
<file path=[Content_Types].xml><?xml version="1.0" encoding="utf-8"?>
<Types xmlns="http://schemas.openxmlformats.org/package/2006/content-types">
  <Default Extension="bin" ContentType="application/vnd.openxmlformats-officedocument.oleObject"/>
  <Default Extension="vsd" ContentType="application/vnd.visio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89" r:id="rId2"/>
    <p:sldId id="292" r:id="rId3"/>
    <p:sldId id="293" r:id="rId4"/>
    <p:sldId id="324" r:id="rId5"/>
    <p:sldId id="325" r:id="rId6"/>
    <p:sldId id="326" r:id="rId7"/>
    <p:sldId id="327" r:id="rId8"/>
    <p:sldId id="315" r:id="rId9"/>
    <p:sldId id="312" r:id="rId10"/>
    <p:sldId id="313" r:id="rId11"/>
    <p:sldId id="294" r:id="rId12"/>
    <p:sldId id="295" r:id="rId13"/>
    <p:sldId id="290" r:id="rId14"/>
    <p:sldId id="296" r:id="rId15"/>
    <p:sldId id="297" r:id="rId16"/>
    <p:sldId id="298" r:id="rId17"/>
    <p:sldId id="300" r:id="rId18"/>
    <p:sldId id="302" r:id="rId19"/>
    <p:sldId id="328" r:id="rId20"/>
    <p:sldId id="304" r:id="rId21"/>
    <p:sldId id="314" r:id="rId22"/>
    <p:sldId id="306" r:id="rId23"/>
    <p:sldId id="330" r:id="rId24"/>
    <p:sldId id="317" r:id="rId25"/>
    <p:sldId id="339" r:id="rId26"/>
    <p:sldId id="340" r:id="rId27"/>
  </p:sldIdLst>
  <p:sldSz cx="9144000" cy="6858000" type="screen4x3"/>
  <p:notesSz cx="6858000" cy="9945688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C8C"/>
    <a:srgbClr val="080808"/>
    <a:srgbClr val="D42E12"/>
    <a:srgbClr val="F7D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Styl Světlá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75DCB02-9BB8-47FD-8907-85C794F793BA}" styleName="Styl s motivem 1 – zvýraznění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D7AC3CCA-C797-4891-BE02-D94E43425B78}" styleName="Styl Středně sytá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Styl Světlá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80756" autoAdjust="0"/>
  </p:normalViewPr>
  <p:slideViewPr>
    <p:cSldViewPr snapToGrid="0" snapToObjects="1">
      <p:cViewPr varScale="1">
        <p:scale>
          <a:sx n="116" d="100"/>
          <a:sy n="116" d="100"/>
        </p:scale>
        <p:origin x="150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9447213"/>
            <a:ext cx="29718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F4B5975-4091-4F51-BEC7-5BCEFEB1EFD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07124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>
            <a:lvl1pPr defTabSz="933450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>
            <a:lvl1pPr algn="r" defTabSz="933450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1388" y="746125"/>
            <a:ext cx="4975225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400"/>
            <a:ext cx="5486400" cy="447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56" tIns="46627" rIns="93256" bIns="4662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5625"/>
            <a:ext cx="297180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56" tIns="46627" rIns="93256" bIns="46627" numCol="1" anchor="b" anchorCtr="0" compatLnSpc="1">
            <a:prstTxWarp prst="textNoShape">
              <a:avLst/>
            </a:prstTxWarp>
          </a:bodyPr>
          <a:lstStyle>
            <a:lvl1pPr defTabSz="933450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5625"/>
            <a:ext cx="2971800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256" tIns="46627" rIns="93256" bIns="46627" numCol="1" anchor="b" anchorCtr="0" compatLnSpc="1">
            <a:prstTxWarp prst="textNoShape">
              <a:avLst/>
            </a:prstTxWarp>
          </a:bodyPr>
          <a:lstStyle>
            <a:lvl1pPr algn="r" defTabSz="933450">
              <a:defRPr sz="1200"/>
            </a:lvl1pPr>
          </a:lstStyle>
          <a:p>
            <a:pPr>
              <a:defRPr/>
            </a:pPr>
            <a:fld id="{19F9E967-BB3B-47E5-8EEC-C2894244786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75067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2199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4034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18159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3221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14811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8165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75379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1400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2474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535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7056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63328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7197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82263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97977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76406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28215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1328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08676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28103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80391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80910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76783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90280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60943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F9E967-BB3B-47E5-8EEC-C28942447864}" type="slidenum">
              <a:rPr lang="cs-CZ" smtClean="0"/>
              <a:pPr>
                <a:defRPr/>
              </a:pPr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20351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9" descr="prezentaceOPPa_s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39813" y="2482850"/>
            <a:ext cx="7772400" cy="1470025"/>
          </a:xfrm>
        </p:spPr>
        <p:txBody>
          <a:bodyPr anchor="t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cs-CZ" noProof="0" smtClean="0"/>
              <a:t>Kliknutím lze upravit styl.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39813" y="5591175"/>
            <a:ext cx="6400800" cy="60325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cs-CZ" noProof="0" smtClean="0"/>
              <a:t>Kliknutím lze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1313393059"/>
      </p:ext>
    </p:extLst>
  </p:cSld>
  <p:clrMapOvr>
    <a:masterClrMapping/>
  </p:clrMapOvr>
  <p:transition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4985B-73AF-46EE-94C6-3612EC56C1C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56112997"/>
      </p:ext>
    </p:extLst>
  </p:cSld>
  <p:clrMapOvr>
    <a:masterClrMapping/>
  </p:clrMapOvr>
  <p:transition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6A7F6-4B1B-4BFD-9095-8A6BDFF338F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016777"/>
      </p:ext>
    </p:extLst>
  </p:cSld>
  <p:clrMapOvr>
    <a:masterClrMapping/>
  </p:clrMapOvr>
  <p:transition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15950" y="1600200"/>
            <a:ext cx="3994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762500" y="1600200"/>
            <a:ext cx="3994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4D19B-8121-4653-A161-7B702532751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7098831"/>
      </p:ext>
    </p:extLst>
  </p:cSld>
  <p:clrMapOvr>
    <a:masterClrMapping/>
  </p:clrMapOvr>
  <p:transition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041B1-0CE4-4F7B-93DD-E05971A8603B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2419913"/>
      </p:ext>
    </p:extLst>
  </p:cSld>
  <p:clrMapOvr>
    <a:masterClrMapping/>
  </p:clrMapOvr>
  <p:transition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2D93EC-4EF0-44FE-BBCB-4025FFB88EE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976397"/>
      </p:ext>
    </p:extLst>
  </p:cSld>
  <p:clrMapOvr>
    <a:masterClrMapping/>
  </p:clrMapOvr>
  <p:transition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0D5EF-4B36-4456-AB22-7E8B0B57494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9466758"/>
      </p:ext>
    </p:extLst>
  </p:cSld>
  <p:clrMapOvr>
    <a:masterClrMapping/>
  </p:clrMapOvr>
  <p:transition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91DC8A-9667-4301-AE0D-B23D4973A36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1871645"/>
      </p:ext>
    </p:extLst>
  </p:cSld>
  <p:clrMapOvr>
    <a:masterClrMapping/>
  </p:clrMapOvr>
  <p:transition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cs-CZ" noProof="0" smtClean="0"/>
              <a:t>Kliknutím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77DC33-E398-4EC9-A6D0-D48DC1E370D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7203035"/>
      </p:ext>
    </p:extLst>
  </p:cSld>
  <p:clrMapOvr>
    <a:masterClrMapping/>
  </p:clrMapOvr>
  <p:transition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1B7B6F-10CC-4456-88DD-EDCA2660382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36500555"/>
      </p:ext>
    </p:extLst>
  </p:cSld>
  <p:clrMapOvr>
    <a:masterClrMapping/>
  </p:clrMapOvr>
  <p:transition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21475" y="236538"/>
            <a:ext cx="2035175" cy="58896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15950" y="236538"/>
            <a:ext cx="5953125" cy="58896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03F1C-2470-4664-9B5B-1F2642AE899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6801762"/>
      </p:ext>
    </p:extLst>
  </p:cSld>
  <p:clrMapOvr>
    <a:masterClrMapping/>
  </p:clrMapOvr>
  <p:transition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4" descr="prezentaceOPPa_S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5950" y="1600200"/>
            <a:ext cx="81407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67688" y="6191250"/>
            <a:ext cx="588962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3C3C8C"/>
                </a:solidFill>
              </a:defRPr>
            </a:lvl1pPr>
          </a:lstStyle>
          <a:p>
            <a:pPr>
              <a:defRPr/>
            </a:pPr>
            <a:fld id="{1C9E5F94-2D86-4E9B-B60D-9A8D3E44146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079500" y="236538"/>
            <a:ext cx="5848350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2" name="Text Box 14"/>
          <p:cNvSpPr txBox="1">
            <a:spLocks noChangeArrowheads="1"/>
          </p:cNvSpPr>
          <p:nvPr/>
        </p:nvSpPr>
        <p:spPr bwMode="auto">
          <a:xfrm>
            <a:off x="6838950" y="6362700"/>
            <a:ext cx="1295400" cy="136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r>
              <a:rPr lang="cs-CZ" sz="900" b="1" smtClean="0">
                <a:solidFill>
                  <a:srgbClr val="D42E12"/>
                </a:solidFill>
              </a:rPr>
              <a:t>WWW.OPPA.CZ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ransition>
    <p:randomBar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7D417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7D417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7D417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7D417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7D417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7D417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7D417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7D417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F7D417"/>
          </a:solidFill>
          <a:latin typeface="Arial" charset="0"/>
        </a:defRPr>
      </a:lvl9pPr>
    </p:titleStyle>
    <p:bodyStyle>
      <a:lvl1pPr marL="266700" indent="-266700" algn="l" rtl="0" eaLnBrk="1" fontAlgn="base" hangingPunct="1">
        <a:spcBef>
          <a:spcPct val="20000"/>
        </a:spcBef>
        <a:spcAft>
          <a:spcPct val="0"/>
        </a:spcAft>
        <a:buClr>
          <a:srgbClr val="D42E12"/>
        </a:buClr>
        <a:buFont typeface="Wingdings" pitchFamily="2" charset="2"/>
        <a:buChar char="§"/>
        <a:defRPr sz="2400">
          <a:solidFill>
            <a:srgbClr val="3C3C8C"/>
          </a:solidFill>
          <a:latin typeface="+mn-lt"/>
          <a:ea typeface="+mn-ea"/>
          <a:cs typeface="+mn-cs"/>
        </a:defRPr>
      </a:lvl1pPr>
      <a:lvl2pPr marL="714375" indent="-268288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3C3C8C"/>
          </a:solidFill>
          <a:latin typeface="+mn-lt"/>
        </a:defRPr>
      </a:lvl2pPr>
      <a:lvl3pPr marL="1076325" indent="-182563" algn="l" rtl="0" eaLnBrk="1" fontAlgn="base" hangingPunct="1">
        <a:spcBef>
          <a:spcPct val="20000"/>
        </a:spcBef>
        <a:spcAft>
          <a:spcPct val="0"/>
        </a:spcAft>
        <a:buChar char="•"/>
        <a:defRPr>
          <a:solidFill>
            <a:srgbClr val="3C3C8C"/>
          </a:solidFill>
          <a:latin typeface="+mn-lt"/>
        </a:defRPr>
      </a:lvl3pPr>
      <a:lvl4pPr marL="1524000" indent="-268288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rgbClr val="3C3C8C"/>
          </a:solidFill>
          <a:latin typeface="+mn-lt"/>
        </a:defRPr>
      </a:lvl4pPr>
      <a:lvl5pPr marL="1885950" indent="-182563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C3C8C"/>
          </a:solidFill>
          <a:latin typeface="+mn-lt"/>
        </a:defRPr>
      </a:lvl5pPr>
      <a:lvl6pPr marL="2343150" indent="-182563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C3C8C"/>
          </a:solidFill>
          <a:latin typeface="+mn-lt"/>
        </a:defRPr>
      </a:lvl6pPr>
      <a:lvl7pPr marL="2800350" indent="-182563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C3C8C"/>
          </a:solidFill>
          <a:latin typeface="+mn-lt"/>
        </a:defRPr>
      </a:lvl7pPr>
      <a:lvl8pPr marL="3257550" indent="-182563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C3C8C"/>
          </a:solidFill>
          <a:latin typeface="+mn-lt"/>
        </a:defRPr>
      </a:lvl8pPr>
      <a:lvl9pPr marL="3714750" indent="-182563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C3C8C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V_kres_Microsoft_Visia_2003-20101111.vsd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806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Služby analogové telefonie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Základní službou poskytovanou koncovým účastníkům je služba přenosu analogového hovorového signálu – analogová telefonie.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>
              <a:solidFill>
                <a:srgbClr val="3C3C8C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3C3C8C"/>
                </a:solidFill>
              </a:rPr>
              <a:t>S rozvojem společnosti však bylo nutné uspokojit  nové požadavky přenosu dat pro vzájemnou komunikaci počítačů (osobních počítačů).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>
              <a:solidFill>
                <a:srgbClr val="3C3C8C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>
                <a:solidFill>
                  <a:srgbClr val="3C3C8C"/>
                </a:solidFill>
              </a:rPr>
              <a:t>Původní metody </a:t>
            </a:r>
            <a:r>
              <a:rPr lang="cs-CZ" sz="2000" dirty="0" smtClean="0">
                <a:solidFill>
                  <a:srgbClr val="3C3C8C"/>
                </a:solidFill>
              </a:rPr>
              <a:t>pro přenos </a:t>
            </a:r>
            <a:r>
              <a:rPr lang="cs-CZ" sz="2000" dirty="0">
                <a:solidFill>
                  <a:srgbClr val="3C3C8C"/>
                </a:solidFill>
              </a:rPr>
              <a:t>dat </a:t>
            </a:r>
            <a:r>
              <a:rPr lang="cs-CZ" sz="2000" dirty="0" smtClean="0">
                <a:solidFill>
                  <a:srgbClr val="3C3C8C"/>
                </a:solidFill>
              </a:rPr>
              <a:t>využívaly telefonní </a:t>
            </a:r>
            <a:r>
              <a:rPr lang="cs-CZ" sz="2000" dirty="0">
                <a:solidFill>
                  <a:srgbClr val="3C3C8C"/>
                </a:solidFill>
              </a:rPr>
              <a:t>kanál </a:t>
            </a:r>
            <a:r>
              <a:rPr lang="cs-CZ" sz="2000" dirty="0" smtClean="0">
                <a:solidFill>
                  <a:srgbClr val="3C3C8C"/>
                </a:solidFill>
              </a:rPr>
              <a:t>v kmitočtovém pásmu 300 </a:t>
            </a:r>
            <a:r>
              <a:rPr lang="cs-CZ" sz="2000" dirty="0">
                <a:solidFill>
                  <a:srgbClr val="3C3C8C"/>
                </a:solidFill>
              </a:rPr>
              <a:t>Hz až 3400 Hz.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>
              <a:solidFill>
                <a:srgbClr val="3C3C8C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3C3C8C"/>
                </a:solidFill>
              </a:rPr>
              <a:t>Pro přenos dat se postupně využívaly různé generace modemů (modulátor/demodulátor) – až po modemy dle standardu V.90/V.92 </a:t>
            </a:r>
            <a:r>
              <a:rPr lang="cs-CZ" sz="2000" dirty="0">
                <a:solidFill>
                  <a:srgbClr val="3C3C8C"/>
                </a:solidFill>
              </a:rPr>
              <a:t>s rychlostmi </a:t>
            </a:r>
            <a:r>
              <a:rPr lang="cs-CZ" sz="2000" dirty="0" smtClean="0">
                <a:solidFill>
                  <a:srgbClr val="3C3C8C"/>
                </a:solidFill>
              </a:rPr>
              <a:t>ve směru k účastníkovi 56 </a:t>
            </a:r>
            <a:r>
              <a:rPr lang="cs-CZ" sz="2000" dirty="0">
                <a:solidFill>
                  <a:srgbClr val="3C3C8C"/>
                </a:solidFill>
              </a:rPr>
              <a:t>kbit/s</a:t>
            </a:r>
            <a:r>
              <a:rPr lang="cs-CZ" sz="2000" dirty="0" smtClean="0">
                <a:solidFill>
                  <a:srgbClr val="3C3C8C"/>
                </a:solidFill>
              </a:rPr>
              <a:t>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>
              <a:solidFill>
                <a:srgbClr val="3C3C8C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3C3C8C"/>
                </a:solidFill>
              </a:rPr>
              <a:t>V současné době je poptávají koncový účastníci především </a:t>
            </a:r>
            <a:r>
              <a:rPr lang="cs-CZ" sz="2000" dirty="0" smtClean="0">
                <a:solidFill>
                  <a:srgbClr val="C00000"/>
                </a:solidFill>
              </a:rPr>
              <a:t>vysokorychlostní</a:t>
            </a:r>
            <a:r>
              <a:rPr lang="cs-CZ" sz="2000" dirty="0" smtClean="0">
                <a:solidFill>
                  <a:srgbClr val="3C3C8C"/>
                </a:solidFill>
              </a:rPr>
              <a:t> připojení do celosvětové Internet.</a:t>
            </a:r>
            <a:endParaRPr lang="cs-CZ" sz="800" dirty="0" smtClean="0">
              <a:solidFill>
                <a:srgbClr val="3C3C8C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>
              <a:solidFill>
                <a:srgbClr val="3C3C8C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3551105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Přístupová telekomunikační síť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Telekomunikační síť má hierarchickou strukturu (úrovně).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Každá úroveň plní typické úkoly.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Úkolům odpovídají využívané přenosové systémy a přenosová média.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3C3C8C"/>
                </a:solidFill>
              </a:rPr>
              <a:t>Hierarchicky nejníže je </a:t>
            </a:r>
            <a:r>
              <a:rPr lang="cs-CZ" sz="2000" dirty="0" smtClean="0">
                <a:solidFill>
                  <a:srgbClr val="C00000"/>
                </a:solidFill>
              </a:rPr>
              <a:t>přístupová </a:t>
            </a:r>
            <a:r>
              <a:rPr lang="cs-CZ" sz="2000" dirty="0">
                <a:solidFill>
                  <a:srgbClr val="C00000"/>
                </a:solidFill>
              </a:rPr>
              <a:t>telekomunikační </a:t>
            </a:r>
            <a:r>
              <a:rPr lang="cs-CZ" sz="2000" dirty="0" smtClean="0">
                <a:solidFill>
                  <a:srgbClr val="C00000"/>
                </a:solidFill>
              </a:rPr>
              <a:t>síť</a:t>
            </a:r>
            <a:r>
              <a:rPr lang="cs-CZ" sz="2000" dirty="0" smtClean="0">
                <a:solidFill>
                  <a:srgbClr val="3C3C8C"/>
                </a:solidFill>
              </a:rPr>
              <a:t>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3C3C8C"/>
                </a:solidFill>
              </a:rPr>
              <a:t>Úkolem této sítě je </a:t>
            </a:r>
            <a:r>
              <a:rPr lang="cs-CZ" sz="2000" dirty="0" smtClean="0">
                <a:solidFill>
                  <a:srgbClr val="C00000"/>
                </a:solidFill>
              </a:rPr>
              <a:t>zajistit připojení jednotlivých koncových účastníků </a:t>
            </a:r>
            <a:r>
              <a:rPr lang="cs-CZ" sz="2000" dirty="0" smtClean="0">
                <a:solidFill>
                  <a:srgbClr val="3C3C8C"/>
                </a:solidFill>
              </a:rPr>
              <a:t>k poskytovateli služby.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  <p:graphicFrame>
        <p:nvGraphicFramePr>
          <p:cNvPr id="7" name="Object 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2136930"/>
              </p:ext>
            </p:extLst>
          </p:nvPr>
        </p:nvGraphicFramePr>
        <p:xfrm>
          <a:off x="1590993" y="4017962"/>
          <a:ext cx="5570537" cy="2173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" name="Visio" r:id="rId5" imgW="5248343" imgH="2047965" progId="Visio.Drawing.11">
                  <p:embed/>
                </p:oleObj>
              </mc:Choice>
              <mc:Fallback>
                <p:oleObj name="Visio" r:id="rId5" imgW="5248343" imgH="2047965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0993" y="4017962"/>
                        <a:ext cx="5570537" cy="2173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flat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895967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965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Úkoly přístupové telekomunikační sítě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Hlavní úkoly jsou:</a:t>
            </a:r>
            <a:endParaRPr lang="cs-CZ" sz="2000" dirty="0" smtClean="0">
              <a:solidFill>
                <a:srgbClr val="C00000"/>
              </a:solidFill>
            </a:endParaRP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>
              <a:solidFill>
                <a:srgbClr val="C00000"/>
              </a:solidFill>
            </a:endParaRP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C00000"/>
                </a:solidFill>
              </a:rPr>
              <a:t>Transport </a:t>
            </a:r>
            <a:r>
              <a:rPr lang="cs-CZ" sz="2000" dirty="0">
                <a:solidFill>
                  <a:srgbClr val="C00000"/>
                </a:solidFill>
              </a:rPr>
              <a:t>signálu </a:t>
            </a:r>
            <a:r>
              <a:rPr lang="cs-CZ" sz="2000" dirty="0" smtClean="0">
                <a:solidFill>
                  <a:srgbClr val="3C3C8C"/>
                </a:solidFill>
              </a:rPr>
              <a:t>– přenos signálu nesoucího informaci k/od účastníka.</a:t>
            </a:r>
            <a:endParaRPr lang="cs-CZ" sz="2000" dirty="0">
              <a:solidFill>
                <a:srgbClr val="3C3C8C"/>
              </a:solidFill>
            </a:endParaRP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>
              <a:solidFill>
                <a:srgbClr val="C00000"/>
              </a:solidFill>
            </a:endParaRP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C00000"/>
                </a:solidFill>
              </a:rPr>
              <a:t>Multiplexace </a:t>
            </a:r>
            <a:r>
              <a:rPr lang="cs-CZ" sz="2000" dirty="0">
                <a:solidFill>
                  <a:srgbClr val="C00000"/>
                </a:solidFill>
              </a:rPr>
              <a:t>a koncentrace </a:t>
            </a:r>
            <a:r>
              <a:rPr lang="cs-CZ" sz="2000" dirty="0">
                <a:solidFill>
                  <a:srgbClr val="3C3C8C"/>
                </a:solidFill>
              </a:rPr>
              <a:t>– </a:t>
            </a:r>
            <a:r>
              <a:rPr lang="cs-CZ" sz="2000" dirty="0" smtClean="0">
                <a:solidFill>
                  <a:srgbClr val="3C3C8C"/>
                </a:solidFill>
              </a:rPr>
              <a:t>snaha o efektivní </a:t>
            </a:r>
            <a:r>
              <a:rPr lang="cs-CZ" sz="2000" dirty="0">
                <a:solidFill>
                  <a:srgbClr val="3C3C8C"/>
                </a:solidFill>
              </a:rPr>
              <a:t>využití </a:t>
            </a:r>
            <a:r>
              <a:rPr lang="cs-CZ" sz="2000" dirty="0" smtClean="0">
                <a:solidFill>
                  <a:srgbClr val="3C3C8C"/>
                </a:solidFill>
              </a:rPr>
              <a:t>přenosových prostředků sítě (sdílení prostředků poskytovatele připojení více koncovými účastníky).</a:t>
            </a:r>
            <a:endParaRPr lang="cs-CZ" sz="2000" dirty="0">
              <a:solidFill>
                <a:srgbClr val="3C3C8C"/>
              </a:solidFill>
            </a:endParaRP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>
              <a:solidFill>
                <a:srgbClr val="C00000"/>
              </a:solidFill>
            </a:endParaRP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C00000"/>
                </a:solidFill>
              </a:rPr>
              <a:t>Adaptace</a:t>
            </a:r>
            <a:r>
              <a:rPr lang="cs-CZ" sz="2000" dirty="0" smtClean="0">
                <a:solidFill>
                  <a:srgbClr val="3C3C8C"/>
                </a:solidFill>
              </a:rPr>
              <a:t> </a:t>
            </a:r>
            <a:r>
              <a:rPr lang="cs-CZ" sz="2000" dirty="0">
                <a:solidFill>
                  <a:srgbClr val="3C3C8C"/>
                </a:solidFill>
              </a:rPr>
              <a:t>rozhraní účastníka a poskytovatele </a:t>
            </a:r>
            <a:r>
              <a:rPr lang="cs-CZ" sz="2000" dirty="0" smtClean="0">
                <a:solidFill>
                  <a:srgbClr val="3C3C8C"/>
                </a:solidFill>
              </a:rPr>
              <a:t>připojení – vzájemné přizpůsobení parametrů rozhraní (charakteristiky elektrické, protokolové,..).</a:t>
            </a:r>
            <a:endParaRPr lang="cs-CZ" sz="2000" dirty="0">
              <a:solidFill>
                <a:srgbClr val="3C3C8C"/>
              </a:solidFill>
            </a:endParaRP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>
              <a:solidFill>
                <a:srgbClr val="C00000"/>
              </a:solidFill>
            </a:endParaRP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C00000"/>
                </a:solidFill>
              </a:rPr>
              <a:t>Třídění</a:t>
            </a:r>
            <a:r>
              <a:rPr lang="cs-CZ" sz="2000" dirty="0" smtClean="0">
                <a:solidFill>
                  <a:srgbClr val="3C3C8C"/>
                </a:solidFill>
              </a:rPr>
              <a:t> </a:t>
            </a:r>
            <a:r>
              <a:rPr lang="cs-CZ" sz="2000" dirty="0">
                <a:solidFill>
                  <a:srgbClr val="3C3C8C"/>
                </a:solidFill>
              </a:rPr>
              <a:t>uživatelských signálů jednotlivých </a:t>
            </a:r>
            <a:r>
              <a:rPr lang="cs-CZ" sz="2000" dirty="0" smtClean="0">
                <a:solidFill>
                  <a:srgbClr val="3C3C8C"/>
                </a:solidFill>
              </a:rPr>
              <a:t>služeb – především v dřívějších dobách, kdy každá služba měla svou vlastní telekomunikační síť. Dnes se jedná především o službu telefonie (analogová) a vysokorychlostní datové přenosy (přípojky </a:t>
            </a:r>
            <a:r>
              <a:rPr lang="cs-CZ" sz="2000" dirty="0" err="1" smtClean="0">
                <a:solidFill>
                  <a:srgbClr val="3C3C8C"/>
                </a:solidFill>
              </a:rPr>
              <a:t>xDSL</a:t>
            </a:r>
            <a:r>
              <a:rPr lang="cs-CZ" sz="2000" dirty="0" smtClean="0">
                <a:solidFill>
                  <a:srgbClr val="3C3C8C"/>
                </a:solidFill>
              </a:rPr>
              <a:t>)</a:t>
            </a:r>
            <a:r>
              <a:rPr lang="en-US" sz="2000" dirty="0" smtClean="0">
                <a:solidFill>
                  <a:srgbClr val="3C3C8C"/>
                </a:solidFill>
              </a:rPr>
              <a:t>.</a:t>
            </a:r>
            <a:endParaRPr lang="cs-CZ" sz="2000" dirty="0">
              <a:solidFill>
                <a:srgbClr val="3C3C8C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8843228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596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Řešení přístupové telekomunikační sítě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Přístupová síť je tvořena jednotlivými vedeními, ke konkrétním koncovým účastníkům.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C00000"/>
                </a:solidFill>
              </a:rPr>
              <a:t>Vzdálenosti</a:t>
            </a:r>
            <a:r>
              <a:rPr lang="cs-CZ" sz="2000" dirty="0" smtClean="0"/>
              <a:t> v přístupové síti jsou řádově </a:t>
            </a:r>
            <a:r>
              <a:rPr lang="cs-CZ" sz="2000" dirty="0" smtClean="0">
                <a:solidFill>
                  <a:srgbClr val="C00000"/>
                </a:solidFill>
              </a:rPr>
              <a:t>stovky metrů až kilometry</a:t>
            </a:r>
            <a:r>
              <a:rPr lang="cs-CZ" sz="2000" dirty="0" smtClean="0"/>
              <a:t>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Vedení v přístupové telekomunikační síti je někdy označováno jako tzv. „</a:t>
            </a:r>
            <a:r>
              <a:rPr lang="cs-CZ" sz="2000" dirty="0" smtClean="0">
                <a:solidFill>
                  <a:srgbClr val="C00000"/>
                </a:solidFill>
              </a:rPr>
              <a:t>První míle</a:t>
            </a:r>
            <a:r>
              <a:rPr lang="cs-CZ" sz="2000" dirty="0" smtClean="0"/>
              <a:t>“(„</a:t>
            </a:r>
            <a:r>
              <a:rPr lang="cs-CZ" sz="2000" dirty="0" err="1" smtClean="0"/>
              <a:t>First</a:t>
            </a:r>
            <a:r>
              <a:rPr lang="cs-CZ" sz="2000" dirty="0" smtClean="0"/>
              <a:t> Mile“). Vzhledem k tomu, že průměrná délka vedení je přibližně opravdu rovna délce „anglické míle“. 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Někdy se o vedení může mluvit i jako o tzv. </a:t>
            </a:r>
            <a:r>
              <a:rPr lang="cs-CZ" sz="2000" dirty="0" smtClean="0">
                <a:solidFill>
                  <a:srgbClr val="C00000"/>
                </a:solidFill>
              </a:rPr>
              <a:t>Poslední míli</a:t>
            </a:r>
            <a:r>
              <a:rPr lang="cs-CZ" sz="2000" dirty="0" smtClean="0"/>
              <a:t>. Záleží na směru pohledu – od/k poskytovateli připojení.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Přenosová média v přístupové síti mohou být: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metalický pár,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optické vlákno,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/>
              <a:t>v</a:t>
            </a:r>
            <a:r>
              <a:rPr lang="cs-CZ" sz="2000" dirty="0" smtClean="0"/>
              <a:t>zduch.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289905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Přenosová média v přístupové telekomunikační sítě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C00000"/>
                </a:solidFill>
              </a:rPr>
              <a:t>Metalický pár </a:t>
            </a:r>
            <a:r>
              <a:rPr lang="cs-CZ" sz="2000" dirty="0" smtClean="0"/>
              <a:t>– je historicky nejstarší typ přenosového média, dnes se obvykle využívají </a:t>
            </a:r>
            <a:r>
              <a:rPr lang="cs-CZ" sz="2000" dirty="0" smtClean="0">
                <a:solidFill>
                  <a:srgbClr val="C00000"/>
                </a:solidFill>
              </a:rPr>
              <a:t>metalické symetrické páry</a:t>
            </a:r>
            <a:r>
              <a:rPr lang="cs-CZ" sz="2000" dirty="0" smtClean="0"/>
              <a:t>, které jsou seskupovány do tzv. </a:t>
            </a:r>
            <a:r>
              <a:rPr lang="cs-CZ" sz="2000" dirty="0" smtClean="0">
                <a:solidFill>
                  <a:srgbClr val="C00000"/>
                </a:solidFill>
              </a:rPr>
              <a:t>křížových čtyřek</a:t>
            </a:r>
            <a:r>
              <a:rPr lang="cs-CZ" sz="2000" dirty="0" smtClean="0"/>
              <a:t>, dále jsou stáčeny do kabelových podskupin a skupin.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C00000"/>
                </a:solidFill>
              </a:rPr>
              <a:t>Optické vlákno</a:t>
            </a:r>
            <a:r>
              <a:rPr lang="cs-CZ" sz="2000" dirty="0" smtClean="0"/>
              <a:t> – moderní přenosové médium umožňuje poskytování kvalitativně lepších služeb než metalický symetrický pár. Vybudování přístupové sítě s tímto přenosovým médiem však vyžaduje vysoké investiční náklady. </a:t>
            </a:r>
            <a:r>
              <a:rPr lang="cs-CZ" sz="2000" dirty="0"/>
              <a:t>K</a:t>
            </a:r>
            <a:r>
              <a:rPr lang="cs-CZ" sz="2000" dirty="0" smtClean="0"/>
              <a:t>oncepce Pasivní Optické sítě (PON).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Přenosové médium </a:t>
            </a:r>
            <a:r>
              <a:rPr lang="cs-CZ" sz="2000" dirty="0" smtClean="0">
                <a:solidFill>
                  <a:srgbClr val="C00000"/>
                </a:solidFill>
              </a:rPr>
              <a:t>vzduch</a:t>
            </a:r>
            <a:r>
              <a:rPr lang="cs-CZ" sz="2000" dirty="0" smtClean="0"/>
              <a:t> – jedná se o relativně levný způsob vzájemného propojení koncových účastníků a poskytovatele připojení. Tento typ propojení má však řadu nevýhod, například problematické dodržení kvality v poskytované službě (rychlost, chybovost, atd.).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C00000"/>
                </a:solidFill>
              </a:rPr>
              <a:t>Hybridní</a:t>
            </a:r>
            <a:r>
              <a:rPr lang="cs-CZ" sz="2000" dirty="0" smtClean="0"/>
              <a:t> koncepce přístupové sítě.</a:t>
            </a:r>
            <a:endParaRPr lang="cs-CZ" sz="20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5521181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Hybridní přístupová telekomunikační síť </a:t>
            </a:r>
            <a:r>
              <a:rPr lang="cs-CZ" sz="2000" b="1" dirty="0" err="1" smtClean="0">
                <a:solidFill>
                  <a:srgbClr val="C00000"/>
                </a:solidFill>
              </a:rPr>
              <a:t>FTTx</a:t>
            </a:r>
            <a:endParaRPr lang="cs-CZ" sz="2000" b="1" dirty="0" smtClean="0">
              <a:solidFill>
                <a:srgbClr val="C00000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C00000"/>
                </a:solidFill>
              </a:rPr>
              <a:t>Hybridní přístupová síť </a:t>
            </a:r>
            <a:r>
              <a:rPr lang="cs-CZ" sz="2000" dirty="0" smtClean="0"/>
              <a:t>– jedná se o řešení, které kombinuje optické a metalické médium (přenosovou infrastrukturu). Od poskytovatele připojení je do určitého bodu v síti využíváno optické vlákno a je tak možné využít všech jeho výhod. Od daného bodu se pro připojení koncových účastníků nadále využívají (původní) metalické symetrické páry.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Podle ukončení optického vlákna se konkrétní řešení hybridní přístupové sítě </a:t>
            </a:r>
            <a:r>
              <a:rPr lang="cs-CZ" sz="2000" dirty="0"/>
              <a:t>označuje zkratkou </a:t>
            </a:r>
            <a:r>
              <a:rPr lang="cs-CZ" sz="2000" dirty="0" err="1" smtClean="0">
                <a:solidFill>
                  <a:srgbClr val="C00000"/>
                </a:solidFill>
              </a:rPr>
              <a:t>FTTx</a:t>
            </a:r>
            <a:r>
              <a:rPr lang="cs-CZ" sz="2000" dirty="0" smtClean="0"/>
              <a:t> (</a:t>
            </a:r>
            <a:r>
              <a:rPr lang="cs-CZ" sz="2000" dirty="0" err="1" smtClean="0"/>
              <a:t>Fiber</a:t>
            </a:r>
            <a:r>
              <a:rPr lang="cs-CZ" sz="2000" dirty="0" smtClean="0"/>
              <a:t> </a:t>
            </a:r>
            <a:r>
              <a:rPr lang="cs-CZ" sz="2000" dirty="0"/>
              <a:t>to </a:t>
            </a:r>
            <a:r>
              <a:rPr lang="cs-CZ" sz="2000" dirty="0" err="1"/>
              <a:t>the</a:t>
            </a:r>
            <a:r>
              <a:rPr lang="cs-CZ" sz="2000" dirty="0"/>
              <a:t> </a:t>
            </a:r>
            <a:r>
              <a:rPr lang="cs-CZ" sz="2000" dirty="0" smtClean="0"/>
              <a:t>„x“) – Vlákno až do „x“.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>
              <a:solidFill>
                <a:srgbClr val="C00000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C00000"/>
                </a:solidFill>
              </a:rPr>
              <a:t>Koncepce </a:t>
            </a:r>
            <a:r>
              <a:rPr lang="cs-CZ" sz="2000" dirty="0" err="1" smtClean="0">
                <a:solidFill>
                  <a:srgbClr val="C00000"/>
                </a:solidFill>
              </a:rPr>
              <a:t>FTTx</a:t>
            </a:r>
            <a:r>
              <a:rPr lang="cs-CZ" sz="2000" dirty="0" smtClean="0">
                <a:solidFill>
                  <a:srgbClr val="C00000"/>
                </a:solidFill>
              </a:rPr>
              <a:t> </a:t>
            </a:r>
            <a:r>
              <a:rPr lang="cs-CZ" sz="2000" dirty="0" smtClean="0"/>
              <a:t>dovoluje postupně nahrazovat jednotlivé metalické úseky optickými. Postupné rozšiřování pokrytí optickým vláknem spolu s vysokorychlostními přípojkami VDSL2 dovoluje koncovým účastníkům nabídnout nové služby </a:t>
            </a:r>
            <a:r>
              <a:rPr lang="cs-CZ" sz="2000" dirty="0" smtClean="0">
                <a:solidFill>
                  <a:srgbClr val="C00000"/>
                </a:solidFill>
              </a:rPr>
              <a:t>v kratší době a levněji</a:t>
            </a:r>
            <a:r>
              <a:rPr lang="cs-CZ" sz="2000" dirty="0" smtClean="0"/>
              <a:t>, než by tomu bylo při budování nové a plně optické sítě.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2120909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867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Hybridní přístupová telekomunikační síť </a:t>
            </a:r>
            <a:r>
              <a:rPr lang="cs-CZ" sz="2000" b="1" dirty="0" err="1" smtClean="0">
                <a:solidFill>
                  <a:srgbClr val="C00000"/>
                </a:solidFill>
              </a:rPr>
              <a:t>FTTx</a:t>
            </a:r>
            <a:endParaRPr lang="cs-CZ" sz="2000" b="1" dirty="0" smtClean="0">
              <a:solidFill>
                <a:srgbClr val="C00000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Hybridní síť </a:t>
            </a:r>
            <a:r>
              <a:rPr lang="cs-CZ" sz="2000" dirty="0" err="1" smtClean="0"/>
              <a:t>FTTx</a:t>
            </a:r>
            <a:r>
              <a:rPr lang="cs-CZ" sz="2000" dirty="0" smtClean="0"/>
              <a:t> je možné dělit na: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>
                <a:solidFill>
                  <a:srgbClr val="C00000"/>
                </a:solidFill>
              </a:rPr>
              <a:t>FTTH</a:t>
            </a:r>
            <a:r>
              <a:rPr lang="cs-CZ" dirty="0" smtClean="0"/>
              <a:t> </a:t>
            </a:r>
            <a:r>
              <a:rPr lang="cs-CZ" dirty="0"/>
              <a:t>– </a:t>
            </a:r>
            <a:r>
              <a:rPr lang="cs-CZ" dirty="0" err="1"/>
              <a:t>Home</a:t>
            </a:r>
            <a:r>
              <a:rPr lang="cs-CZ" dirty="0"/>
              <a:t> (vlákno až do domu),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>
                <a:solidFill>
                  <a:srgbClr val="C00000"/>
                </a:solidFill>
              </a:rPr>
              <a:t>FTTO</a:t>
            </a:r>
            <a:r>
              <a:rPr lang="cs-CZ" dirty="0" smtClean="0"/>
              <a:t> </a:t>
            </a:r>
            <a:r>
              <a:rPr lang="cs-CZ" dirty="0"/>
              <a:t>– Office (do kanceláře, </a:t>
            </a:r>
            <a:r>
              <a:rPr lang="cs-CZ" dirty="0" smtClean="0"/>
              <a:t>firemních prostor),</a:t>
            </a:r>
            <a:endParaRPr lang="cs-CZ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>
                <a:solidFill>
                  <a:srgbClr val="C00000"/>
                </a:solidFill>
              </a:rPr>
              <a:t>FTTB</a:t>
            </a:r>
            <a:r>
              <a:rPr lang="cs-CZ" dirty="0" smtClean="0"/>
              <a:t> </a:t>
            </a:r>
            <a:r>
              <a:rPr lang="cs-CZ" dirty="0"/>
              <a:t>– </a:t>
            </a:r>
            <a:r>
              <a:rPr lang="cs-CZ" dirty="0" err="1"/>
              <a:t>Building</a:t>
            </a:r>
            <a:r>
              <a:rPr lang="cs-CZ" dirty="0"/>
              <a:t> (do </a:t>
            </a:r>
            <a:r>
              <a:rPr lang="cs-CZ" dirty="0" smtClean="0"/>
              <a:t>budovy – panelového domu),</a:t>
            </a:r>
            <a:endParaRPr lang="cs-CZ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>
                <a:solidFill>
                  <a:srgbClr val="C00000"/>
                </a:solidFill>
              </a:rPr>
              <a:t>FTTC</a:t>
            </a:r>
            <a:r>
              <a:rPr lang="cs-CZ" dirty="0"/>
              <a:t>, </a:t>
            </a:r>
            <a:r>
              <a:rPr lang="cs-CZ" dirty="0" err="1">
                <a:solidFill>
                  <a:srgbClr val="C00000"/>
                </a:solidFill>
              </a:rPr>
              <a:t>FTTCab</a:t>
            </a:r>
            <a:r>
              <a:rPr lang="cs-CZ" dirty="0">
                <a:solidFill>
                  <a:srgbClr val="C00000"/>
                </a:solidFill>
              </a:rPr>
              <a:t> </a:t>
            </a:r>
            <a:r>
              <a:rPr lang="cs-CZ" dirty="0"/>
              <a:t>– </a:t>
            </a:r>
            <a:r>
              <a:rPr lang="cs-CZ" dirty="0" err="1"/>
              <a:t>Curb</a:t>
            </a:r>
            <a:r>
              <a:rPr lang="cs-CZ" dirty="0"/>
              <a:t>, </a:t>
            </a:r>
            <a:r>
              <a:rPr lang="cs-CZ" dirty="0" err="1"/>
              <a:t>Cabinet</a:t>
            </a:r>
            <a:r>
              <a:rPr lang="cs-CZ" dirty="0"/>
              <a:t> (do místního rozvaděče – chodník, sloupek) s délkou metalického vedení do 300 m,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>
                <a:solidFill>
                  <a:srgbClr val="C00000"/>
                </a:solidFill>
              </a:rPr>
              <a:t>FTTN</a:t>
            </a:r>
            <a:r>
              <a:rPr lang="cs-CZ" dirty="0" smtClean="0"/>
              <a:t> </a:t>
            </a:r>
            <a:r>
              <a:rPr lang="cs-CZ" dirty="0"/>
              <a:t>– Node (do lokálního přípojného bodu – uliční rozvaděč, sloupek) s délkou metalického vedení nad 300 m,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err="1" smtClean="0">
                <a:solidFill>
                  <a:srgbClr val="C00000"/>
                </a:solidFill>
              </a:rPr>
              <a:t>FTTEx</a:t>
            </a:r>
            <a:r>
              <a:rPr lang="cs-CZ" dirty="0" smtClean="0">
                <a:solidFill>
                  <a:srgbClr val="C00000"/>
                </a:solidFill>
              </a:rPr>
              <a:t> </a:t>
            </a:r>
            <a:r>
              <a:rPr lang="cs-CZ" dirty="0"/>
              <a:t>– Exchange (do místní digitální </a:t>
            </a:r>
            <a:r>
              <a:rPr lang="cs-CZ" dirty="0" smtClean="0"/>
              <a:t>telefonní ústředny).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/>
              <a:t>Plně optická přístupová síť bude/je řešena koncepcí </a:t>
            </a:r>
            <a:r>
              <a:rPr lang="cs-CZ" dirty="0" smtClean="0">
                <a:solidFill>
                  <a:srgbClr val="C00000"/>
                </a:solidFill>
              </a:rPr>
              <a:t>PON</a:t>
            </a:r>
            <a:r>
              <a:rPr lang="cs-CZ" dirty="0" smtClean="0"/>
              <a:t> (</a:t>
            </a:r>
            <a:r>
              <a:rPr lang="cs-CZ" dirty="0" err="1" smtClean="0">
                <a:solidFill>
                  <a:srgbClr val="C00000"/>
                </a:solidFill>
              </a:rPr>
              <a:t>Passive</a:t>
            </a:r>
            <a:r>
              <a:rPr lang="cs-CZ" dirty="0" smtClean="0">
                <a:solidFill>
                  <a:srgbClr val="C00000"/>
                </a:solidFill>
              </a:rPr>
              <a:t> </a:t>
            </a:r>
            <a:r>
              <a:rPr lang="cs-CZ" dirty="0" err="1" smtClean="0">
                <a:solidFill>
                  <a:srgbClr val="C00000"/>
                </a:solidFill>
              </a:rPr>
              <a:t>Optical</a:t>
            </a:r>
            <a:r>
              <a:rPr lang="cs-CZ" dirty="0" smtClean="0">
                <a:solidFill>
                  <a:srgbClr val="C00000"/>
                </a:solidFill>
              </a:rPr>
              <a:t> Network</a:t>
            </a:r>
            <a:r>
              <a:rPr lang="cs-CZ" dirty="0" smtClean="0"/>
              <a:t>). V síti se nacházejí pouze pasivní (bez nutnosti napájení) optické komponenty (vlákna a rozbočovače). Síť je řízena ze síťového prvku na straně poskytovatele připojení OLT (</a:t>
            </a:r>
            <a:r>
              <a:rPr lang="en-US" dirty="0"/>
              <a:t>Optical Line </a:t>
            </a:r>
            <a:r>
              <a:rPr lang="en-US" dirty="0" smtClean="0"/>
              <a:t>Termination</a:t>
            </a:r>
            <a:r>
              <a:rPr lang="cs-CZ" dirty="0" smtClean="0"/>
              <a:t>, </a:t>
            </a:r>
            <a:r>
              <a:rPr lang="en-US" dirty="0" err="1" smtClean="0"/>
              <a:t>Optické</a:t>
            </a:r>
            <a:r>
              <a:rPr lang="en-US" dirty="0" smtClean="0"/>
              <a:t> </a:t>
            </a:r>
            <a:r>
              <a:rPr lang="en-US" dirty="0" err="1"/>
              <a:t>linkové</a:t>
            </a:r>
            <a:r>
              <a:rPr lang="en-US" dirty="0"/>
              <a:t> </a:t>
            </a:r>
            <a:r>
              <a:rPr lang="en-US" dirty="0" err="1"/>
              <a:t>zakončení</a:t>
            </a:r>
            <a:r>
              <a:rPr lang="en-US" dirty="0" smtClean="0"/>
              <a:t>)</a:t>
            </a:r>
            <a:r>
              <a:rPr lang="cs-CZ" dirty="0" smtClean="0"/>
              <a:t>.</a:t>
            </a:r>
            <a:endParaRPr lang="cs-CZ" sz="2000" dirty="0" smtClean="0">
              <a:solidFill>
                <a:srgbClr val="3C3C8C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6021269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Koncepce přístupová telekomunikační síť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81" y="1808675"/>
            <a:ext cx="7071347" cy="4325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14550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303" y="2561297"/>
            <a:ext cx="6322491" cy="4229835"/>
          </a:xfrm>
          <a:prstGeom prst="rect">
            <a:avLst/>
          </a:prstGeom>
        </p:spPr>
      </p:pic>
      <p:sp>
        <p:nvSpPr>
          <p:cNvPr id="13" name="Obdélník 12"/>
          <p:cNvSpPr/>
          <p:nvPr/>
        </p:nvSpPr>
        <p:spPr>
          <a:xfrm>
            <a:off x="72008" y="1351298"/>
            <a:ext cx="9036496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Přenosová média v přístupová telekomunikační síť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V </a:t>
            </a:r>
            <a:r>
              <a:rPr lang="cs-CZ" sz="2000" dirty="0"/>
              <a:t>případě hybridního opticko-metalického řešení přístupové </a:t>
            </a:r>
            <a:r>
              <a:rPr lang="cs-CZ" sz="2000" dirty="0" smtClean="0"/>
              <a:t>sítě </a:t>
            </a:r>
            <a:r>
              <a:rPr lang="cs-CZ" sz="2000" dirty="0" err="1" smtClean="0"/>
              <a:t>FTTCab</a:t>
            </a:r>
            <a:r>
              <a:rPr lang="cs-CZ" sz="2000" dirty="0" smtClean="0"/>
              <a:t> a FTTB, </a:t>
            </a:r>
            <a:r>
              <a:rPr lang="cs-CZ" sz="2000" dirty="0"/>
              <a:t>kde jsou </a:t>
            </a:r>
            <a:r>
              <a:rPr lang="cs-CZ" sz="2000" dirty="0" smtClean="0"/>
              <a:t>síťová zařízení </a:t>
            </a:r>
            <a:r>
              <a:rPr lang="cs-CZ" sz="2000" dirty="0"/>
              <a:t>na straně poskytovatele vysunuta blíže k účastníkům, lze plně využít výhod přípojek ADSL2+ a VDSL2.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20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2000" dirty="0" smtClean="0">
              <a:solidFill>
                <a:srgbClr val="3C3C8C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5080600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1290" y="2891420"/>
            <a:ext cx="4111574" cy="3905995"/>
          </a:xfrm>
          <a:prstGeom prst="rect">
            <a:avLst/>
          </a:prstGeom>
        </p:spPr>
      </p:pic>
      <p:sp>
        <p:nvSpPr>
          <p:cNvPr id="13" name="Obdélník 12"/>
          <p:cNvSpPr/>
          <p:nvPr/>
        </p:nvSpPr>
        <p:spPr>
          <a:xfrm>
            <a:off x="72008" y="1351298"/>
            <a:ext cx="9036496" cy="1964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Přenosová média v přístupová telekomunikační síť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V </a:t>
            </a:r>
            <a:r>
              <a:rPr lang="cs-CZ" sz="2000" dirty="0"/>
              <a:t>případě čistě metalického řešení přístupové </a:t>
            </a:r>
            <a:r>
              <a:rPr lang="cs-CZ" sz="2000" dirty="0" smtClean="0"/>
              <a:t>sítě </a:t>
            </a:r>
            <a:r>
              <a:rPr lang="cs-CZ" sz="2000" dirty="0" err="1" smtClean="0"/>
              <a:t>FTTEx</a:t>
            </a:r>
            <a:r>
              <a:rPr lang="cs-CZ" sz="2000" dirty="0"/>
              <a:t>, kde jsou přípojky na straně poskytovatele zakončeny v blízkosti hlavního rozvodu ústředny, lze využít přípojky ADSL, SHDSL a na omezenou vzdálenost též ADSL2+ a </a:t>
            </a:r>
            <a:r>
              <a:rPr lang="cs-CZ" sz="2000" dirty="0" smtClean="0"/>
              <a:t>VDSL2. </a:t>
            </a:r>
            <a:r>
              <a:rPr lang="cs-CZ" sz="2000" dirty="0"/>
              <a:t>Jsou uvedeny příklady vzdáleností a přenosových rychlostí (sestupně/vzestupně</a:t>
            </a:r>
            <a:r>
              <a:rPr lang="cs-CZ" sz="2000" dirty="0" smtClean="0"/>
              <a:t>).</a:t>
            </a:r>
            <a:endParaRPr lang="cs-CZ" sz="20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  <p:sp>
        <p:nvSpPr>
          <p:cNvPr id="8" name="Obdélník 7"/>
          <p:cNvSpPr/>
          <p:nvPr/>
        </p:nvSpPr>
        <p:spPr>
          <a:xfrm>
            <a:off x="5785471" y="4182368"/>
            <a:ext cx="3477797" cy="1324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dirty="0" smtClean="0"/>
              <a:t>Rychlosti </a:t>
            </a:r>
            <a:r>
              <a:rPr lang="cs-CZ" sz="2000" dirty="0"/>
              <a:t>a dosahy jsou </a:t>
            </a:r>
            <a:r>
              <a:rPr lang="cs-CZ" sz="2000" dirty="0" smtClean="0"/>
              <a:t>pouze </a:t>
            </a:r>
            <a:r>
              <a:rPr lang="cs-CZ" sz="2000" dirty="0"/>
              <a:t>orientační. Záleží na vlastnostech konkrétního přenosového prostředí</a:t>
            </a:r>
            <a:r>
              <a:rPr lang="cs-CZ" sz="2000" dirty="0" smtClean="0"/>
              <a:t>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63208782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837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>
                <a:solidFill>
                  <a:srgbClr val="C00000"/>
                </a:solidFill>
              </a:rPr>
              <a:t>Koncepce digitálních </a:t>
            </a:r>
            <a:r>
              <a:rPr lang="cs-CZ" sz="2000" b="1" dirty="0" smtClean="0">
                <a:solidFill>
                  <a:srgbClr val="C00000"/>
                </a:solidFill>
              </a:rPr>
              <a:t>účastnických přípojek – DSL</a:t>
            </a:r>
            <a:endParaRPr lang="cs-CZ" sz="2000" b="1" dirty="0">
              <a:solidFill>
                <a:srgbClr val="C00000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/>
              <a:t>Přenosové rychlosti poskytované modemy až do řady V.90/V.92 byly vzhledem k </a:t>
            </a:r>
            <a:r>
              <a:rPr lang="cs-CZ" sz="2000" dirty="0" smtClean="0"/>
              <a:t>rostoucím </a:t>
            </a:r>
            <a:r>
              <a:rPr lang="cs-CZ" sz="2000" dirty="0"/>
              <a:t>potřebám </a:t>
            </a:r>
            <a:r>
              <a:rPr lang="cs-CZ" sz="2000" dirty="0" smtClean="0"/>
              <a:t>koncových účastníků nedostatečné.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Metalická infrastruktura disponuje relativně dostatečně širokým kmitočtovým pásmem a vhodnými dalšími přenosovými parametry (přijatelný útlum) =&gt; disponuje nevyužitým potenciálem, který je možno zužitkovat pro realizaci datových přenosů.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Pro využití tohoto potenciálu, je nutné na oba konce metalického vedení (u účastníka i poskytovatele připojení) instalovat speciální přenosové zařízení.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Digitální </a:t>
            </a:r>
            <a:r>
              <a:rPr lang="cs-CZ" sz="2000" dirty="0"/>
              <a:t>přenosové systémy, které jsou </a:t>
            </a:r>
            <a:r>
              <a:rPr lang="cs-CZ" sz="2000" dirty="0" smtClean="0"/>
              <a:t>instalovány </a:t>
            </a:r>
            <a:r>
              <a:rPr lang="cs-CZ" sz="2000" dirty="0"/>
              <a:t>na účastnická přípojná vedení, se obecně označují </a:t>
            </a:r>
            <a:r>
              <a:rPr lang="cs-CZ" sz="2000" dirty="0" smtClean="0">
                <a:solidFill>
                  <a:srgbClr val="C00000"/>
                </a:solidFill>
              </a:rPr>
              <a:t>DSL</a:t>
            </a:r>
            <a:r>
              <a:rPr lang="cs-CZ" sz="2000" dirty="0" smtClean="0"/>
              <a:t> </a:t>
            </a:r>
            <a:r>
              <a:rPr lang="cs-CZ" sz="2000" dirty="0"/>
              <a:t>(</a:t>
            </a:r>
            <a:r>
              <a:rPr lang="cs-CZ" sz="2000" dirty="0">
                <a:solidFill>
                  <a:srgbClr val="C00000"/>
                </a:solidFill>
              </a:rPr>
              <a:t>Digital </a:t>
            </a:r>
            <a:r>
              <a:rPr lang="cs-CZ" sz="2000" dirty="0" err="1">
                <a:solidFill>
                  <a:srgbClr val="C00000"/>
                </a:solidFill>
              </a:rPr>
              <a:t>Subscriber</a:t>
            </a:r>
            <a:r>
              <a:rPr lang="cs-CZ" sz="2000" dirty="0">
                <a:solidFill>
                  <a:srgbClr val="C00000"/>
                </a:solidFill>
              </a:rPr>
              <a:t> Line</a:t>
            </a:r>
            <a:r>
              <a:rPr lang="cs-CZ" sz="2000" dirty="0"/>
              <a:t>). Společným znakem těchto systémů je relativně vysoká přenosová rychlost řádově jednotky až desítky </a:t>
            </a:r>
            <a:r>
              <a:rPr lang="cs-CZ" sz="2000" dirty="0" err="1"/>
              <a:t>Mbit</a:t>
            </a:r>
            <a:r>
              <a:rPr lang="cs-CZ" sz="2000" dirty="0"/>
              <a:t>/s. Mají za úkol efektivněji využít potenciál symetrických párů v místních kabelech (původních telefonních vedení).</a:t>
            </a:r>
            <a:endParaRPr lang="cs-CZ" sz="20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2000" dirty="0" smtClean="0">
              <a:solidFill>
                <a:srgbClr val="3C3C8C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80784124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5134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>
                <a:solidFill>
                  <a:srgbClr val="C00000"/>
                </a:solidFill>
              </a:rPr>
              <a:t>Koncepce digitálních účastnických přípojek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Podle způsobu obsazení využívaného kmitočtového pásma, je možné provést základní rozdělení DSL přípojek: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Přípojky </a:t>
            </a:r>
            <a:r>
              <a:rPr lang="cs-CZ" sz="2000" dirty="0">
                <a:solidFill>
                  <a:srgbClr val="C00000"/>
                </a:solidFill>
              </a:rPr>
              <a:t>s přenosem v základním pásmu </a:t>
            </a:r>
            <a:r>
              <a:rPr lang="cs-CZ" sz="2000" dirty="0"/>
              <a:t>(HDSL, SDSL, SHDSL</a:t>
            </a:r>
            <a:r>
              <a:rPr lang="cs-CZ" sz="2000" dirty="0" smtClean="0"/>
              <a:t>) – tyto typy přípojek využívají kmitočtové pásmo včetně původního telefonního kanálu. Není tedy u těchto přípojek možná koexistence se službou analogového přenosu hovorového signálu nebo přípojkou euroISDN2.</a:t>
            </a:r>
            <a:endParaRPr lang="cs-CZ" sz="2000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Přípojky </a:t>
            </a:r>
            <a:r>
              <a:rPr lang="cs-CZ" sz="2000" dirty="0">
                <a:solidFill>
                  <a:srgbClr val="C00000"/>
                </a:solidFill>
              </a:rPr>
              <a:t>s přenosem v kmitočtově přeloženém pásmu </a:t>
            </a:r>
            <a:r>
              <a:rPr lang="cs-CZ" sz="2000" dirty="0" smtClean="0"/>
              <a:t>(generace ADSL a VDSL</a:t>
            </a:r>
            <a:r>
              <a:rPr lang="cs-CZ" sz="2000" dirty="0"/>
              <a:t>) je možné </a:t>
            </a:r>
            <a:r>
              <a:rPr lang="cs-CZ" sz="2000" dirty="0" smtClean="0"/>
              <a:t>instalovat </a:t>
            </a:r>
            <a:r>
              <a:rPr lang="cs-CZ" sz="2000" dirty="0"/>
              <a:t>na účastnické vedení, na kterém je již provozována jiná služba využívající základní kmitočtové </a:t>
            </a:r>
            <a:r>
              <a:rPr lang="cs-CZ" sz="2000" dirty="0" smtClean="0"/>
              <a:t>pásmo (analogová </a:t>
            </a:r>
            <a:r>
              <a:rPr lang="cs-CZ" sz="2000" dirty="0"/>
              <a:t>telefonní </a:t>
            </a:r>
            <a:r>
              <a:rPr lang="cs-CZ" sz="2000" dirty="0" smtClean="0"/>
              <a:t>přípojka, euroISDN2).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/>
          </a:p>
          <a:p>
            <a:pPr marL="342900" lvl="1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cs-CZ" sz="2000" dirty="0" smtClean="0"/>
              <a:t>Vzhledem k existenci několika typů DSL přípojek, se také hromadně označují zkratkou </a:t>
            </a:r>
            <a:r>
              <a:rPr lang="cs-CZ" sz="2000" dirty="0" smtClean="0">
                <a:solidFill>
                  <a:srgbClr val="C00000"/>
                </a:solidFill>
              </a:rPr>
              <a:t>xDSL</a:t>
            </a:r>
            <a:r>
              <a:rPr lang="cs-CZ" sz="2000" dirty="0" smtClean="0"/>
              <a:t>, kde písmenko „x“ je zástupným znakem pro konkrétní technologii.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2000" dirty="0" smtClean="0">
              <a:solidFill>
                <a:srgbClr val="3C3C8C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4672843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Přehled systémů xDSL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  <p:graphicFrame>
        <p:nvGraphicFramePr>
          <p:cNvPr id="7" name="Group 52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6034912"/>
              </p:ext>
            </p:extLst>
          </p:nvPr>
        </p:nvGraphicFramePr>
        <p:xfrm>
          <a:off x="199537" y="1963281"/>
          <a:ext cx="8760336" cy="377477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993644"/>
                <a:gridCol w="847493"/>
                <a:gridCol w="970156"/>
                <a:gridCol w="847492"/>
                <a:gridCol w="814039"/>
                <a:gridCol w="825190"/>
                <a:gridCol w="847493"/>
                <a:gridCol w="2614829"/>
              </a:tblGrid>
              <a:tr h="45723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xDSL</a:t>
                      </a:r>
                      <a:endParaRPr kumimoji="0" lang="cs-CZ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Doporučení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ITU-T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frekvenční pásmo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[kHz]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vzestupně </a:t>
                      </a:r>
                      <a:r>
                        <a:rPr kumimoji="0" lang="cs-CZ" sz="10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Vp</a:t>
                      </a: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[Mbit/s]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sestupně </a:t>
                      </a:r>
                      <a:r>
                        <a:rPr kumimoji="0" lang="cs-CZ" sz="10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Vp</a:t>
                      </a: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Mbit/s]</a:t>
                      </a: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dosah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 [km]</a:t>
                      </a:r>
                      <a:endParaRPr kumimoji="0" lang="cs-CZ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použití</a:t>
                      </a:r>
                      <a:endParaRPr kumimoji="0" lang="cs-CZ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</a:tr>
              <a:tr h="360390"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symetrické</a:t>
                      </a:r>
                      <a:endParaRPr kumimoji="0" lang="cs-CZ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IDSL</a:t>
                      </a:r>
                      <a:endParaRPr kumimoji="0" lang="cs-CZ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G.961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80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0,128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0,128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cca 7</a:t>
                      </a:r>
                      <a:endParaRPr kumimoji="0" lang="cs-CZ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videokonference, přístup na Internet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</a:tr>
              <a:tr h="45723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HDSL</a:t>
                      </a:r>
                      <a:endParaRPr kumimoji="0" lang="cs-CZ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G.991.1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až 292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2,3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2,3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3 (2 páry)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5 (3 páry)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přenos E1, propojení LAN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</a:tr>
              <a:tr h="342926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SHDSL</a:t>
                      </a:r>
                      <a:endParaRPr kumimoji="0" lang="cs-CZ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dirty="0" smtClean="0">
                          <a:solidFill>
                            <a:srgbClr val="080808"/>
                          </a:solidFill>
                          <a:effectLst/>
                        </a:rPr>
                        <a:t>G.991.2</a:t>
                      </a:r>
                      <a:endParaRPr lang="cs-CZ" sz="1000" dirty="0" smtClean="0">
                        <a:solidFill>
                          <a:srgbClr val="0808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až 770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2,3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2,3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3 (1 pár)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přenos E1, propojení LAN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</a:tr>
              <a:tr h="38896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SHDSL.bis</a:t>
                      </a:r>
                      <a:endParaRPr kumimoji="0" lang="cs-CZ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cs-CZ" sz="1000" dirty="0" smtClean="0">
                          <a:solidFill>
                            <a:srgbClr val="080808"/>
                          </a:solidFill>
                        </a:rPr>
                        <a:t>G.991.2 verze II.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až  1 400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4x 5,69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4x 5,69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3 (až 4 pár)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přenos E1, propojení LAN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</a:tr>
              <a:tr h="356932"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asymetrické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cs-CZ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ADSL</a:t>
                      </a:r>
                      <a:endParaRPr kumimoji="0" lang="cs-CZ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dirty="0" smtClean="0">
                          <a:solidFill>
                            <a:srgbClr val="080808"/>
                          </a:solidFill>
                          <a:effectLst/>
                        </a:rPr>
                        <a:t>G.992.1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1,104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1</a:t>
                      </a:r>
                      <a:endParaRPr kumimoji="0" lang="cs-CZ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8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ž 8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hovor, přístup na Internet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</a:tr>
              <a:tr h="31952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ADSL2</a:t>
                      </a:r>
                      <a:endParaRPr kumimoji="0" lang="cs-CZ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dirty="0" smtClean="0">
                          <a:solidFill>
                            <a:srgbClr val="080808"/>
                          </a:solidFill>
                          <a:effectLst/>
                        </a:rPr>
                        <a:t>G.992.3</a:t>
                      </a:r>
                      <a:endParaRPr lang="cs-CZ" sz="1000" dirty="0" smtClean="0">
                        <a:solidFill>
                          <a:srgbClr val="0808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1,104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1</a:t>
                      </a:r>
                      <a:endParaRPr kumimoji="0" lang="cs-CZ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11</a:t>
                      </a:r>
                      <a:endParaRPr kumimoji="0" lang="cs-CZ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až 8</a:t>
                      </a:r>
                      <a:endParaRPr kumimoji="0" lang="cs-CZ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hovor, přístup na Internet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</a:tr>
              <a:tr h="282110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ADSL2+</a:t>
                      </a:r>
                      <a:endParaRPr kumimoji="0" lang="cs-CZ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dirty="0" smtClean="0">
                          <a:solidFill>
                            <a:srgbClr val="080808"/>
                          </a:solidFill>
                          <a:effectLst/>
                        </a:rPr>
                        <a:t>G.992.5</a:t>
                      </a:r>
                      <a:endParaRPr lang="cs-CZ" sz="1000" dirty="0" smtClean="0">
                        <a:solidFill>
                          <a:srgbClr val="0808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2,208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1</a:t>
                      </a:r>
                      <a:endParaRPr kumimoji="0" lang="cs-CZ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25</a:t>
                      </a:r>
                      <a:endParaRPr kumimoji="0" lang="cs-CZ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do cca 3</a:t>
                      </a:r>
                      <a:endParaRPr kumimoji="0" lang="cs-CZ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hovor, přístup na Internet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</a:tr>
              <a:tr h="330429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VDSL</a:t>
                      </a:r>
                      <a:endParaRPr kumimoji="0" lang="cs-CZ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dirty="0" smtClean="0">
                          <a:solidFill>
                            <a:srgbClr val="080808"/>
                          </a:solidFill>
                          <a:effectLst/>
                        </a:rPr>
                        <a:t>G.993.1</a:t>
                      </a: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až 12 000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6,4</a:t>
                      </a:r>
                      <a:r>
                        <a:rPr kumimoji="0" lang="en-US" sz="100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/</a:t>
                      </a:r>
                      <a:r>
                        <a:rPr kumimoji="0" lang="cs-CZ" sz="100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26</a:t>
                      </a:r>
                      <a:endParaRPr kumimoji="0" lang="cs-CZ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52/26</a:t>
                      </a:r>
                      <a:endParaRPr kumimoji="0" lang="cs-CZ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do 1,5</a:t>
                      </a:r>
                      <a:endParaRPr kumimoji="0" lang="cs-CZ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multimediální přístup na Internet, HDTV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</a:tr>
              <a:tr h="380337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VDSL2</a:t>
                      </a:r>
                      <a:endParaRPr kumimoji="0" lang="cs-CZ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00" dirty="0" smtClean="0">
                          <a:solidFill>
                            <a:srgbClr val="080808"/>
                          </a:solidFill>
                          <a:effectLst/>
                        </a:rPr>
                        <a:t>G.993.2</a:t>
                      </a:r>
                      <a:endParaRPr lang="cs-CZ" sz="1000" dirty="0" smtClean="0">
                        <a:solidFill>
                          <a:srgbClr val="08080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až 30 000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140</a:t>
                      </a:r>
                      <a:endParaRPr kumimoji="0" lang="cs-CZ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200</a:t>
                      </a:r>
                      <a:endParaRPr kumimoji="0" lang="cs-CZ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do 1,5</a:t>
                      </a:r>
                      <a:endParaRPr kumimoji="0" lang="cs-CZ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cs-CZ" sz="10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80808"/>
                          </a:solidFill>
                          <a:effectLst/>
                        </a:rPr>
                        <a:t>multimediální přístup na Internet, HDTV</a:t>
                      </a:r>
                      <a:endParaRPr kumimoji="0" lang="cs-CZ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80808"/>
                        </a:solidFill>
                        <a:effectLst/>
                        <a:latin typeface="+mn-lt"/>
                      </a:endParaRPr>
                    </a:p>
                  </a:txBody>
                  <a:tcPr marT="45723" marB="45723"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596107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52527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>
                <a:solidFill>
                  <a:srgbClr val="C00000"/>
                </a:solidFill>
              </a:rPr>
              <a:t>Přípojka IDSL </a:t>
            </a:r>
            <a:r>
              <a:rPr lang="cs-CZ" sz="2000" b="1" dirty="0" smtClean="0">
                <a:solidFill>
                  <a:srgbClr val="C00000"/>
                </a:solidFill>
              </a:rPr>
              <a:t>– ISDN </a:t>
            </a:r>
            <a:r>
              <a:rPr lang="cs-CZ" sz="2000" b="1" dirty="0">
                <a:solidFill>
                  <a:srgbClr val="C00000"/>
                </a:solidFill>
              </a:rPr>
              <a:t>Digital </a:t>
            </a:r>
            <a:r>
              <a:rPr lang="cs-CZ" sz="2000" b="1" dirty="0" err="1">
                <a:solidFill>
                  <a:srgbClr val="C00000"/>
                </a:solidFill>
              </a:rPr>
              <a:t>Subscriber</a:t>
            </a:r>
            <a:r>
              <a:rPr lang="cs-CZ" sz="2000" b="1" dirty="0">
                <a:solidFill>
                  <a:srgbClr val="C00000"/>
                </a:solidFill>
              </a:rPr>
              <a:t> </a:t>
            </a:r>
            <a:r>
              <a:rPr lang="cs-CZ" sz="2000" b="1" dirty="0" smtClean="0">
                <a:solidFill>
                  <a:srgbClr val="C00000"/>
                </a:solidFill>
              </a:rPr>
              <a:t>Line</a:t>
            </a:r>
            <a:endParaRPr lang="cs-CZ" sz="2000" b="1" dirty="0">
              <a:solidFill>
                <a:srgbClr val="C00000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Označována také jako 0</a:t>
            </a:r>
            <a:r>
              <a:rPr lang="cs-CZ" sz="2000" dirty="0"/>
              <a:t>. verze </a:t>
            </a:r>
            <a:r>
              <a:rPr lang="cs-CZ" sz="2000" dirty="0" smtClean="0"/>
              <a:t>xDSL.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Principiálně vychází </a:t>
            </a:r>
            <a:r>
              <a:rPr lang="cs-CZ" sz="2000" dirty="0"/>
              <a:t>ze základní přípojky ISDN (BRA-ISDN</a:t>
            </a:r>
            <a:r>
              <a:rPr lang="cs-CZ" sz="2000" dirty="0" smtClean="0"/>
              <a:t>) – dosahuje stejných přenosových parametrů: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Přenosová rychlost je rovna 2 </a:t>
            </a:r>
            <a:r>
              <a:rPr lang="cs-CZ" sz="2000" dirty="0"/>
              <a:t>x </a:t>
            </a:r>
            <a:r>
              <a:rPr lang="cs-CZ" sz="2000" dirty="0" smtClean="0"/>
              <a:t>64 kbit/s </a:t>
            </a:r>
            <a:r>
              <a:rPr lang="cs-CZ" sz="2000" dirty="0"/>
              <a:t>+ 16 kbit/s (+16 kbit/s </a:t>
            </a:r>
            <a:r>
              <a:rPr lang="cs-CZ" sz="2000" dirty="0" smtClean="0"/>
              <a:t>služební informace) </a:t>
            </a:r>
            <a:r>
              <a:rPr lang="cs-CZ" sz="2000" dirty="0"/>
              <a:t>= 160 </a:t>
            </a:r>
            <a:r>
              <a:rPr lang="cs-CZ" sz="2000" dirty="0" smtClean="0"/>
              <a:t>kbit/s.</a:t>
            </a:r>
            <a:endParaRPr lang="cs-CZ" sz="2000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Linkový </a:t>
            </a:r>
            <a:r>
              <a:rPr lang="cs-CZ" sz="2000" dirty="0"/>
              <a:t>kód 2B1Q =&gt; modulační rychlost 80 </a:t>
            </a:r>
            <a:r>
              <a:rPr lang="cs-CZ" sz="2000" dirty="0" err="1" smtClean="0"/>
              <a:t>kBd</a:t>
            </a:r>
            <a:r>
              <a:rPr lang="cs-CZ" sz="2000" dirty="0"/>
              <a:t>. </a:t>
            </a:r>
            <a:endParaRPr lang="cs-CZ" sz="2000" dirty="0" smtClean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Obousměrný </a:t>
            </a:r>
            <a:r>
              <a:rPr lang="cs-CZ" sz="2000" dirty="0"/>
              <a:t>přenos po jednom páru – vidlice a potlačení ozvěn (EC</a:t>
            </a:r>
            <a:r>
              <a:rPr lang="cs-CZ" sz="2000" dirty="0" smtClean="0"/>
              <a:t>)</a:t>
            </a:r>
            <a:endParaRPr lang="cs-CZ" sz="2000" dirty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Využití IDSL – pro vytvoření pevného datového okruhu – datový spoj není zakončen </a:t>
            </a:r>
            <a:r>
              <a:rPr lang="cs-CZ" sz="2000" dirty="0"/>
              <a:t>na spojovacím poli </a:t>
            </a:r>
            <a:r>
              <a:rPr lang="cs-CZ" sz="2000" dirty="0" smtClean="0"/>
              <a:t>ústředny.</a:t>
            </a:r>
            <a:endParaRPr lang="cs-CZ" sz="2000" dirty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Přibližný dosah </a:t>
            </a:r>
            <a:r>
              <a:rPr lang="cs-CZ" sz="2000" dirty="0"/>
              <a:t>až 7 </a:t>
            </a:r>
            <a:r>
              <a:rPr lang="cs-CZ" sz="2000" dirty="0" smtClean="0"/>
              <a:t>km prostřednictvím metalického symetrického páru.</a:t>
            </a:r>
            <a:endParaRPr lang="cs-CZ" sz="2000" dirty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20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2000" dirty="0" smtClean="0">
              <a:solidFill>
                <a:srgbClr val="3C3C8C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335888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3703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Přípojka HDSL – </a:t>
            </a:r>
            <a:r>
              <a:rPr lang="en-US" sz="2000" b="1" dirty="0" smtClean="0">
                <a:solidFill>
                  <a:srgbClr val="C00000"/>
                </a:solidFill>
              </a:rPr>
              <a:t>High </a:t>
            </a:r>
            <a:r>
              <a:rPr lang="en-US" sz="2000" b="1" dirty="0">
                <a:solidFill>
                  <a:srgbClr val="C00000"/>
                </a:solidFill>
              </a:rPr>
              <a:t>bit rate Digital Subscriber </a:t>
            </a:r>
            <a:r>
              <a:rPr lang="en-US" sz="2000" b="1" dirty="0" smtClean="0">
                <a:solidFill>
                  <a:srgbClr val="C00000"/>
                </a:solidFill>
              </a:rPr>
              <a:t>Line</a:t>
            </a:r>
            <a:endParaRPr lang="cs-CZ" sz="2000" b="1" dirty="0">
              <a:solidFill>
                <a:srgbClr val="C00000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Přípojka HDSL je koncipována pro přenos datového toku E1 (například od pobočkové ústředny).</a:t>
            </a:r>
            <a:endParaRPr lang="cs-CZ" sz="2000" dirty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Přenosové parametry: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/>
              <a:t>Obousměrný </a:t>
            </a:r>
            <a:r>
              <a:rPr lang="cs-CZ" dirty="0"/>
              <a:t>přenos – vidlice a potlačení ozvěn (EC</a:t>
            </a:r>
            <a:r>
              <a:rPr lang="cs-CZ" dirty="0" smtClean="0"/>
              <a:t>).</a:t>
            </a:r>
            <a:endParaRPr lang="cs-CZ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/>
              <a:t>Přenos </a:t>
            </a:r>
            <a:r>
              <a:rPr lang="cs-CZ" dirty="0"/>
              <a:t>po více párech s linkovým kódem </a:t>
            </a:r>
            <a:r>
              <a:rPr lang="cs-CZ" dirty="0" smtClean="0"/>
              <a:t>2B1Q (první verze s HDB3).</a:t>
            </a:r>
            <a:endParaRPr lang="cs-CZ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/>
              <a:t>2 symetrické páry </a:t>
            </a:r>
            <a:r>
              <a:rPr lang="cs-CZ" dirty="0" smtClean="0"/>
              <a:t>s přenosovou rychlostí na pár </a:t>
            </a:r>
            <a:r>
              <a:rPr lang="cs-CZ" dirty="0"/>
              <a:t>1168 </a:t>
            </a:r>
            <a:r>
              <a:rPr lang="cs-CZ" dirty="0" smtClean="0"/>
              <a:t>kbit/s.</a:t>
            </a:r>
            <a:endParaRPr lang="cs-CZ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/>
              <a:t>3 symetrické páry  s </a:t>
            </a:r>
            <a:r>
              <a:rPr lang="cs-CZ" dirty="0" smtClean="0"/>
              <a:t>přenosovou </a:t>
            </a:r>
            <a:r>
              <a:rPr lang="cs-CZ" dirty="0"/>
              <a:t>rychlostí na </a:t>
            </a:r>
            <a:r>
              <a:rPr lang="cs-CZ" dirty="0" smtClean="0"/>
              <a:t>pár 784 kbit/s.</a:t>
            </a:r>
            <a:endParaRPr lang="cs-CZ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/>
              <a:t>Dosah </a:t>
            </a:r>
            <a:r>
              <a:rPr lang="cs-CZ" dirty="0"/>
              <a:t>3 až 5 </a:t>
            </a:r>
            <a:r>
              <a:rPr lang="cs-CZ" dirty="0" smtClean="0"/>
              <a:t>km (dle počtu párů).</a:t>
            </a:r>
            <a:endParaRPr lang="cs-CZ" dirty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20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2000" dirty="0" smtClean="0">
              <a:solidFill>
                <a:srgbClr val="3C3C8C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  <p:pic>
        <p:nvPicPr>
          <p:cNvPr id="7" name="Picture 5" descr="hdsl_mal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00" y="4523872"/>
            <a:ext cx="3825875" cy="207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délník 7"/>
          <p:cNvSpPr/>
          <p:nvPr/>
        </p:nvSpPr>
        <p:spPr>
          <a:xfrm>
            <a:off x="6432242" y="5325932"/>
            <a:ext cx="27117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1600" dirty="0" smtClean="0"/>
              <a:t>HDSL modem Alcatel A1512 PL-2</a:t>
            </a:r>
            <a:endParaRPr lang="cs-CZ" sz="1600" dirty="0"/>
          </a:p>
        </p:txBody>
      </p:sp>
    </p:spTree>
    <p:extLst>
      <p:ext uri="{BB962C8B-B14F-4D97-AF65-F5344CB8AC3E}">
        <p14:creationId xmlns:p14="http://schemas.microsoft.com/office/powerpoint/2010/main" val="3025565079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426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Přípojka SHDSL – </a:t>
            </a:r>
            <a:r>
              <a:rPr lang="en-US" sz="2000" b="1" dirty="0">
                <a:solidFill>
                  <a:srgbClr val="C00000"/>
                </a:solidFill>
              </a:rPr>
              <a:t>Single pair High speed Digital Subscriber Line</a:t>
            </a:r>
            <a:endParaRPr lang="cs-CZ" sz="2000" b="1" dirty="0">
              <a:solidFill>
                <a:srgbClr val="C00000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Digitální účastnická přípojka se symetrickými přenosovými rychlostmi.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Koncepčně je nástupcem HDSL (standardizována v roce 2001).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Je koncipována i s ohledem na přenosové parametry SDH.</a:t>
            </a:r>
            <a:endParaRPr lang="cs-CZ" sz="2000" dirty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Přenosové parametry SHDSL: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Primárně </a:t>
            </a:r>
            <a:r>
              <a:rPr lang="cs-CZ" sz="2000" dirty="0"/>
              <a:t>využívá jeden </a:t>
            </a:r>
            <a:r>
              <a:rPr lang="cs-CZ" sz="2000" dirty="0" smtClean="0"/>
              <a:t>metalický symetrický pár.</a:t>
            </a:r>
            <a:endParaRPr lang="cs-CZ" sz="2000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Přenosovou rychlost je možné adaptivně nastavit dle skutečných podmínek přenosu v intervalu od </a:t>
            </a:r>
            <a:r>
              <a:rPr lang="cs-CZ" sz="2000" dirty="0"/>
              <a:t>192 kbit/s do 2312 </a:t>
            </a:r>
            <a:r>
              <a:rPr lang="cs-CZ" sz="2000" dirty="0" smtClean="0"/>
              <a:t>kbit/s.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Překlenutelná vzdálenosti </a:t>
            </a:r>
            <a:r>
              <a:rPr lang="cs-CZ" sz="2000" dirty="0"/>
              <a:t>do 3 </a:t>
            </a:r>
            <a:r>
              <a:rPr lang="cs-CZ" sz="2000" dirty="0" smtClean="0"/>
              <a:t>km.</a:t>
            </a:r>
            <a:endParaRPr lang="cs-CZ" sz="2000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/>
              <a:t>Přenos je </a:t>
            </a:r>
            <a:r>
              <a:rPr lang="cs-CZ" sz="2000" dirty="0" smtClean="0"/>
              <a:t>realizován v </a:t>
            </a:r>
            <a:r>
              <a:rPr lang="cs-CZ" sz="2000" dirty="0"/>
              <a:t>základním </a:t>
            </a:r>
            <a:r>
              <a:rPr lang="cs-CZ" sz="2000" dirty="0" smtClean="0"/>
              <a:t>pásmu (bez koexistující služby euroISND2 nebo analogové telefonie).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6373654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Druhá generace přípojky </a:t>
            </a:r>
            <a:r>
              <a:rPr lang="cs-CZ" sz="2000" b="1" dirty="0" err="1" smtClean="0">
                <a:solidFill>
                  <a:srgbClr val="C00000"/>
                </a:solidFill>
              </a:rPr>
              <a:t>SHDSL.bis</a:t>
            </a:r>
            <a:endParaRPr lang="cs-CZ" sz="2000" b="1" dirty="0">
              <a:solidFill>
                <a:srgbClr val="C00000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Standardizována </a:t>
            </a:r>
            <a:r>
              <a:rPr lang="cs-CZ" sz="2000" dirty="0"/>
              <a:t>v roce </a:t>
            </a:r>
            <a:r>
              <a:rPr lang="cs-CZ" sz="2000" dirty="0" smtClean="0"/>
              <a:t>2005.</a:t>
            </a:r>
            <a:endParaRPr lang="cs-CZ" sz="2000" dirty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Vylepšení oproti první generaci SHDSL:</a:t>
            </a:r>
            <a:endParaRPr lang="cs-CZ" sz="2000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/>
              <a:t>Paralelní </a:t>
            </a:r>
            <a:r>
              <a:rPr lang="cs-CZ" dirty="0"/>
              <a:t>datové přenosy – větší počet vedení (až 4 </a:t>
            </a:r>
            <a:r>
              <a:rPr lang="cs-CZ" dirty="0" smtClean="0"/>
              <a:t>symetrické </a:t>
            </a:r>
            <a:r>
              <a:rPr lang="cs-CZ" dirty="0"/>
              <a:t>páry</a:t>
            </a:r>
            <a:r>
              <a:rPr lang="cs-CZ" dirty="0" smtClean="0"/>
              <a:t>).</a:t>
            </a:r>
            <a:endParaRPr lang="cs-CZ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/>
              <a:t>Vyšší přenosová rychlost – vyšší počet </a:t>
            </a:r>
            <a:r>
              <a:rPr lang="cs-CZ" dirty="0"/>
              <a:t>stavů </a:t>
            </a:r>
            <a:r>
              <a:rPr lang="cs-CZ" dirty="0" smtClean="0"/>
              <a:t>modulace a nové modulační schéma:</a:t>
            </a:r>
            <a:endParaRPr lang="cs-CZ" dirty="0"/>
          </a:p>
          <a:p>
            <a:pPr marL="1200150" lvl="3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/>
              <a:t>P</a:t>
            </a:r>
            <a:r>
              <a:rPr lang="cs-CZ" dirty="0" smtClean="0"/>
              <a:t>ro modulaci PAM o 16 stavech rychlost až </a:t>
            </a:r>
            <a:r>
              <a:rPr lang="cs-CZ" dirty="0"/>
              <a:t>3 848 </a:t>
            </a:r>
            <a:r>
              <a:rPr lang="cs-CZ" dirty="0" smtClean="0"/>
              <a:t>kbit/s.</a:t>
            </a:r>
            <a:endParaRPr lang="cs-CZ" dirty="0"/>
          </a:p>
          <a:p>
            <a:pPr marL="1200150" lvl="3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/>
              <a:t>P</a:t>
            </a:r>
            <a:r>
              <a:rPr lang="cs-CZ" dirty="0" smtClean="0"/>
              <a:t>ro </a:t>
            </a:r>
            <a:r>
              <a:rPr lang="cs-CZ" dirty="0"/>
              <a:t>modulaci PAM o </a:t>
            </a:r>
            <a:r>
              <a:rPr lang="cs-CZ" dirty="0" smtClean="0"/>
              <a:t>32 stavech rychlost </a:t>
            </a:r>
            <a:r>
              <a:rPr lang="cs-CZ" dirty="0"/>
              <a:t>až 5 696 </a:t>
            </a:r>
            <a:r>
              <a:rPr lang="cs-CZ" dirty="0" smtClean="0"/>
              <a:t>kbit/s.</a:t>
            </a:r>
            <a:endParaRPr lang="cs-CZ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/>
              <a:t>Více </a:t>
            </a:r>
            <a:r>
              <a:rPr lang="cs-CZ" dirty="0"/>
              <a:t>vzájemně nezávislých </a:t>
            </a:r>
            <a:r>
              <a:rPr lang="cs-CZ" dirty="0" smtClean="0"/>
              <a:t>virtuálních spojení nad společnou fyzickou vrstvou.</a:t>
            </a:r>
            <a:endParaRPr lang="cs-CZ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/>
              <a:t>Dynamické </a:t>
            </a:r>
            <a:r>
              <a:rPr lang="cs-CZ" dirty="0"/>
              <a:t>změny </a:t>
            </a:r>
            <a:r>
              <a:rPr lang="cs-CZ" dirty="0" smtClean="0"/>
              <a:t>přenosové rychlosti </a:t>
            </a:r>
            <a:r>
              <a:rPr lang="cs-CZ" dirty="0"/>
              <a:t>mezi jednotlivými typy </a:t>
            </a:r>
            <a:r>
              <a:rPr lang="cs-CZ" dirty="0" smtClean="0"/>
              <a:t>virtuálních spojení nad fyzickou vrstvou.</a:t>
            </a:r>
            <a:endParaRPr lang="cs-CZ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/>
              <a:t>Nové úsporné režimy – snížení úrovně vysílaného výkonu, šetřeni elektrické energie. </a:t>
            </a:r>
            <a:endParaRPr lang="cs-CZ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/>
              <a:t>Nové procesy pro rychlé znovuobnovení spojení při jeho ztrátě.</a:t>
            </a:r>
            <a:endParaRPr lang="cs-CZ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/>
              <a:t>Nové efektivnější postupy </a:t>
            </a:r>
            <a:r>
              <a:rPr lang="cs-CZ" dirty="0"/>
              <a:t>pro zapouzdření </a:t>
            </a:r>
            <a:r>
              <a:rPr lang="cs-CZ" dirty="0" smtClean="0"/>
              <a:t>přenášených uživatelských dat.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241903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Přípojka ADSL – </a:t>
            </a:r>
            <a:r>
              <a:rPr lang="cs-CZ" sz="2000" b="1" dirty="0" err="1">
                <a:solidFill>
                  <a:srgbClr val="C00000"/>
                </a:solidFill>
              </a:rPr>
              <a:t>Asymmetric</a:t>
            </a:r>
            <a:r>
              <a:rPr lang="cs-CZ" sz="2000" b="1" dirty="0">
                <a:solidFill>
                  <a:srgbClr val="C00000"/>
                </a:solidFill>
              </a:rPr>
              <a:t> Digital </a:t>
            </a:r>
            <a:r>
              <a:rPr lang="cs-CZ" sz="2000" b="1" dirty="0" err="1">
                <a:solidFill>
                  <a:srgbClr val="C00000"/>
                </a:solidFill>
              </a:rPr>
              <a:t>Subscriber</a:t>
            </a:r>
            <a:r>
              <a:rPr lang="cs-CZ" sz="2000" b="1" dirty="0">
                <a:solidFill>
                  <a:srgbClr val="C00000"/>
                </a:solidFill>
              </a:rPr>
              <a:t> </a:t>
            </a:r>
            <a:r>
              <a:rPr lang="cs-CZ" sz="2000" b="1" dirty="0" smtClean="0">
                <a:solidFill>
                  <a:srgbClr val="C00000"/>
                </a:solidFill>
              </a:rPr>
              <a:t>Line</a:t>
            </a:r>
            <a:endParaRPr lang="cs-CZ" sz="2000" b="1" dirty="0">
              <a:solidFill>
                <a:srgbClr val="C00000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Zkratkou ADSL se označuje první generace přípojky.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C00000"/>
                </a:solidFill>
              </a:rPr>
              <a:t>Přenosové rychlosti jsou asymetrické </a:t>
            </a:r>
            <a:r>
              <a:rPr lang="cs-CZ" sz="2000" dirty="0" smtClean="0"/>
              <a:t>s tím, že rychlost v sestupném směru od poskytovatele k účastníkovi (downstream, </a:t>
            </a:r>
            <a:r>
              <a:rPr lang="cs-CZ" sz="2000" dirty="0" err="1" smtClean="0"/>
              <a:t>downlink</a:t>
            </a:r>
            <a:r>
              <a:rPr lang="cs-CZ" sz="2000" dirty="0" smtClean="0"/>
              <a:t>) je vyšší než ve vzestupném směru od účastníka k poskytovateli (upstream, </a:t>
            </a:r>
            <a:r>
              <a:rPr lang="cs-CZ" sz="2000" dirty="0" err="1" smtClean="0"/>
              <a:t>uplink</a:t>
            </a:r>
            <a:r>
              <a:rPr lang="cs-CZ" sz="2000" dirty="0" smtClean="0"/>
              <a:t>).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Maximální přenosové rychlosti: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směr downstream </a:t>
            </a:r>
            <a:r>
              <a:rPr lang="cs-CZ" sz="2000" dirty="0"/>
              <a:t>až 8 Mbit/s</a:t>
            </a:r>
            <a:r>
              <a:rPr lang="cs-CZ" sz="2000" dirty="0" smtClean="0"/>
              <a:t>,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směr </a:t>
            </a:r>
            <a:r>
              <a:rPr lang="cs-CZ" sz="2000" dirty="0"/>
              <a:t>upstream až 1 </a:t>
            </a:r>
            <a:r>
              <a:rPr lang="cs-CZ" sz="2000" dirty="0" smtClean="0"/>
              <a:t>Mbit/s.</a:t>
            </a:r>
            <a:endParaRPr lang="cs-CZ" sz="2000" dirty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>
                <a:solidFill>
                  <a:srgbClr val="C00000"/>
                </a:solidFill>
              </a:rPr>
              <a:t>Skutečně používaná přenosová rychlost </a:t>
            </a:r>
            <a:r>
              <a:rPr lang="cs-CZ" sz="2000" dirty="0" smtClean="0"/>
              <a:t>však závisí </a:t>
            </a:r>
            <a:r>
              <a:rPr lang="cs-CZ" sz="2000" dirty="0" smtClean="0">
                <a:solidFill>
                  <a:srgbClr val="C00000"/>
                </a:solidFill>
              </a:rPr>
              <a:t>na konkrétních parametrech vedení</a:t>
            </a:r>
            <a:r>
              <a:rPr lang="cs-CZ" sz="2000" dirty="0" smtClean="0"/>
              <a:t> a </a:t>
            </a:r>
            <a:r>
              <a:rPr lang="cs-CZ" sz="2000" dirty="0" smtClean="0">
                <a:solidFill>
                  <a:srgbClr val="C00000"/>
                </a:solidFill>
              </a:rPr>
              <a:t>podmínkách rušení</a:t>
            </a:r>
            <a:r>
              <a:rPr lang="cs-CZ" sz="2000" dirty="0" smtClean="0"/>
              <a:t>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Použití přípojky ADSL – s ohledem na asymetrii přenosových rychlostí je přípojka předurčena pro privátní účastníky.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155365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780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Přípojka ADSL – </a:t>
            </a:r>
            <a:r>
              <a:rPr lang="cs-CZ" sz="2000" b="1" dirty="0" err="1">
                <a:solidFill>
                  <a:srgbClr val="C00000"/>
                </a:solidFill>
              </a:rPr>
              <a:t>Asymmetric</a:t>
            </a:r>
            <a:r>
              <a:rPr lang="cs-CZ" sz="2000" b="1" dirty="0">
                <a:solidFill>
                  <a:srgbClr val="C00000"/>
                </a:solidFill>
              </a:rPr>
              <a:t> Digital </a:t>
            </a:r>
            <a:r>
              <a:rPr lang="cs-CZ" sz="2000" b="1" dirty="0" err="1">
                <a:solidFill>
                  <a:srgbClr val="C00000"/>
                </a:solidFill>
              </a:rPr>
              <a:t>Subscriber</a:t>
            </a:r>
            <a:r>
              <a:rPr lang="cs-CZ" sz="2000" b="1" dirty="0">
                <a:solidFill>
                  <a:srgbClr val="C00000"/>
                </a:solidFill>
              </a:rPr>
              <a:t> </a:t>
            </a:r>
            <a:r>
              <a:rPr lang="cs-CZ" sz="2000" b="1" dirty="0" smtClean="0">
                <a:solidFill>
                  <a:srgbClr val="C00000"/>
                </a:solidFill>
              </a:rPr>
              <a:t>Line</a:t>
            </a:r>
            <a:endParaRPr lang="cs-CZ" sz="2000" b="1" dirty="0">
              <a:solidFill>
                <a:srgbClr val="C00000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Přenos dat přípojkou ADSL:</a:t>
            </a:r>
            <a:endParaRPr lang="cs-CZ" sz="2000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Realizuje se </a:t>
            </a:r>
            <a:r>
              <a:rPr lang="cs-CZ" sz="2000" dirty="0" smtClean="0">
                <a:solidFill>
                  <a:srgbClr val="C00000"/>
                </a:solidFill>
              </a:rPr>
              <a:t>v </a:t>
            </a:r>
            <a:r>
              <a:rPr lang="cs-CZ" sz="2000" dirty="0">
                <a:solidFill>
                  <a:srgbClr val="C00000"/>
                </a:solidFill>
              </a:rPr>
              <a:t>přeloženém </a:t>
            </a:r>
            <a:r>
              <a:rPr lang="cs-CZ" sz="2000" dirty="0" smtClean="0">
                <a:solidFill>
                  <a:srgbClr val="C00000"/>
                </a:solidFill>
              </a:rPr>
              <a:t>pásmu</a:t>
            </a:r>
            <a:r>
              <a:rPr lang="cs-CZ" sz="2000" dirty="0" smtClean="0"/>
              <a:t>.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/>
              <a:t>Možnost koexistence s původní službou – dvě varianty ADSL:</a:t>
            </a:r>
          </a:p>
          <a:p>
            <a:pPr marL="1200150" lvl="3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>
                <a:solidFill>
                  <a:srgbClr val="C00000"/>
                </a:solidFill>
              </a:rPr>
              <a:t>ADSL </a:t>
            </a:r>
            <a:r>
              <a:rPr lang="cs-CZ" dirty="0" err="1">
                <a:solidFill>
                  <a:srgbClr val="C00000"/>
                </a:solidFill>
              </a:rPr>
              <a:t>over</a:t>
            </a:r>
            <a:r>
              <a:rPr lang="cs-CZ" dirty="0">
                <a:solidFill>
                  <a:srgbClr val="C00000"/>
                </a:solidFill>
              </a:rPr>
              <a:t> POTS</a:t>
            </a:r>
            <a:r>
              <a:rPr lang="cs-CZ" dirty="0"/>
              <a:t>, ITU-T G.992.1 </a:t>
            </a:r>
            <a:r>
              <a:rPr lang="cs-CZ" dirty="0" err="1">
                <a:solidFill>
                  <a:srgbClr val="C00000"/>
                </a:solidFill>
              </a:rPr>
              <a:t>Annex</a:t>
            </a:r>
            <a:r>
              <a:rPr lang="cs-CZ" dirty="0">
                <a:solidFill>
                  <a:srgbClr val="C00000"/>
                </a:solidFill>
              </a:rPr>
              <a:t> A</a:t>
            </a:r>
            <a:r>
              <a:rPr lang="cs-CZ" dirty="0"/>
              <a:t>, </a:t>
            </a:r>
            <a:r>
              <a:rPr lang="cs-CZ" dirty="0" smtClean="0"/>
              <a:t>upstream od </a:t>
            </a:r>
            <a:r>
              <a:rPr lang="cs-CZ" dirty="0"/>
              <a:t>25 kHz do </a:t>
            </a:r>
            <a:r>
              <a:rPr lang="cs-CZ" dirty="0" smtClean="0"/>
              <a:t>138 kHz, downstream od 138 kHz do 1,104 </a:t>
            </a:r>
            <a:r>
              <a:rPr lang="cs-CZ" dirty="0"/>
              <a:t>MHz.</a:t>
            </a:r>
          </a:p>
          <a:p>
            <a:pPr marL="1200150" lvl="3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>
                <a:solidFill>
                  <a:srgbClr val="C00000"/>
                </a:solidFill>
              </a:rPr>
              <a:t>ADSL </a:t>
            </a:r>
            <a:r>
              <a:rPr lang="cs-CZ" dirty="0" err="1">
                <a:solidFill>
                  <a:srgbClr val="C00000"/>
                </a:solidFill>
              </a:rPr>
              <a:t>over</a:t>
            </a:r>
            <a:r>
              <a:rPr lang="cs-CZ" dirty="0">
                <a:solidFill>
                  <a:srgbClr val="C00000"/>
                </a:solidFill>
              </a:rPr>
              <a:t> ISDN</a:t>
            </a:r>
            <a:r>
              <a:rPr lang="cs-CZ" dirty="0"/>
              <a:t>, ITU-T G.992.1 </a:t>
            </a:r>
            <a:r>
              <a:rPr lang="cs-CZ" dirty="0" err="1">
                <a:solidFill>
                  <a:srgbClr val="C00000"/>
                </a:solidFill>
              </a:rPr>
              <a:t>Annex</a:t>
            </a:r>
            <a:r>
              <a:rPr lang="cs-CZ" dirty="0">
                <a:solidFill>
                  <a:srgbClr val="C00000"/>
                </a:solidFill>
              </a:rPr>
              <a:t> B</a:t>
            </a:r>
            <a:r>
              <a:rPr lang="cs-CZ" dirty="0"/>
              <a:t>, </a:t>
            </a:r>
            <a:r>
              <a:rPr lang="cs-CZ" dirty="0" smtClean="0"/>
              <a:t>upstream od </a:t>
            </a:r>
            <a:r>
              <a:rPr lang="cs-CZ" dirty="0"/>
              <a:t>138 kHz do </a:t>
            </a:r>
            <a:r>
              <a:rPr lang="cs-CZ" dirty="0" smtClean="0"/>
              <a:t>276 kHz, downstream od 276 kHz do 1,104 </a:t>
            </a:r>
            <a:r>
              <a:rPr lang="cs-CZ" dirty="0"/>
              <a:t>MHz</a:t>
            </a:r>
            <a:r>
              <a:rPr lang="cs-CZ" dirty="0" smtClean="0"/>
              <a:t>.</a:t>
            </a:r>
            <a:endParaRPr lang="cs-CZ" sz="800" dirty="0" smtClean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Modulace </a:t>
            </a:r>
            <a:r>
              <a:rPr lang="cs-CZ" sz="2000" dirty="0">
                <a:solidFill>
                  <a:srgbClr val="C00000"/>
                </a:solidFill>
              </a:rPr>
              <a:t>diskrétní </a:t>
            </a:r>
            <a:r>
              <a:rPr lang="cs-CZ" sz="2000" dirty="0" err="1">
                <a:solidFill>
                  <a:srgbClr val="C00000"/>
                </a:solidFill>
              </a:rPr>
              <a:t>multitónová</a:t>
            </a:r>
            <a:r>
              <a:rPr lang="cs-CZ" sz="2000" dirty="0">
                <a:solidFill>
                  <a:srgbClr val="C00000"/>
                </a:solidFill>
              </a:rPr>
              <a:t> </a:t>
            </a:r>
            <a:r>
              <a:rPr lang="cs-CZ" sz="2000" dirty="0" smtClean="0"/>
              <a:t>(DMT, </a:t>
            </a:r>
            <a:r>
              <a:rPr lang="cs-CZ" sz="2000" dirty="0" err="1" smtClean="0"/>
              <a:t>Discrete</a:t>
            </a:r>
            <a:r>
              <a:rPr lang="cs-CZ" sz="2000" dirty="0" smtClean="0"/>
              <a:t> </a:t>
            </a:r>
            <a:r>
              <a:rPr lang="cs-CZ" sz="2000" dirty="0" err="1" smtClean="0"/>
              <a:t>Multi</a:t>
            </a:r>
            <a:r>
              <a:rPr lang="cs-CZ" sz="2000" dirty="0" smtClean="0"/>
              <a:t>-Tone) – využívá se 256 </a:t>
            </a:r>
            <a:r>
              <a:rPr lang="cs-CZ" sz="2000" dirty="0" err="1"/>
              <a:t>subkanálů</a:t>
            </a:r>
            <a:r>
              <a:rPr lang="cs-CZ" sz="2000" dirty="0"/>
              <a:t> </a:t>
            </a:r>
            <a:r>
              <a:rPr lang="cs-CZ" sz="2000" dirty="0" smtClean="0"/>
              <a:t>s šířkou 4,3125 </a:t>
            </a:r>
            <a:r>
              <a:rPr lang="cs-CZ" sz="2000" dirty="0"/>
              <a:t>kHz </a:t>
            </a:r>
            <a:r>
              <a:rPr lang="cs-CZ" sz="2000" dirty="0" smtClean="0"/>
              <a:t>a s </a:t>
            </a:r>
            <a:r>
              <a:rPr lang="cs-CZ" sz="2000" dirty="0"/>
              <a:t>modulací </a:t>
            </a:r>
            <a:r>
              <a:rPr lang="cs-CZ" sz="2000" dirty="0" smtClean="0"/>
              <a:t>QAM.</a:t>
            </a:r>
            <a:endParaRPr lang="cs-CZ" sz="2000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Obousměrný datový přenos se vytváří pomocí </a:t>
            </a:r>
            <a:r>
              <a:rPr lang="cs-CZ" sz="2000" dirty="0">
                <a:solidFill>
                  <a:srgbClr val="C00000"/>
                </a:solidFill>
              </a:rPr>
              <a:t>kmitočtového dělení </a:t>
            </a:r>
            <a:r>
              <a:rPr lang="cs-CZ" sz="2000" dirty="0"/>
              <a:t>(FDM) nebo </a:t>
            </a:r>
            <a:r>
              <a:rPr lang="cs-CZ" sz="2000" dirty="0">
                <a:solidFill>
                  <a:srgbClr val="C00000"/>
                </a:solidFill>
              </a:rPr>
              <a:t>potlačením ozvěn </a:t>
            </a:r>
            <a:r>
              <a:rPr lang="cs-CZ" sz="2000" dirty="0"/>
              <a:t>(EC</a:t>
            </a:r>
            <a:r>
              <a:rPr lang="cs-CZ" sz="2000" dirty="0" smtClean="0"/>
              <a:t>).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Kmitočtová pásma koexistující služby a služby ADSL se oddělují pasivním filtrem (</a:t>
            </a:r>
            <a:r>
              <a:rPr lang="cs-CZ" sz="2000" dirty="0" err="1" smtClean="0">
                <a:solidFill>
                  <a:srgbClr val="C00000"/>
                </a:solidFill>
              </a:rPr>
              <a:t>splitter</a:t>
            </a:r>
            <a:r>
              <a:rPr lang="cs-CZ" sz="2000" dirty="0" smtClean="0"/>
              <a:t>).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017773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pripojka_ADS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684" y="3791415"/>
            <a:ext cx="5440496" cy="294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bdélník 12"/>
          <p:cNvSpPr/>
          <p:nvPr/>
        </p:nvSpPr>
        <p:spPr>
          <a:xfrm>
            <a:off x="72008" y="1351298"/>
            <a:ext cx="9036496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Přípojka ADSL – struktura přípojky</a:t>
            </a:r>
            <a:endParaRPr lang="cs-CZ" sz="2000" b="1" dirty="0">
              <a:solidFill>
                <a:srgbClr val="C00000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Koncová </a:t>
            </a:r>
            <a:r>
              <a:rPr lang="cs-CZ" sz="2000" dirty="0"/>
              <a:t>zařízení (modem/</a:t>
            </a:r>
            <a:r>
              <a:rPr lang="cs-CZ" sz="2000" dirty="0" err="1"/>
              <a:t>routery</a:t>
            </a:r>
            <a:r>
              <a:rPr lang="cs-CZ" sz="2000" dirty="0"/>
              <a:t>):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/>
              <a:t>ATU-R (</a:t>
            </a:r>
            <a:r>
              <a:rPr lang="cs-CZ" sz="2000" dirty="0" err="1"/>
              <a:t>Remote</a:t>
            </a:r>
            <a:r>
              <a:rPr lang="cs-CZ" sz="2000" dirty="0"/>
              <a:t>) – strana koncového </a:t>
            </a:r>
            <a:r>
              <a:rPr lang="cs-CZ" sz="2000" dirty="0" smtClean="0"/>
              <a:t>uživatele.</a:t>
            </a:r>
            <a:endParaRPr lang="cs-CZ" sz="2000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/>
              <a:t>ATU-C (</a:t>
            </a:r>
            <a:r>
              <a:rPr lang="cs-CZ" sz="2000" dirty="0" err="1"/>
              <a:t>Central</a:t>
            </a:r>
            <a:r>
              <a:rPr lang="cs-CZ" sz="2000" dirty="0"/>
              <a:t> Office) </a:t>
            </a:r>
            <a:r>
              <a:rPr lang="cs-CZ" sz="2000" dirty="0" smtClean="0"/>
              <a:t>– strana </a:t>
            </a:r>
            <a:r>
              <a:rPr lang="cs-CZ" sz="2000" dirty="0"/>
              <a:t>poskytovatele </a:t>
            </a:r>
            <a:r>
              <a:rPr lang="cs-CZ" sz="2000" dirty="0" smtClean="0"/>
              <a:t>připojení.</a:t>
            </a:r>
            <a:endParaRPr lang="cs-CZ" sz="2000" dirty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/>
              <a:t>DSLAM (DSL Access Multiplexor) – strana poskytovatele </a:t>
            </a:r>
            <a:r>
              <a:rPr lang="cs-CZ" sz="2000" dirty="0" smtClean="0"/>
              <a:t>připojení obsahuje ATU-C , </a:t>
            </a:r>
            <a:r>
              <a:rPr lang="cs-CZ" sz="2000" dirty="0"/>
              <a:t>soustřeďuje toky dat koncových uživatelů z dané </a:t>
            </a:r>
            <a:r>
              <a:rPr lang="cs-CZ" sz="2000" dirty="0" smtClean="0"/>
              <a:t>oblasti.</a:t>
            </a:r>
            <a:endParaRPr lang="cs-CZ" sz="2000" dirty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err="1"/>
              <a:t>Splitter</a:t>
            </a:r>
            <a:r>
              <a:rPr lang="cs-CZ" sz="2000" dirty="0"/>
              <a:t> </a:t>
            </a:r>
            <a:r>
              <a:rPr lang="cs-CZ" sz="2000" dirty="0" smtClean="0"/>
              <a:t>– kmitočtové </a:t>
            </a:r>
            <a:r>
              <a:rPr lang="cs-CZ" sz="2000" dirty="0"/>
              <a:t>oddělení služeb a impedanční přizpůsobení </a:t>
            </a:r>
            <a:r>
              <a:rPr lang="cs-CZ" sz="2000" dirty="0" smtClean="0"/>
              <a:t>vedení.</a:t>
            </a:r>
            <a:endParaRPr lang="cs-CZ" sz="20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  <p:pic>
        <p:nvPicPr>
          <p:cNvPr id="10" name="Picture 6" descr="split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0" y="5034932"/>
            <a:ext cx="900113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9" descr="adsl_modem_USB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24" y="3899165"/>
            <a:ext cx="1111668" cy="1111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8869835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Přípojka ADSL2 – druhá generace přípojky ADSL</a:t>
            </a:r>
            <a:endParaRPr lang="cs-CZ" sz="2000" b="1" dirty="0">
              <a:solidFill>
                <a:srgbClr val="C00000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Cílem ADSL2 je zvýšit přenosovou rychlost </a:t>
            </a:r>
            <a:r>
              <a:rPr lang="cs-CZ" sz="2000" dirty="0"/>
              <a:t>a </a:t>
            </a:r>
            <a:r>
              <a:rPr lang="cs-CZ" sz="2000" dirty="0" smtClean="0"/>
              <a:t>překlenutelnou vzdálenost.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Vlastnosti a inovace ADSL2:</a:t>
            </a:r>
            <a:endParaRPr lang="cs-CZ" sz="2000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1700" dirty="0" smtClean="0"/>
              <a:t>Kmitočtová </a:t>
            </a:r>
            <a:r>
              <a:rPr lang="cs-CZ" sz="1700" dirty="0"/>
              <a:t>pásma a modulační principy jsou stejné jako u první </a:t>
            </a:r>
            <a:r>
              <a:rPr lang="cs-CZ" sz="1700" dirty="0" smtClean="0"/>
              <a:t>generace.</a:t>
            </a:r>
            <a:endParaRPr lang="cs-CZ" sz="1700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1700" dirty="0" smtClean="0"/>
              <a:t>Přenosové </a:t>
            </a:r>
            <a:r>
              <a:rPr lang="cs-CZ" sz="1700" dirty="0"/>
              <a:t>rychlosti downstream až 11 Mbit/s a upstream až 1 </a:t>
            </a:r>
            <a:r>
              <a:rPr lang="cs-CZ" sz="1700" dirty="0" smtClean="0"/>
              <a:t>Mbit/s.</a:t>
            </a:r>
            <a:endParaRPr lang="cs-CZ" sz="1700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1700" dirty="0" smtClean="0"/>
              <a:t>Navýšení rychlosti je docíleno optimalizací skladby datového rámce ADSL – s redukcí služební informace.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1700" dirty="0" smtClean="0"/>
              <a:t>Podpora pro paralelní přenos prostřednictvím více vedení (tzv. inverzní multiplexing).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1700" dirty="0" smtClean="0"/>
              <a:t>Varianta s kmitočtovým pásmem upstreamu do 276 kHz pro ADSL </a:t>
            </a:r>
            <a:r>
              <a:rPr lang="cs-CZ" sz="1700" dirty="0" err="1" smtClean="0"/>
              <a:t>over</a:t>
            </a:r>
            <a:r>
              <a:rPr lang="cs-CZ" sz="1700" dirty="0" smtClean="0"/>
              <a:t> POTS a dosažení až 3,6 Mbit/s – </a:t>
            </a:r>
            <a:r>
              <a:rPr lang="cs-CZ" sz="1700" dirty="0" err="1" smtClean="0"/>
              <a:t>pseudo-symetrycké</a:t>
            </a:r>
            <a:r>
              <a:rPr lang="cs-CZ" sz="1700" dirty="0" smtClean="0"/>
              <a:t> aplikace.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1700" dirty="0" smtClean="0"/>
              <a:t>Varianta s označením RE-ADSL </a:t>
            </a:r>
            <a:r>
              <a:rPr lang="cs-CZ" sz="1700" dirty="0" err="1" smtClean="0"/>
              <a:t>over</a:t>
            </a:r>
            <a:r>
              <a:rPr lang="cs-CZ" sz="1700" dirty="0" smtClean="0"/>
              <a:t> POTS (</a:t>
            </a:r>
            <a:r>
              <a:rPr lang="cs-CZ" sz="1700" dirty="0" err="1" smtClean="0"/>
              <a:t>Reach</a:t>
            </a:r>
            <a:r>
              <a:rPr lang="cs-CZ" sz="1700" dirty="0" smtClean="0"/>
              <a:t> </a:t>
            </a:r>
            <a:r>
              <a:rPr lang="cs-CZ" sz="1700" dirty="0" err="1" smtClean="0"/>
              <a:t>Extended</a:t>
            </a:r>
            <a:r>
              <a:rPr lang="cs-CZ" sz="1700" dirty="0" smtClean="0"/>
              <a:t>) – omezení NEXT.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1700" dirty="0" smtClean="0"/>
              <a:t>Zavedení úsporných režimů (nižší vysílací výkon, nižší přenosová rychlost, uspání modemu,...) – </a:t>
            </a:r>
            <a:r>
              <a:rPr lang="cs-CZ" sz="1700" dirty="0"/>
              <a:t>návrat na  </a:t>
            </a:r>
            <a:r>
              <a:rPr lang="cs-CZ" sz="1700" dirty="0" smtClean="0"/>
              <a:t>původní úroveň </a:t>
            </a:r>
            <a:r>
              <a:rPr lang="cs-CZ" sz="1700" dirty="0"/>
              <a:t>výkonu </a:t>
            </a:r>
            <a:r>
              <a:rPr lang="cs-CZ" sz="1700" dirty="0" smtClean="0"/>
              <a:t>do </a:t>
            </a:r>
            <a:r>
              <a:rPr lang="cs-CZ" sz="1700" dirty="0"/>
              <a:t>3 </a:t>
            </a:r>
            <a:r>
              <a:rPr lang="cs-CZ" sz="1700" dirty="0" smtClean="0"/>
              <a:t>s.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1700" dirty="0" smtClean="0"/>
              <a:t>Možnost změny přenosové rychlosti </a:t>
            </a:r>
            <a:r>
              <a:rPr lang="cs-CZ" sz="1700" dirty="0"/>
              <a:t>za provozu SRA (</a:t>
            </a:r>
            <a:r>
              <a:rPr lang="cs-CZ" sz="1700" dirty="0" err="1"/>
              <a:t>Seamless</a:t>
            </a:r>
            <a:r>
              <a:rPr lang="cs-CZ" sz="1700" dirty="0"/>
              <a:t> </a:t>
            </a:r>
            <a:r>
              <a:rPr lang="cs-CZ" sz="1700" dirty="0" err="1"/>
              <a:t>Rate</a:t>
            </a:r>
            <a:r>
              <a:rPr lang="cs-CZ" sz="1700" dirty="0"/>
              <a:t> </a:t>
            </a:r>
            <a:r>
              <a:rPr lang="cs-CZ" sz="1700" dirty="0" err="1"/>
              <a:t>Adaptation</a:t>
            </a:r>
            <a:r>
              <a:rPr lang="cs-CZ" sz="1700" dirty="0" smtClean="0"/>
              <a:t>).</a:t>
            </a:r>
            <a:endParaRPr lang="cs-CZ" sz="1700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78143136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596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Přípojka ADSL2+ – druhá rozšířená generace přípojky</a:t>
            </a:r>
            <a:endParaRPr lang="cs-CZ" sz="2000" b="1" dirty="0">
              <a:solidFill>
                <a:srgbClr val="C00000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Vylepšená </a:t>
            </a:r>
            <a:r>
              <a:rPr lang="cs-CZ" sz="2000" dirty="0"/>
              <a:t>asymetrická digitální účastnická přípojka druhé </a:t>
            </a:r>
            <a:r>
              <a:rPr lang="cs-CZ" sz="2000" dirty="0" smtClean="0"/>
              <a:t>generace.</a:t>
            </a:r>
            <a:endParaRPr lang="cs-CZ" sz="2000" dirty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Hlavním vylepšením je </a:t>
            </a:r>
            <a:r>
              <a:rPr lang="cs-CZ" sz="2000" dirty="0" smtClean="0">
                <a:solidFill>
                  <a:srgbClr val="C00000"/>
                </a:solidFill>
              </a:rPr>
              <a:t>rozšíření </a:t>
            </a:r>
            <a:r>
              <a:rPr lang="cs-CZ" sz="2000" dirty="0">
                <a:solidFill>
                  <a:srgbClr val="C00000"/>
                </a:solidFill>
              </a:rPr>
              <a:t>využívaného </a:t>
            </a:r>
            <a:r>
              <a:rPr lang="cs-CZ" sz="2000" dirty="0" smtClean="0">
                <a:solidFill>
                  <a:srgbClr val="C00000"/>
                </a:solidFill>
              </a:rPr>
              <a:t>kmitočtového pásma </a:t>
            </a:r>
            <a:r>
              <a:rPr lang="cs-CZ" sz="2000" dirty="0"/>
              <a:t>pro </a:t>
            </a:r>
            <a:r>
              <a:rPr lang="cs-CZ" sz="2000" dirty="0" smtClean="0"/>
              <a:t>směr downstream </a:t>
            </a:r>
            <a:r>
              <a:rPr lang="cs-CZ" sz="2000" dirty="0"/>
              <a:t>až do </a:t>
            </a:r>
            <a:r>
              <a:rPr lang="cs-CZ" sz="2000" dirty="0" smtClean="0"/>
              <a:t>kmitočtu </a:t>
            </a:r>
            <a:r>
              <a:rPr lang="cs-CZ" sz="2000" dirty="0" smtClean="0">
                <a:solidFill>
                  <a:srgbClr val="C00000"/>
                </a:solidFill>
              </a:rPr>
              <a:t>2,208 MHz</a:t>
            </a:r>
            <a:r>
              <a:rPr lang="cs-CZ" sz="2000" dirty="0" smtClean="0"/>
              <a:t>. </a:t>
            </a:r>
            <a:endParaRPr lang="cs-CZ" sz="2000" dirty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smtClean="0"/>
              <a:t>Adekvátně je navýšena </a:t>
            </a:r>
            <a:r>
              <a:rPr lang="cs-CZ" sz="2000" dirty="0" smtClean="0"/>
              <a:t>přenosová rychlost </a:t>
            </a:r>
            <a:r>
              <a:rPr lang="cs-CZ" sz="2000" dirty="0"/>
              <a:t>downstream až 25 </a:t>
            </a:r>
            <a:r>
              <a:rPr lang="cs-CZ" sz="2000" dirty="0" smtClean="0"/>
              <a:t>Mbit/s.</a:t>
            </a:r>
            <a:endParaRPr lang="cs-CZ" sz="2000" dirty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Modulační </a:t>
            </a:r>
            <a:r>
              <a:rPr lang="cs-CZ" sz="2000" dirty="0"/>
              <a:t>principy jsou stejné jako u první a druhé generace </a:t>
            </a:r>
            <a:r>
              <a:rPr lang="cs-CZ" sz="2000" dirty="0" smtClean="0"/>
              <a:t>ADSL.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Zvětšen počet </a:t>
            </a:r>
            <a:r>
              <a:rPr lang="cs-CZ" sz="2000" dirty="0" err="1" smtClean="0"/>
              <a:t>subkanálů</a:t>
            </a:r>
            <a:r>
              <a:rPr lang="cs-CZ" sz="2000" dirty="0" smtClean="0"/>
              <a:t> na 512 (z původních 256).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Stejná struktura přípojky.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/>
              <a:t>Dnešní ADSL modemy a účastnické multiplexory DSLAM jsou zpětně kompatibilní, takže vedle druhé generace podporují i první generaci ADSL. Režim ADSL/ADSL2/ADSL2+ se nastaví při navazování spojení</a:t>
            </a:r>
            <a:r>
              <a:rPr lang="cs-CZ" sz="2000" dirty="0" smtClean="0"/>
              <a:t>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/>
              <a:t>Přípojky ADSL2+ dokáží uspokojit požadavky běžných uživatelů Internetu a zajistit distribuci digitální televize IPTV ve standardní kvalitě.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9298344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Přípojka </a:t>
            </a:r>
            <a:r>
              <a:rPr lang="cs-CZ" sz="2000" b="1" dirty="0">
                <a:solidFill>
                  <a:srgbClr val="C00000"/>
                </a:solidFill>
              </a:rPr>
              <a:t>VDSL </a:t>
            </a:r>
            <a:r>
              <a:rPr lang="cs-CZ" sz="2000" b="1" dirty="0" smtClean="0">
                <a:solidFill>
                  <a:srgbClr val="C00000"/>
                </a:solidFill>
              </a:rPr>
              <a:t>– Very-</a:t>
            </a:r>
            <a:r>
              <a:rPr lang="cs-CZ" sz="2000" b="1" dirty="0" err="1" smtClean="0">
                <a:solidFill>
                  <a:srgbClr val="C00000"/>
                </a:solidFill>
              </a:rPr>
              <a:t>high</a:t>
            </a:r>
            <a:r>
              <a:rPr lang="cs-CZ" sz="2000" b="1" dirty="0" smtClean="0">
                <a:solidFill>
                  <a:srgbClr val="C00000"/>
                </a:solidFill>
              </a:rPr>
              <a:t>-speed </a:t>
            </a:r>
            <a:r>
              <a:rPr lang="cs-CZ" sz="2000" b="1" dirty="0">
                <a:solidFill>
                  <a:srgbClr val="C00000"/>
                </a:solidFill>
              </a:rPr>
              <a:t>Digital </a:t>
            </a:r>
            <a:r>
              <a:rPr lang="cs-CZ" sz="2000" b="1" dirty="0" err="1">
                <a:solidFill>
                  <a:srgbClr val="C00000"/>
                </a:solidFill>
              </a:rPr>
              <a:t>Subscriber</a:t>
            </a:r>
            <a:r>
              <a:rPr lang="cs-CZ" sz="2000" b="1" dirty="0">
                <a:solidFill>
                  <a:srgbClr val="C00000"/>
                </a:solidFill>
              </a:rPr>
              <a:t> </a:t>
            </a:r>
            <a:r>
              <a:rPr lang="cs-CZ" sz="2000" b="1" dirty="0" smtClean="0">
                <a:solidFill>
                  <a:srgbClr val="C00000"/>
                </a:solidFill>
              </a:rPr>
              <a:t>Line </a:t>
            </a:r>
            <a:endParaRPr lang="cs-CZ" sz="2000" b="1" dirty="0">
              <a:solidFill>
                <a:srgbClr val="C00000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Vznik VDSL byl podpořen rostoucími nároky na přenosové rychlosti.</a:t>
            </a:r>
            <a:endParaRPr lang="cs-CZ" sz="2000" dirty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Pro VDSL se předpokládá koncepce hybridní přístupové sítě </a:t>
            </a:r>
            <a:r>
              <a:rPr lang="cs-CZ" sz="2000" dirty="0" err="1" smtClean="0"/>
              <a:t>FTTx</a:t>
            </a:r>
            <a:r>
              <a:rPr lang="cs-CZ" sz="2000" dirty="0" smtClean="0"/>
              <a:t>.</a:t>
            </a: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Přenosové parametry:</a:t>
            </a:r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Využívá se kmitočtové pásmo </a:t>
            </a:r>
            <a:r>
              <a:rPr lang="cs-CZ" sz="2000" dirty="0"/>
              <a:t>až do 12 </a:t>
            </a:r>
            <a:r>
              <a:rPr lang="cs-CZ" sz="2000" dirty="0" smtClean="0"/>
              <a:t>MHz.</a:t>
            </a:r>
            <a:endParaRPr lang="cs-CZ" sz="2000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Adekvátně dochází ke zkrácení účastnického vedení na 0,3 </a:t>
            </a:r>
            <a:r>
              <a:rPr lang="cs-CZ" sz="2000" dirty="0"/>
              <a:t>až 1 </a:t>
            </a:r>
            <a:r>
              <a:rPr lang="cs-CZ" sz="2000" dirty="0" smtClean="0"/>
              <a:t>km.</a:t>
            </a:r>
            <a:endParaRPr lang="cs-CZ" sz="2000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Dosažitelné </a:t>
            </a:r>
            <a:r>
              <a:rPr lang="cs-CZ" sz="2000" dirty="0"/>
              <a:t>přenosové rychlosti:</a:t>
            </a:r>
          </a:p>
          <a:p>
            <a:pPr marL="1200150" lvl="3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/>
              <a:t>symetrická </a:t>
            </a:r>
            <a:r>
              <a:rPr lang="cs-CZ" dirty="0"/>
              <a:t>varianta </a:t>
            </a:r>
            <a:r>
              <a:rPr lang="cs-CZ" dirty="0" smtClean="0"/>
              <a:t>VDSL – směr upstream </a:t>
            </a:r>
            <a:r>
              <a:rPr lang="cs-CZ" dirty="0"/>
              <a:t>i downstream až 26 </a:t>
            </a:r>
            <a:r>
              <a:rPr lang="cs-CZ" dirty="0" smtClean="0"/>
              <a:t>Mbit/s, </a:t>
            </a:r>
            <a:endParaRPr lang="cs-CZ" dirty="0"/>
          </a:p>
          <a:p>
            <a:pPr marL="1200150" lvl="3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/>
              <a:t>nesymetrická varianta </a:t>
            </a:r>
            <a:r>
              <a:rPr lang="cs-CZ" dirty="0" smtClean="0"/>
              <a:t>VDSL – směr upstream </a:t>
            </a:r>
            <a:r>
              <a:rPr lang="cs-CZ" dirty="0"/>
              <a:t>až 6,4 Mbit/s, </a:t>
            </a:r>
            <a:r>
              <a:rPr lang="cs-CZ" dirty="0" smtClean="0"/>
              <a:t>směr downstream </a:t>
            </a:r>
            <a:r>
              <a:rPr lang="cs-CZ" dirty="0"/>
              <a:t>až 52 </a:t>
            </a:r>
            <a:r>
              <a:rPr lang="cs-CZ" dirty="0" smtClean="0"/>
              <a:t>Mbit/s.</a:t>
            </a:r>
            <a:endParaRPr lang="cs-CZ" dirty="0"/>
          </a:p>
          <a:p>
            <a:pPr marL="742950" lvl="2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Kmitočtové </a:t>
            </a:r>
            <a:r>
              <a:rPr lang="cs-CZ" sz="2000" dirty="0"/>
              <a:t>plány:</a:t>
            </a:r>
          </a:p>
          <a:p>
            <a:pPr lvl="3" indent="-45720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 smtClean="0"/>
              <a:t>plán </a:t>
            </a:r>
            <a:r>
              <a:rPr lang="cs-CZ" dirty="0"/>
              <a:t>A označovaný jako </a:t>
            </a:r>
            <a:r>
              <a:rPr lang="cs-CZ" dirty="0" smtClean="0"/>
              <a:t>plán „998</a:t>
            </a:r>
            <a:r>
              <a:rPr lang="cs-CZ" dirty="0"/>
              <a:t>“ (vhodnější pro asymetrické aplikace</a:t>
            </a:r>
            <a:r>
              <a:rPr lang="cs-CZ" dirty="0" smtClean="0"/>
              <a:t>).</a:t>
            </a:r>
            <a:endParaRPr lang="cs-CZ" dirty="0"/>
          </a:p>
          <a:p>
            <a:pPr lvl="3" indent="-457200">
              <a:spcAft>
                <a:spcPts val="200"/>
              </a:spcAft>
              <a:buFont typeface="Arial" pitchFamily="34" charset="0"/>
              <a:buChar char="•"/>
            </a:pPr>
            <a:r>
              <a:rPr lang="cs-CZ" dirty="0"/>
              <a:t>plán B označovaný jako </a:t>
            </a:r>
            <a:r>
              <a:rPr lang="cs-CZ" dirty="0" smtClean="0"/>
              <a:t>plán „997</a:t>
            </a:r>
            <a:r>
              <a:rPr lang="cs-CZ" dirty="0"/>
              <a:t>“ (vhodnější pro symetrické </a:t>
            </a:r>
            <a:r>
              <a:rPr lang="cs-CZ" dirty="0" smtClean="0"/>
              <a:t>aplikace). 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80830581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2890409"/>
            <a:ext cx="7848016" cy="3387727"/>
          </a:xfrm>
          <a:prstGeom prst="rect">
            <a:avLst/>
          </a:prstGeom>
        </p:spPr>
      </p:pic>
      <p:sp>
        <p:nvSpPr>
          <p:cNvPr id="13" name="Obdélník 12"/>
          <p:cNvSpPr/>
          <p:nvPr/>
        </p:nvSpPr>
        <p:spPr>
          <a:xfrm>
            <a:off x="72008" y="1351298"/>
            <a:ext cx="9036496" cy="1497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Přípojka VDSL2 – příklad kmitočtového plánu</a:t>
            </a:r>
            <a:endParaRPr lang="cs-CZ" sz="2000" b="1" dirty="0">
              <a:solidFill>
                <a:srgbClr val="C00000"/>
              </a:solidFill>
            </a:endParaRPr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endParaRPr lang="cs-CZ" sz="800" dirty="0" smtClean="0"/>
          </a:p>
          <a:p>
            <a:pPr marL="285750" lvl="1" indent="-285750">
              <a:spcAft>
                <a:spcPts val="200"/>
              </a:spcAft>
              <a:buFont typeface="Arial" pitchFamily="34" charset="0"/>
              <a:buChar char="•"/>
            </a:pPr>
            <a:r>
              <a:rPr lang="cs-CZ" sz="2000" dirty="0" smtClean="0"/>
              <a:t>Obrázek ilustruje </a:t>
            </a:r>
            <a:r>
              <a:rPr lang="cs-CZ" sz="2000" dirty="0"/>
              <a:t>způsob využívání kmitočtového pásma přípojky </a:t>
            </a:r>
            <a:r>
              <a:rPr lang="cs-CZ" sz="2000" dirty="0">
                <a:solidFill>
                  <a:srgbClr val="C00000"/>
                </a:solidFill>
              </a:rPr>
              <a:t>ADSL2</a:t>
            </a:r>
            <a:r>
              <a:rPr lang="cs-CZ" sz="2000" dirty="0" smtClean="0">
                <a:solidFill>
                  <a:srgbClr val="C00000"/>
                </a:solidFill>
              </a:rPr>
              <a:t>+ </a:t>
            </a:r>
            <a:r>
              <a:rPr lang="cs-CZ" sz="2000" dirty="0" err="1" smtClean="0">
                <a:solidFill>
                  <a:srgbClr val="C00000"/>
                </a:solidFill>
              </a:rPr>
              <a:t>over</a:t>
            </a:r>
            <a:r>
              <a:rPr lang="cs-CZ" sz="2000" dirty="0" smtClean="0">
                <a:solidFill>
                  <a:srgbClr val="C00000"/>
                </a:solidFill>
              </a:rPr>
              <a:t> </a:t>
            </a:r>
            <a:r>
              <a:rPr lang="cs-CZ" sz="2000" dirty="0">
                <a:solidFill>
                  <a:srgbClr val="C00000"/>
                </a:solidFill>
              </a:rPr>
              <a:t>ISDN</a:t>
            </a:r>
            <a:r>
              <a:rPr lang="cs-CZ" sz="2000" dirty="0"/>
              <a:t> a přípojky </a:t>
            </a:r>
            <a:r>
              <a:rPr lang="cs-CZ" sz="2000" dirty="0">
                <a:solidFill>
                  <a:srgbClr val="C00000"/>
                </a:solidFill>
              </a:rPr>
              <a:t>VDSL2</a:t>
            </a:r>
            <a:r>
              <a:rPr lang="cs-CZ" sz="2000" dirty="0"/>
              <a:t> pracující v pásmu do 17 MHz s kmitočtovým plánem </a:t>
            </a:r>
            <a:r>
              <a:rPr lang="cs-CZ" sz="2000" dirty="0">
                <a:solidFill>
                  <a:srgbClr val="C00000"/>
                </a:solidFill>
              </a:rPr>
              <a:t>998ADE17</a:t>
            </a:r>
            <a:r>
              <a:rPr lang="cs-CZ" sz="2000" dirty="0"/>
              <a:t>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9606280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4867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Koncová zařízení xDSL</a:t>
            </a:r>
          </a:p>
          <a:p>
            <a:pPr>
              <a:spcAft>
                <a:spcPts val="200"/>
              </a:spcAft>
            </a:pPr>
            <a:endParaRPr lang="cs-CZ" sz="800" dirty="0" smtClean="0"/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cs-CZ" sz="2000" dirty="0" smtClean="0"/>
              <a:t>Na světě existuje několik výrobců koncových zařízení xDSL (</a:t>
            </a:r>
            <a:r>
              <a:rPr lang="cs-CZ" sz="2000" dirty="0" err="1" smtClean="0"/>
              <a:t>Asus</a:t>
            </a:r>
            <a:r>
              <a:rPr lang="cs-CZ" sz="2000" dirty="0" smtClean="0"/>
              <a:t>, </a:t>
            </a:r>
            <a:r>
              <a:rPr lang="cs-CZ" sz="2000" dirty="0" err="1" smtClean="0"/>
              <a:t>Netgear</a:t>
            </a:r>
            <a:r>
              <a:rPr lang="cs-CZ" sz="2000" dirty="0" smtClean="0"/>
              <a:t>, </a:t>
            </a:r>
            <a:r>
              <a:rPr lang="cs-CZ" sz="2000" dirty="0" err="1" smtClean="0"/>
              <a:t>ZyXEL</a:t>
            </a:r>
            <a:r>
              <a:rPr lang="cs-CZ" sz="2000" dirty="0" smtClean="0"/>
              <a:t>, D-link,... ).</a:t>
            </a:r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cs-CZ" sz="800" dirty="0" smtClean="0"/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cs-CZ" sz="2000" dirty="0" smtClean="0"/>
              <a:t>Výrobců </a:t>
            </a:r>
            <a:r>
              <a:rPr lang="cs-CZ" sz="2000" dirty="0" err="1" smtClean="0"/>
              <a:t>chipsetů</a:t>
            </a:r>
            <a:r>
              <a:rPr lang="cs-CZ" sz="2000" dirty="0" smtClean="0"/>
              <a:t> je ale v podstatě méně (</a:t>
            </a:r>
            <a:r>
              <a:rPr lang="cs-CZ" sz="2000" dirty="0" err="1" smtClean="0"/>
              <a:t>Broadcom</a:t>
            </a:r>
            <a:r>
              <a:rPr lang="cs-CZ" sz="2000" dirty="0" smtClean="0"/>
              <a:t>, </a:t>
            </a:r>
            <a:r>
              <a:rPr lang="cs-CZ" sz="2000" dirty="0" err="1" smtClean="0"/>
              <a:t>Infeon</a:t>
            </a:r>
            <a:r>
              <a:rPr lang="cs-CZ" sz="2000" dirty="0" smtClean="0"/>
              <a:t>, </a:t>
            </a:r>
            <a:r>
              <a:rPr lang="cs-CZ" sz="2000" dirty="0" err="1" smtClean="0"/>
              <a:t>Ikanos</a:t>
            </a:r>
            <a:r>
              <a:rPr lang="cs-CZ" sz="2000" dirty="0" smtClean="0"/>
              <a:t>).</a:t>
            </a:r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cs-CZ" sz="800" dirty="0" smtClean="0"/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cs-CZ" sz="2000" dirty="0" smtClean="0"/>
              <a:t>Z uvedeného vyplývá, že jednotlivá koncová zařízení se budou spíše odlišovat vzhledem než implementovanými funkcionalitami.</a:t>
            </a:r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cs-CZ" sz="800" dirty="0" smtClean="0"/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cs-CZ" sz="2000" dirty="0" smtClean="0"/>
              <a:t>Pro poskytování služeb koncovému zákazníkovi má dnešní průměrné koncové zařízení xDSL obvykle implementováno:</a:t>
            </a:r>
          </a:p>
          <a:p>
            <a:pPr marL="800100" lvl="1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cs-CZ" sz="2000" dirty="0" smtClean="0"/>
              <a:t>čtyř portový ethernetový přepínač technologie 100/1000Base-T/</a:t>
            </a:r>
            <a:r>
              <a:rPr lang="cs-CZ" sz="2000" dirty="0" err="1" smtClean="0"/>
              <a:t>Tx</a:t>
            </a:r>
            <a:r>
              <a:rPr lang="cs-CZ" sz="2000" dirty="0" smtClean="0"/>
              <a:t>,</a:t>
            </a:r>
          </a:p>
          <a:p>
            <a:pPr marL="800100" lvl="1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cs-CZ" sz="2000" dirty="0" smtClean="0"/>
              <a:t>bezdrátové rozhraní standardu IEEE 802.11 a/b/g/h/n/</a:t>
            </a:r>
            <a:r>
              <a:rPr lang="cs-CZ" sz="2000" dirty="0" err="1" smtClean="0"/>
              <a:t>ac</a:t>
            </a:r>
            <a:r>
              <a:rPr lang="cs-CZ" sz="2000" dirty="0" smtClean="0"/>
              <a:t>, tedy technologii obchodně označenou zkratkou </a:t>
            </a:r>
            <a:r>
              <a:rPr lang="cs-CZ" sz="2000" dirty="0" err="1" smtClean="0"/>
              <a:t>WiFi</a:t>
            </a:r>
            <a:r>
              <a:rPr lang="cs-CZ" sz="2000" dirty="0" smtClean="0"/>
              <a:t> s implementovanou technikou vícecestného přenosu </a:t>
            </a:r>
            <a:r>
              <a:rPr lang="cs-CZ" sz="2000" dirty="0"/>
              <a:t>MIMO </a:t>
            </a:r>
            <a:r>
              <a:rPr lang="cs-CZ" sz="2000" dirty="0" smtClean="0"/>
              <a:t>(</a:t>
            </a:r>
            <a:r>
              <a:rPr lang="cs-CZ" sz="2000" dirty="0" err="1" smtClean="0"/>
              <a:t>Multiple</a:t>
            </a:r>
            <a:r>
              <a:rPr lang="cs-CZ" sz="2000" dirty="0" smtClean="0"/>
              <a:t> Input </a:t>
            </a:r>
            <a:r>
              <a:rPr lang="cs-CZ" sz="2000" dirty="0" err="1" smtClean="0"/>
              <a:t>Multiple</a:t>
            </a:r>
            <a:r>
              <a:rPr lang="cs-CZ" sz="2000" dirty="0" smtClean="0"/>
              <a:t>-Output).</a:t>
            </a:r>
          </a:p>
          <a:p>
            <a:pPr marL="800100" lvl="1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cs-CZ" sz="2000" dirty="0" smtClean="0"/>
              <a:t>případně USB port pro připojení USB </a:t>
            </a:r>
            <a:r>
              <a:rPr lang="cs-CZ" sz="2000" dirty="0" err="1" smtClean="0"/>
              <a:t>flash</a:t>
            </a:r>
            <a:r>
              <a:rPr lang="cs-CZ" sz="2000" dirty="0" smtClean="0"/>
              <a:t> paměti nebo tiskárny.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4937817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>
            <a:off x="72008" y="1351298"/>
            <a:ext cx="9036496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cs-CZ" sz="2000" b="1" dirty="0" smtClean="0">
                <a:solidFill>
                  <a:srgbClr val="C00000"/>
                </a:solidFill>
              </a:rPr>
              <a:t>Koncová zařízení xDSL</a:t>
            </a:r>
          </a:p>
          <a:p>
            <a:pPr>
              <a:spcAft>
                <a:spcPts val="200"/>
              </a:spcAft>
            </a:pPr>
            <a:endParaRPr lang="cs-CZ" sz="800" dirty="0" smtClean="0"/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cs-CZ" sz="2000" dirty="0" smtClean="0"/>
              <a:t>Programové vybavení většinou zahrnuje:</a:t>
            </a:r>
          </a:p>
          <a:p>
            <a:pPr marL="800100" lvl="1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cs-CZ" sz="2000" dirty="0" smtClean="0"/>
              <a:t>možnost konfigurace protokolem HTTP/HTTPS,</a:t>
            </a:r>
          </a:p>
          <a:p>
            <a:pPr marL="800100" lvl="1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cs-CZ" sz="2000" dirty="0" smtClean="0"/>
              <a:t>integrovaný firewall se stavovou inspekcí paketů,</a:t>
            </a:r>
          </a:p>
          <a:p>
            <a:pPr marL="800100" lvl="1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cs-CZ" sz="2000" dirty="0" smtClean="0"/>
              <a:t>SW klienty pro sítě typu peer-to-peer,</a:t>
            </a:r>
          </a:p>
          <a:p>
            <a:pPr marL="800100" lvl="1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cs-CZ" sz="2000" dirty="0" smtClean="0"/>
              <a:t>klienty pro realizaci privátních sítí VPN (technologií SSL/TSL nebo </a:t>
            </a:r>
            <a:r>
              <a:rPr lang="cs-CZ" sz="2000" dirty="0" err="1" smtClean="0"/>
              <a:t>IPsec</a:t>
            </a:r>
            <a:r>
              <a:rPr lang="cs-CZ" sz="2000" dirty="0" smtClean="0"/>
              <a:t>).</a:t>
            </a:r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cs-CZ" sz="2000" dirty="0" smtClean="0"/>
          </a:p>
          <a:p>
            <a:pPr marL="342900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cs-CZ" sz="2000" dirty="0" smtClean="0"/>
          </a:p>
          <a:p>
            <a:pPr marL="800100" lvl="1" indent="-342900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Moderní účastnické přípojky xDSL</a:t>
            </a:r>
            <a:endParaRPr lang="cs-CZ" dirty="0"/>
          </a:p>
        </p:txBody>
      </p:sp>
      <p:pic>
        <p:nvPicPr>
          <p:cNvPr id="4100" name="Picture 4" descr="http://s3-ap-southeast-2.amazonaws.com/wc-prod-pim/JPEG_1000x1000/TPTDW8980_tplink_cso_tplink_n600_adsl2_mod_router_blac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4189" y="3621679"/>
            <a:ext cx="2507321" cy="2507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media.netcomm.com.au/public/assets/image/0007/99952/NB604N-Hero-Large-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695" y="4304370"/>
            <a:ext cx="3828807" cy="1608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612478"/>
      </p:ext>
    </p:extLst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ustr_prezentace_OPPA">
  <a:themeElements>
    <a:clrScheme name="PPT_OPPa - Arial 1">
      <a:dk1>
        <a:srgbClr val="3C3C8C"/>
      </a:dk1>
      <a:lt1>
        <a:srgbClr val="FFFFFF"/>
      </a:lt1>
      <a:dk2>
        <a:srgbClr val="F7D417"/>
      </a:dk2>
      <a:lt2>
        <a:srgbClr val="B8B3AD"/>
      </a:lt2>
      <a:accent1>
        <a:srgbClr val="D42E12"/>
      </a:accent1>
      <a:accent2>
        <a:srgbClr val="7DBA00"/>
      </a:accent2>
      <a:accent3>
        <a:srgbClr val="FFFFFF"/>
      </a:accent3>
      <a:accent4>
        <a:srgbClr val="323277"/>
      </a:accent4>
      <a:accent5>
        <a:srgbClr val="E6ADAA"/>
      </a:accent5>
      <a:accent6>
        <a:srgbClr val="71A800"/>
      </a:accent6>
      <a:hlink>
        <a:srgbClr val="0085A1"/>
      </a:hlink>
      <a:folHlink>
        <a:srgbClr val="BA5700"/>
      </a:folHlink>
    </a:clrScheme>
    <a:fontScheme name="PPT_OPPa -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_OPPa - Arial 1">
        <a:dk1>
          <a:srgbClr val="3C3C8C"/>
        </a:dk1>
        <a:lt1>
          <a:srgbClr val="FFFFFF"/>
        </a:lt1>
        <a:dk2>
          <a:srgbClr val="F7D417"/>
        </a:dk2>
        <a:lt2>
          <a:srgbClr val="B8B3AD"/>
        </a:lt2>
        <a:accent1>
          <a:srgbClr val="D42E12"/>
        </a:accent1>
        <a:accent2>
          <a:srgbClr val="7DBA00"/>
        </a:accent2>
        <a:accent3>
          <a:srgbClr val="FFFFFF"/>
        </a:accent3>
        <a:accent4>
          <a:srgbClr val="323277"/>
        </a:accent4>
        <a:accent5>
          <a:srgbClr val="E6ADAA"/>
        </a:accent5>
        <a:accent6>
          <a:srgbClr val="71A800"/>
        </a:accent6>
        <a:hlink>
          <a:srgbClr val="0085A1"/>
        </a:hlink>
        <a:folHlink>
          <a:srgbClr val="BA57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zentace_sabl.potx" id="{271F4CB8-F24E-4458-B38A-BF566D5885B7}" vid="{8FAC8E7A-956D-4D09-8F27-E5520C7274CB}"/>
    </a:ext>
  </a:extLst>
</a:theme>
</file>

<file path=ppt/theme/theme2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Prezentace_sabl</Template>
  <TotalTime>0</TotalTime>
  <Words>2654</Words>
  <Application>Microsoft Office PowerPoint</Application>
  <PresentationFormat>Předvádění na obrazovce (4:3)</PresentationFormat>
  <Paragraphs>354</Paragraphs>
  <Slides>26</Slides>
  <Notes>26</Notes>
  <HiddenSlides>0</HiddenSlides>
  <MMClips>0</MMClips>
  <ScaleCrop>false</ScaleCrop>
  <HeadingPairs>
    <vt:vector size="8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26</vt:i4>
      </vt:variant>
    </vt:vector>
  </HeadingPairs>
  <TitlesOfParts>
    <vt:vector size="31" baseType="lpstr">
      <vt:lpstr>Arial</vt:lpstr>
      <vt:lpstr>Times New Roman</vt:lpstr>
      <vt:lpstr>Wingdings</vt:lpstr>
      <vt:lpstr>Mustr_prezentace_OPPA</vt:lpstr>
      <vt:lpstr>Visio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  <vt:lpstr>Moderní účastnické přípojky xDSL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2015-01-31T01:13:33Z</dcterms:created>
  <dcterms:modified xsi:type="dcterms:W3CDTF">2020-04-21T05:14:32Z</dcterms:modified>
</cp:coreProperties>
</file>