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0.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4" r:id="rId8"/>
    <p:sldId id="265" r:id="rId9"/>
    <p:sldId id="266" r:id="rId10"/>
    <p:sldId id="261" r:id="rId11"/>
    <p:sldId id="263"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65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A5D1631A-BA7B-48AF-BD8D-3BA6EBC45FA6}" type="datetimeFigureOut">
              <a:rPr lang="cs-CZ" smtClean="0"/>
              <a:t>06.01.2021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1585102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5D1631A-BA7B-48AF-BD8D-3BA6EBC45FA6}" type="datetimeFigureOut">
              <a:rPr lang="cs-CZ" smtClean="0"/>
              <a:t>06.01.2021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1716712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A5D1631A-BA7B-48AF-BD8D-3BA6EBC45FA6}" type="datetimeFigureOut">
              <a:rPr lang="cs-CZ" smtClean="0"/>
              <a:t>06.01.2021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2970956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A5D1631A-BA7B-48AF-BD8D-3BA6EBC45FA6}" type="datetimeFigureOut">
              <a:rPr lang="cs-CZ" smtClean="0"/>
              <a:t>06.01.2021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130376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A5D1631A-BA7B-48AF-BD8D-3BA6EBC45FA6}" type="datetimeFigureOut">
              <a:rPr lang="cs-CZ" smtClean="0"/>
              <a:t>06.01.2021</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3779369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A5D1631A-BA7B-48AF-BD8D-3BA6EBC45FA6}" type="datetimeFigureOut">
              <a:rPr lang="cs-CZ" smtClean="0"/>
              <a:t>06.01.2021</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2708061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A5D1631A-BA7B-48AF-BD8D-3BA6EBC45FA6}" type="datetimeFigureOut">
              <a:rPr lang="cs-CZ" smtClean="0"/>
              <a:t>06.01.2021</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3655600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A5D1631A-BA7B-48AF-BD8D-3BA6EBC45FA6}" type="datetimeFigureOut">
              <a:rPr lang="cs-CZ" smtClean="0"/>
              <a:t>06.01.2021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29319813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A5D1631A-BA7B-48AF-BD8D-3BA6EBC45FA6}" type="datetimeFigureOut">
              <a:rPr lang="cs-CZ" smtClean="0"/>
              <a:t>06.01.2021</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3940200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5D1631A-BA7B-48AF-BD8D-3BA6EBC45FA6}" type="datetimeFigureOut">
              <a:rPr lang="cs-CZ" smtClean="0"/>
              <a:t>06.01.2021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700622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A5D1631A-BA7B-48AF-BD8D-3BA6EBC45FA6}" type="datetimeFigureOut">
              <a:rPr lang="cs-CZ" smtClean="0"/>
              <a:t>06.01.2021</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B823FB39-B167-46CF-A461-20234F6431FB}" type="slidenum">
              <a:rPr lang="cs-CZ" smtClean="0"/>
              <a:t>‹#›</a:t>
            </a:fld>
            <a:endParaRPr lang="cs-CZ"/>
          </a:p>
        </p:txBody>
      </p:sp>
    </p:spTree>
    <p:extLst>
      <p:ext uri="{BB962C8B-B14F-4D97-AF65-F5344CB8AC3E}">
        <p14:creationId xmlns:p14="http://schemas.microsoft.com/office/powerpoint/2010/main" val="352221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D1631A-BA7B-48AF-BD8D-3BA6EBC45FA6}" type="datetimeFigureOut">
              <a:rPr lang="cs-CZ" smtClean="0"/>
              <a:t>06.01.2021</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3FB39-B167-46CF-A461-20234F6431FB}" type="slidenum">
              <a:rPr lang="cs-CZ" smtClean="0"/>
              <a:t>‹#›</a:t>
            </a:fld>
            <a:endParaRPr lang="cs-CZ"/>
          </a:p>
        </p:txBody>
      </p:sp>
    </p:spTree>
    <p:extLst>
      <p:ext uri="{BB962C8B-B14F-4D97-AF65-F5344CB8AC3E}">
        <p14:creationId xmlns:p14="http://schemas.microsoft.com/office/powerpoint/2010/main" val="40533588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en-US" dirty="0" smtClean="0"/>
              <a:t>DB</a:t>
            </a:r>
            <a:endParaRPr lang="cs-CZ" dirty="0"/>
          </a:p>
        </p:txBody>
      </p:sp>
      <p:sp>
        <p:nvSpPr>
          <p:cNvPr id="3" name="Podnadpis 2"/>
          <p:cNvSpPr>
            <a:spLocks noGrp="1"/>
          </p:cNvSpPr>
          <p:nvPr>
            <p:ph type="subTitle" idx="1"/>
          </p:nvPr>
        </p:nvSpPr>
        <p:spPr/>
        <p:txBody>
          <a:bodyPr/>
          <a:lstStyle/>
          <a:p>
            <a:endParaRPr lang="cs-CZ"/>
          </a:p>
        </p:txBody>
      </p:sp>
    </p:spTree>
    <p:extLst>
      <p:ext uri="{BB962C8B-B14F-4D97-AF65-F5344CB8AC3E}">
        <p14:creationId xmlns:p14="http://schemas.microsoft.com/office/powerpoint/2010/main" val="33186270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err="1" smtClean="0"/>
              <a:t>Druhy</a:t>
            </a:r>
            <a:endParaRPr lang="cs-CZ" dirty="0"/>
          </a:p>
        </p:txBody>
      </p:sp>
      <p:sp>
        <p:nvSpPr>
          <p:cNvPr id="3" name="Zástupný symbol pro obsah 2"/>
          <p:cNvSpPr>
            <a:spLocks noGrp="1"/>
          </p:cNvSpPr>
          <p:nvPr>
            <p:ph idx="1"/>
          </p:nvPr>
        </p:nvSpPr>
        <p:spPr/>
        <p:txBody>
          <a:bodyPr/>
          <a:lstStyle/>
          <a:p>
            <a:r>
              <a:rPr lang="cs-CZ" b="1" dirty="0"/>
              <a:t>Relační databáze</a:t>
            </a:r>
            <a:r>
              <a:rPr lang="cs-CZ" dirty="0"/>
              <a:t>: každý záznam obsahuje informace vztažené (v relaci) k jejímu subjektu a pouze k tomuto subjektu</a:t>
            </a:r>
            <a:r>
              <a:rPr lang="cs-CZ" dirty="0" smtClean="0"/>
              <a:t>.</a:t>
            </a:r>
            <a:endParaRPr lang="en-US" dirty="0" smtClean="0"/>
          </a:p>
          <a:p>
            <a:endParaRPr lang="cs-CZ" dirty="0"/>
          </a:p>
          <a:p>
            <a:r>
              <a:rPr lang="cs-CZ" b="1" dirty="0"/>
              <a:t>Objektové databáze</a:t>
            </a:r>
            <a:r>
              <a:rPr lang="cs-CZ" dirty="0"/>
              <a:t>: využívají datového modelu, který má objektově orientované aspekty jako třídy s atributy a metodami a integritními omezeními; poskytují objektové identifikátory (OID) pro každou trvalou instanci třídy; podporují zapouzdření (</a:t>
            </a:r>
            <a:r>
              <a:rPr lang="cs-CZ" dirty="0" err="1"/>
              <a:t>encapsulation</a:t>
            </a:r>
            <a:r>
              <a:rPr lang="cs-CZ" dirty="0"/>
              <a:t>); násobnou dědičnost (</a:t>
            </a:r>
            <a:r>
              <a:rPr lang="cs-CZ" dirty="0" err="1"/>
              <a:t>multiple</a:t>
            </a:r>
            <a:r>
              <a:rPr lang="cs-CZ" dirty="0"/>
              <a:t> inheritance) a podporují abstraktní datové typy.</a:t>
            </a:r>
          </a:p>
          <a:p>
            <a:endParaRPr lang="cs-CZ" dirty="0"/>
          </a:p>
        </p:txBody>
      </p:sp>
    </p:spTree>
    <p:extLst>
      <p:ext uri="{BB962C8B-B14F-4D97-AF65-F5344CB8AC3E}">
        <p14:creationId xmlns:p14="http://schemas.microsoft.com/office/powerpoint/2010/main" val="40080631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Terminologie Relačních databází</a:t>
            </a:r>
            <a:endParaRPr lang="cs-CZ" dirty="0"/>
          </a:p>
        </p:txBody>
      </p:sp>
      <p:sp>
        <p:nvSpPr>
          <p:cNvPr id="3" name="Zástupný symbol pro obsah 2"/>
          <p:cNvSpPr>
            <a:spLocks noGrp="1"/>
          </p:cNvSpPr>
          <p:nvPr>
            <p:ph idx="1"/>
          </p:nvPr>
        </p:nvSpPr>
        <p:spPr/>
        <p:txBody>
          <a:bodyPr>
            <a:normAutofit lnSpcReduction="10000"/>
          </a:bodyPr>
          <a:lstStyle/>
          <a:p>
            <a:r>
              <a:rPr lang="cs-CZ" i="1" dirty="0"/>
              <a:t>Relace (</a:t>
            </a:r>
            <a:r>
              <a:rPr lang="cs-CZ" i="1" dirty="0" err="1"/>
              <a:t>relation</a:t>
            </a:r>
            <a:r>
              <a:rPr lang="cs-CZ" i="1" dirty="0"/>
              <a:t>)</a:t>
            </a:r>
            <a:r>
              <a:rPr lang="cs-CZ" dirty="0"/>
              <a:t> – informace o jednotlivém subjektu</a:t>
            </a:r>
            <a:r>
              <a:rPr lang="cs-CZ" dirty="0" smtClean="0"/>
              <a:t>.</a:t>
            </a:r>
            <a:endParaRPr lang="en-US" dirty="0" smtClean="0"/>
          </a:p>
          <a:p>
            <a:endParaRPr lang="cs-CZ" dirty="0"/>
          </a:p>
          <a:p>
            <a:r>
              <a:rPr lang="cs-CZ" i="1" dirty="0"/>
              <a:t>Atribut (</a:t>
            </a:r>
            <a:r>
              <a:rPr lang="cs-CZ" i="1" dirty="0" err="1"/>
              <a:t>attribute</a:t>
            </a:r>
            <a:r>
              <a:rPr lang="cs-CZ" i="1" dirty="0"/>
              <a:t>)</a:t>
            </a:r>
            <a:r>
              <a:rPr lang="cs-CZ" dirty="0"/>
              <a:t> – konkrétní informace o subjektu (obvykle je atribut uložen jako datový sloupec nebo pole</a:t>
            </a:r>
            <a:r>
              <a:rPr lang="cs-CZ" dirty="0" smtClean="0"/>
              <a:t>).</a:t>
            </a:r>
            <a:endParaRPr lang="en-US" dirty="0" smtClean="0"/>
          </a:p>
          <a:p>
            <a:endParaRPr lang="cs-CZ" dirty="0"/>
          </a:p>
          <a:p>
            <a:r>
              <a:rPr lang="cs-CZ" i="1" dirty="0"/>
              <a:t>Vztah (</a:t>
            </a:r>
            <a:r>
              <a:rPr lang="cs-CZ" i="1" dirty="0" err="1"/>
              <a:t>relationship</a:t>
            </a:r>
            <a:r>
              <a:rPr lang="cs-CZ" i="1" dirty="0"/>
              <a:t>)</a:t>
            </a:r>
            <a:r>
              <a:rPr lang="cs-CZ" dirty="0"/>
              <a:t> – způsob jakým jsou informace v jedné relaci vztaženy k informacím v jiné relaci</a:t>
            </a:r>
            <a:r>
              <a:rPr lang="cs-CZ" dirty="0" smtClean="0"/>
              <a:t>.</a:t>
            </a:r>
            <a:endParaRPr lang="en-US" dirty="0" smtClean="0"/>
          </a:p>
          <a:p>
            <a:endParaRPr lang="cs-CZ" dirty="0"/>
          </a:p>
          <a:p>
            <a:r>
              <a:rPr lang="cs-CZ" i="1" dirty="0"/>
              <a:t>Spojení (</a:t>
            </a:r>
            <a:r>
              <a:rPr lang="cs-CZ" i="1" dirty="0" err="1"/>
              <a:t>join</a:t>
            </a:r>
            <a:r>
              <a:rPr lang="cs-CZ" i="1" dirty="0"/>
              <a:t>)</a:t>
            </a:r>
            <a:r>
              <a:rPr lang="cs-CZ" dirty="0"/>
              <a:t> – proces svázání tabulek nebo dotazů na tabulky prostřednictvím jejich vztažných datových hodnot</a:t>
            </a:r>
            <a:r>
              <a:rPr lang="cs-CZ" dirty="0" smtClean="0"/>
              <a:t>.</a:t>
            </a:r>
            <a:endParaRPr lang="cs-CZ" dirty="0"/>
          </a:p>
        </p:txBody>
      </p:sp>
    </p:spTree>
    <p:extLst>
      <p:ext uri="{BB962C8B-B14F-4D97-AF65-F5344CB8AC3E}">
        <p14:creationId xmlns:p14="http://schemas.microsoft.com/office/powerpoint/2010/main" val="3253660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Hlavní funkce databáze</a:t>
            </a:r>
            <a:endParaRPr lang="cs-CZ" dirty="0"/>
          </a:p>
        </p:txBody>
      </p:sp>
      <p:sp>
        <p:nvSpPr>
          <p:cNvPr id="3" name="Zástupný symbol pro obsah 2"/>
          <p:cNvSpPr>
            <a:spLocks noGrp="1"/>
          </p:cNvSpPr>
          <p:nvPr>
            <p:ph idx="1"/>
          </p:nvPr>
        </p:nvSpPr>
        <p:spPr/>
        <p:txBody>
          <a:bodyPr/>
          <a:lstStyle/>
          <a:p>
            <a:endParaRPr lang="en-US" i="1" dirty="0" smtClean="0"/>
          </a:p>
          <a:p>
            <a:r>
              <a:rPr lang="cs-CZ" i="1" dirty="0" smtClean="0"/>
              <a:t>Definice </a:t>
            </a:r>
            <a:r>
              <a:rPr lang="cs-CZ" i="1" dirty="0"/>
              <a:t>dat (data </a:t>
            </a:r>
            <a:r>
              <a:rPr lang="cs-CZ" i="1" dirty="0" err="1"/>
              <a:t>definition</a:t>
            </a:r>
            <a:r>
              <a:rPr lang="cs-CZ" i="1" dirty="0"/>
              <a:t>)</a:t>
            </a:r>
            <a:r>
              <a:rPr lang="cs-CZ" dirty="0"/>
              <a:t> – jaká data budou ukládána, jaké jsou vztahy mezi daty</a:t>
            </a:r>
            <a:r>
              <a:rPr lang="cs-CZ" dirty="0" smtClean="0"/>
              <a:t>.</a:t>
            </a:r>
            <a:endParaRPr lang="en-US" dirty="0" smtClean="0"/>
          </a:p>
          <a:p>
            <a:endParaRPr lang="cs-CZ" dirty="0"/>
          </a:p>
          <a:p>
            <a:r>
              <a:rPr lang="cs-CZ" i="1" dirty="0"/>
              <a:t>Manipulace s daty (data </a:t>
            </a:r>
            <a:r>
              <a:rPr lang="cs-CZ" i="1" dirty="0" err="1"/>
              <a:t>manipulation</a:t>
            </a:r>
            <a:r>
              <a:rPr lang="cs-CZ" i="1" dirty="0"/>
              <a:t>)</a:t>
            </a:r>
            <a:r>
              <a:rPr lang="cs-CZ" dirty="0"/>
              <a:t> – výběr, přidání, mazání, </a:t>
            </a:r>
            <a:r>
              <a:rPr lang="cs-CZ" dirty="0" smtClean="0"/>
              <a:t>…</a:t>
            </a:r>
            <a:endParaRPr lang="en-US" dirty="0" smtClean="0"/>
          </a:p>
          <a:p>
            <a:endParaRPr lang="cs-CZ" dirty="0"/>
          </a:p>
          <a:p>
            <a:r>
              <a:rPr lang="cs-CZ" i="1" dirty="0"/>
              <a:t>Řízení dat (data </a:t>
            </a:r>
            <a:r>
              <a:rPr lang="cs-CZ" i="1" dirty="0" err="1"/>
              <a:t>control</a:t>
            </a:r>
            <a:r>
              <a:rPr lang="cs-CZ" i="1" dirty="0"/>
              <a:t>)</a:t>
            </a:r>
            <a:r>
              <a:rPr lang="cs-CZ" dirty="0"/>
              <a:t> – oprávnění pro manipulaci s daty</a:t>
            </a:r>
            <a:r>
              <a:rPr lang="cs-CZ" dirty="0" smtClean="0"/>
              <a:t>.</a:t>
            </a:r>
            <a:endParaRPr lang="cs-CZ" dirty="0"/>
          </a:p>
        </p:txBody>
      </p:sp>
    </p:spTree>
    <p:extLst>
      <p:ext uri="{BB962C8B-B14F-4D97-AF65-F5344CB8AC3E}">
        <p14:creationId xmlns:p14="http://schemas.microsoft.com/office/powerpoint/2010/main" val="3862881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Normalizační pravidla</a:t>
            </a:r>
            <a:endParaRPr lang="cs-CZ" dirty="0"/>
          </a:p>
        </p:txBody>
      </p:sp>
      <p:sp>
        <p:nvSpPr>
          <p:cNvPr id="3" name="Zástupný symbol pro obsah 2"/>
          <p:cNvSpPr>
            <a:spLocks noGrp="1"/>
          </p:cNvSpPr>
          <p:nvPr>
            <p:ph idx="1"/>
          </p:nvPr>
        </p:nvSpPr>
        <p:spPr/>
        <p:txBody>
          <a:bodyPr>
            <a:normAutofit fontScale="77500" lnSpcReduction="20000"/>
          </a:bodyPr>
          <a:lstStyle/>
          <a:p>
            <a:pPr marL="342900" lvl="0" indent="-342900" algn="just">
              <a:lnSpc>
                <a:spcPct val="115000"/>
              </a:lnSpc>
              <a:spcBef>
                <a:spcPts val="600"/>
              </a:spcBef>
              <a:spcAft>
                <a:spcPts val="600"/>
              </a:spcAft>
              <a:buFont typeface="+mj-lt"/>
              <a:buAutoNum type="romanUcPeriod"/>
            </a:pPr>
            <a:r>
              <a:rPr lang="cs-CZ" i="1" dirty="0" smtClean="0">
                <a:effectLst/>
                <a:latin typeface="Trebuchet MS" panose="020B0603020202020204" pitchFamily="34" charset="0"/>
                <a:ea typeface="Times New Roman" panose="02020603050405020304" pitchFamily="18" charset="0"/>
              </a:rPr>
              <a:t>pravidlo: Jedinečnost polí.</a:t>
            </a:r>
            <a:r>
              <a:rPr lang="cs-CZ" dirty="0" smtClean="0">
                <a:effectLst/>
                <a:latin typeface="Trebuchet MS" panose="020B0603020202020204" pitchFamily="34" charset="0"/>
                <a:ea typeface="Times New Roman" panose="02020603050405020304" pitchFamily="18" charset="0"/>
              </a:rPr>
              <a:t> Každé pole v tabulce by mělo představovat jedinečný typ informace.</a:t>
            </a:r>
            <a:endParaRPr lang="cs-CZ"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spcBef>
                <a:spcPts val="600"/>
              </a:spcBef>
              <a:spcAft>
                <a:spcPts val="600"/>
              </a:spcAft>
              <a:buFont typeface="+mj-lt"/>
              <a:buAutoNum type="romanUcPeriod"/>
            </a:pPr>
            <a:r>
              <a:rPr lang="cs-CZ" i="1" dirty="0" smtClean="0">
                <a:effectLst/>
                <a:latin typeface="Trebuchet MS" panose="020B0603020202020204" pitchFamily="34" charset="0"/>
                <a:ea typeface="Times New Roman" panose="02020603050405020304" pitchFamily="18" charset="0"/>
              </a:rPr>
              <a:t>pravidlo: Primární klíče.</a:t>
            </a:r>
            <a:r>
              <a:rPr lang="cs-CZ" dirty="0" smtClean="0">
                <a:effectLst/>
                <a:latin typeface="Trebuchet MS" panose="020B0603020202020204" pitchFamily="34" charset="0"/>
                <a:ea typeface="Times New Roman" panose="02020603050405020304" pitchFamily="18" charset="0"/>
              </a:rPr>
              <a:t> Každá tabulka musí mít jednoznačný identifikátor neboli primární klíče, který je vytvořen z jednoho nebo více polí v této tabulce.</a:t>
            </a:r>
            <a:endParaRPr lang="cs-CZ"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spcBef>
                <a:spcPts val="600"/>
              </a:spcBef>
              <a:spcAft>
                <a:spcPts val="600"/>
              </a:spcAft>
              <a:buFont typeface="+mj-lt"/>
              <a:buAutoNum type="romanUcPeriod"/>
            </a:pPr>
            <a:r>
              <a:rPr lang="cs-CZ" i="1" dirty="0" smtClean="0">
                <a:effectLst/>
                <a:latin typeface="Trebuchet MS" panose="020B0603020202020204" pitchFamily="34" charset="0"/>
                <a:ea typeface="Times New Roman" panose="02020603050405020304" pitchFamily="18" charset="0"/>
              </a:rPr>
              <a:t>pravidlo: Funkcionální závislost.</a:t>
            </a:r>
            <a:r>
              <a:rPr lang="cs-CZ" dirty="0" smtClean="0">
                <a:effectLst/>
                <a:latin typeface="Trebuchet MS" panose="020B0603020202020204" pitchFamily="34" charset="0"/>
                <a:ea typeface="Times New Roman" panose="02020603050405020304" pitchFamily="18" charset="0"/>
              </a:rPr>
              <a:t> Pro každou jedinečnou hodnotu primárního klíče se musí hodnoty v datových sloupcích týkat předmětu tabulky a musí tento předmět úplně popisovat.</a:t>
            </a:r>
            <a:endParaRPr lang="cs-CZ"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spcBef>
                <a:spcPts val="600"/>
              </a:spcBef>
              <a:spcAft>
                <a:spcPts val="600"/>
              </a:spcAft>
              <a:buFont typeface="+mj-lt"/>
              <a:buAutoNum type="romanUcPeriod"/>
            </a:pPr>
            <a:r>
              <a:rPr lang="cs-CZ" i="1" dirty="0" smtClean="0">
                <a:effectLst/>
                <a:latin typeface="Trebuchet MS" panose="020B0603020202020204" pitchFamily="34" charset="0"/>
                <a:ea typeface="Times New Roman" panose="02020603050405020304" pitchFamily="18" charset="0"/>
              </a:rPr>
              <a:t>pravidlo: Nezávislost polí.</a:t>
            </a:r>
            <a:r>
              <a:rPr lang="cs-CZ" dirty="0" smtClean="0">
                <a:effectLst/>
                <a:latin typeface="Trebuchet MS" panose="020B0603020202020204" pitchFamily="34" charset="0"/>
                <a:ea typeface="Times New Roman" panose="02020603050405020304" pitchFamily="18" charset="0"/>
              </a:rPr>
              <a:t> Pokud se provede změna dat v libovolném poli (ne v primárním klíči), pak nebudou ovlivněna data v jakémkoliv jiném poli.</a:t>
            </a:r>
            <a:endParaRPr lang="cs-CZ" dirty="0" smtClean="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664620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SQL - </a:t>
            </a:r>
            <a:r>
              <a:rPr lang="en-US" dirty="0" smtClean="0"/>
              <a:t>T</a:t>
            </a:r>
            <a:r>
              <a:rPr lang="cs-CZ" dirty="0" err="1" smtClean="0"/>
              <a:t>abul</a:t>
            </a:r>
            <a:r>
              <a:rPr lang="en-US" dirty="0" err="1" smtClean="0"/>
              <a:t>ka</a:t>
            </a:r>
            <a:endParaRPr lang="cs-CZ" dirty="0"/>
          </a:p>
        </p:txBody>
      </p:sp>
      <p:sp>
        <p:nvSpPr>
          <p:cNvPr id="3" name="Zástupný symbol pro obsah 2"/>
          <p:cNvSpPr>
            <a:spLocks noGrp="1"/>
          </p:cNvSpPr>
          <p:nvPr>
            <p:ph idx="1"/>
          </p:nvPr>
        </p:nvSpPr>
        <p:spPr/>
        <p:txBody>
          <a:bodyPr/>
          <a:lstStyle/>
          <a:p>
            <a:endParaRPr lang="en-US" dirty="0" smtClean="0"/>
          </a:p>
          <a:p>
            <a:r>
              <a:rPr lang="cs-CZ" dirty="0" smtClean="0"/>
              <a:t>Tabulka </a:t>
            </a:r>
            <a:r>
              <a:rPr lang="cs-CZ" dirty="0"/>
              <a:t>popisuje nějakou </a:t>
            </a:r>
            <a:r>
              <a:rPr lang="cs-CZ" i="1" dirty="0"/>
              <a:t>entitu </a:t>
            </a:r>
            <a:r>
              <a:rPr lang="cs-CZ" dirty="0"/>
              <a:t>(entita je fyzicky existující objekt, jako například dům nebo automobil, nebo událost jako je prodej domu nebo servis automobilu nebo může jít o pojem jako je například zákaznická transakce nebo objednávka.). Tabulka je složena ze sloupců, kterým říkáme </a:t>
            </a:r>
            <a:r>
              <a:rPr lang="cs-CZ" i="1" dirty="0"/>
              <a:t>atributy</a:t>
            </a:r>
            <a:r>
              <a:rPr lang="cs-CZ" dirty="0"/>
              <a:t> a volíme takové vlastnosti, které nás o dané entitě zajímají. </a:t>
            </a:r>
          </a:p>
        </p:txBody>
      </p:sp>
    </p:spTree>
    <p:extLst>
      <p:ext uri="{BB962C8B-B14F-4D97-AF65-F5344CB8AC3E}">
        <p14:creationId xmlns:p14="http://schemas.microsoft.com/office/powerpoint/2010/main" val="32375091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Integritní omezení</a:t>
            </a:r>
            <a:endParaRPr lang="cs-CZ" dirty="0"/>
          </a:p>
        </p:txBody>
      </p:sp>
      <p:sp>
        <p:nvSpPr>
          <p:cNvPr id="3" name="Zástupný symbol pro obsah 2"/>
          <p:cNvSpPr>
            <a:spLocks noGrp="1"/>
          </p:cNvSpPr>
          <p:nvPr>
            <p:ph idx="1"/>
          </p:nvPr>
        </p:nvSpPr>
        <p:spPr/>
        <p:txBody>
          <a:bodyPr>
            <a:normAutofit lnSpcReduction="10000"/>
          </a:bodyPr>
          <a:lstStyle/>
          <a:p>
            <a:r>
              <a:rPr lang="cs-CZ" dirty="0" smtClean="0">
                <a:effectLst/>
                <a:latin typeface="Trebuchet MS" panose="020B0603020202020204" pitchFamily="34" charset="0"/>
                <a:ea typeface="Times New Roman" panose="02020603050405020304" pitchFamily="18" charset="0"/>
                <a:cs typeface="Times New Roman" panose="02020603050405020304" pitchFamily="18" charset="0"/>
              </a:rPr>
              <a:t>Při návrhu tabulek můžeme rozhodnout o určitých omezeních na jednotlivé položky. Hodnoty do našich tabulek budou zpravidla vkládat koncoví uživatelé (účetní, technici, správci). Na úrovni SQL serveru (databázového návrhu) lze zajistit některé požadavky, které jsou na jednotlivé položky kladeny. Například můžeme požadovat, aby bylo vždy zadáno rodné číslo (tzn., že SQL server nedovolí vložit záznam, pokud obsluha nevyplní rodné číslo). Můžeme chtít, aby nějaká položka měla jedinečnou hodnotu (většinou takovou položkou bude pak primární klíč, o tom však později), nebo měla nějakou výchozí, defaultní hodnotu, v případě, že ji obsluha nebo uživatel nezadal.</a:t>
            </a:r>
            <a:endParaRPr lang="cs-CZ" dirty="0"/>
          </a:p>
        </p:txBody>
      </p:sp>
    </p:spTree>
    <p:extLst>
      <p:ext uri="{BB962C8B-B14F-4D97-AF65-F5344CB8AC3E}">
        <p14:creationId xmlns:p14="http://schemas.microsoft.com/office/powerpoint/2010/main" val="38944131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Základní integritní omezení </a:t>
            </a:r>
            <a:endParaRPr lang="cs-CZ"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3060265988"/>
              </p:ext>
            </p:extLst>
          </p:nvPr>
        </p:nvGraphicFramePr>
        <p:xfrm>
          <a:off x="1571050" y="2657282"/>
          <a:ext cx="8432118" cy="2847528"/>
        </p:xfrm>
        <a:graphic>
          <a:graphicData uri="http://schemas.openxmlformats.org/drawingml/2006/table">
            <a:tbl>
              <a:tblPr firstRow="1" firstCol="1" bandRow="1"/>
              <a:tblGrid>
                <a:gridCol w="2238405">
                  <a:extLst>
                    <a:ext uri="{9D8B030D-6E8A-4147-A177-3AD203B41FA5}">
                      <a16:colId xmlns:a16="http://schemas.microsoft.com/office/drawing/2014/main" val="20000"/>
                    </a:ext>
                  </a:extLst>
                </a:gridCol>
                <a:gridCol w="6193713">
                  <a:extLst>
                    <a:ext uri="{9D8B030D-6E8A-4147-A177-3AD203B41FA5}">
                      <a16:colId xmlns:a16="http://schemas.microsoft.com/office/drawing/2014/main" val="20001"/>
                    </a:ext>
                  </a:extLst>
                </a:gridCol>
              </a:tblGrid>
              <a:tr h="711882">
                <a:tc>
                  <a:txBody>
                    <a:bodyPr/>
                    <a:lstStyle/>
                    <a:p>
                      <a:pPr>
                        <a:lnSpc>
                          <a:spcPct val="115000"/>
                        </a:lnSpc>
                        <a:spcAft>
                          <a:spcPts val="0"/>
                        </a:spcAft>
                      </a:pPr>
                      <a:r>
                        <a:rPr lang="cs-CZ" sz="1200" dirty="0">
                          <a:effectLst/>
                          <a:latin typeface="Trebuchet MS" panose="020B0603020202020204" pitchFamily="34" charset="0"/>
                          <a:ea typeface="Times New Roman" panose="02020603050405020304" pitchFamily="18" charset="0"/>
                        </a:rPr>
                        <a:t>DEFAULT &lt;hodnota&gt;</a:t>
                      </a:r>
                      <a:endParaRPr lang="cs-CZ"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použije se uvedená hodnota, pokud uživatel žádnou nezadal</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11882">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NOT NULL</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hodnota musí být povinně zadána</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11882">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PRIMARY KEY</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primární klíč (jeho hodnota musí být jedinečná)</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711882">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UNIQUE</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dirty="0">
                          <a:effectLst/>
                          <a:latin typeface="Trebuchet MS" panose="020B0603020202020204" pitchFamily="34" charset="0"/>
                          <a:ea typeface="Times New Roman" panose="02020603050405020304" pitchFamily="18" charset="0"/>
                        </a:rPr>
                        <a:t>jedinečná hodnota (unikátní)</a:t>
                      </a:r>
                      <a:endParaRPr lang="cs-CZ"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40508808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en-US" dirty="0" err="1" smtClean="0"/>
              <a:t>Rozd</a:t>
            </a:r>
            <a:r>
              <a:rPr lang="cs-CZ" dirty="0" err="1" smtClean="0"/>
              <a:t>íly</a:t>
            </a:r>
            <a:r>
              <a:rPr lang="cs-CZ" dirty="0" smtClean="0"/>
              <a:t> mezi </a:t>
            </a:r>
            <a:r>
              <a:rPr lang="cs-CZ" dirty="0"/>
              <a:t>p</a:t>
            </a:r>
            <a:r>
              <a:rPr lang="en-US" dirty="0" err="1" smtClean="0"/>
              <a:t>rimar</a:t>
            </a:r>
            <a:r>
              <a:rPr lang="cs-CZ" dirty="0" smtClean="0"/>
              <a:t>y a</a:t>
            </a:r>
            <a:r>
              <a:rPr lang="en-US" dirty="0" smtClean="0"/>
              <a:t> </a:t>
            </a:r>
            <a:r>
              <a:rPr lang="cs-CZ" dirty="0" smtClean="0"/>
              <a:t>u</a:t>
            </a:r>
            <a:r>
              <a:rPr lang="en-US" dirty="0" err="1" smtClean="0"/>
              <a:t>nique</a:t>
            </a:r>
            <a:r>
              <a:rPr lang="en-US" dirty="0" smtClean="0"/>
              <a:t> key:</a:t>
            </a:r>
            <a:endParaRPr lang="cs-CZ" dirty="0"/>
          </a:p>
        </p:txBody>
      </p:sp>
      <p:sp>
        <p:nvSpPr>
          <p:cNvPr id="3" name="Zástupný symbol pro obsah 2"/>
          <p:cNvSpPr>
            <a:spLocks noGrp="1"/>
          </p:cNvSpPr>
          <p:nvPr>
            <p:ph idx="1"/>
          </p:nvPr>
        </p:nvSpPr>
        <p:spPr/>
        <p:txBody>
          <a:bodyPr>
            <a:normAutofit/>
          </a:bodyPr>
          <a:lstStyle/>
          <a:p>
            <a:pPr>
              <a:buFont typeface="+mj-lt"/>
              <a:buAutoNum type="arabicPeriod"/>
            </a:pPr>
            <a:r>
              <a:rPr lang="cs-CZ" dirty="0" smtClean="0"/>
              <a:t> </a:t>
            </a:r>
            <a:r>
              <a:rPr lang="en-US" dirty="0" smtClean="0"/>
              <a:t>Primary key </a:t>
            </a:r>
            <a:r>
              <a:rPr lang="cs-CZ" dirty="0" smtClean="0"/>
              <a:t>neakceptuje</a:t>
            </a:r>
            <a:r>
              <a:rPr lang="en-US" dirty="0" smtClean="0"/>
              <a:t> </a:t>
            </a:r>
            <a:r>
              <a:rPr lang="cs-CZ" dirty="0" smtClean="0"/>
              <a:t>hodnotu </a:t>
            </a:r>
            <a:r>
              <a:rPr lang="en-US" dirty="0" smtClean="0"/>
              <a:t>NULL</a:t>
            </a:r>
            <a:r>
              <a:rPr lang="cs-CZ" dirty="0" smtClean="0"/>
              <a:t>, kdežto</a:t>
            </a:r>
            <a:r>
              <a:rPr lang="en-US" dirty="0" smtClean="0"/>
              <a:t> </a:t>
            </a:r>
            <a:r>
              <a:rPr lang="cs-CZ" dirty="0"/>
              <a:t>u</a:t>
            </a:r>
            <a:r>
              <a:rPr lang="en-US" dirty="0" err="1" smtClean="0"/>
              <a:t>nique</a:t>
            </a:r>
            <a:r>
              <a:rPr lang="en-US" dirty="0" smtClean="0"/>
              <a:t> </a:t>
            </a:r>
            <a:r>
              <a:rPr lang="cs-CZ" dirty="0" smtClean="0"/>
              <a:t>jednu </a:t>
            </a:r>
            <a:r>
              <a:rPr lang="en-US" dirty="0" smtClean="0"/>
              <a:t> NULL.</a:t>
            </a:r>
          </a:p>
          <a:p>
            <a:pPr>
              <a:buFont typeface="+mj-lt"/>
              <a:buAutoNum type="arabicPeriod"/>
            </a:pPr>
            <a:r>
              <a:rPr lang="cs-CZ" dirty="0" smtClean="0"/>
              <a:t> Tabulka může mít</a:t>
            </a:r>
            <a:r>
              <a:rPr lang="en-US" dirty="0" smtClean="0"/>
              <a:t> can </a:t>
            </a:r>
            <a:r>
              <a:rPr lang="cs-CZ" dirty="0" smtClean="0"/>
              <a:t>pouze</a:t>
            </a:r>
            <a:r>
              <a:rPr lang="en-US" dirty="0" smtClean="0"/>
              <a:t> </a:t>
            </a:r>
            <a:r>
              <a:rPr lang="cs-CZ" dirty="0" smtClean="0"/>
              <a:t>jeden </a:t>
            </a:r>
            <a:r>
              <a:rPr lang="en-US" dirty="0" smtClean="0"/>
              <a:t>primary key</a:t>
            </a:r>
            <a:r>
              <a:rPr lang="cs-CZ" dirty="0" smtClean="0"/>
              <a:t>, ale</a:t>
            </a:r>
            <a:r>
              <a:rPr lang="en-US" dirty="0" smtClean="0"/>
              <a:t> </a:t>
            </a:r>
            <a:r>
              <a:rPr lang="cs-CZ" dirty="0" smtClean="0"/>
              <a:t>může obsahovat více</a:t>
            </a:r>
            <a:r>
              <a:rPr lang="en-US" dirty="0" smtClean="0"/>
              <a:t> unique.</a:t>
            </a:r>
          </a:p>
          <a:p>
            <a:pPr>
              <a:buFont typeface="+mj-lt"/>
              <a:buAutoNum type="arabicPeriod"/>
            </a:pPr>
            <a:r>
              <a:rPr lang="cs-CZ" dirty="0" smtClean="0"/>
              <a:t> Jakmile určíme </a:t>
            </a:r>
            <a:r>
              <a:rPr lang="cs-CZ" dirty="0" err="1" smtClean="0"/>
              <a:t>primary</a:t>
            </a:r>
            <a:r>
              <a:rPr lang="cs-CZ" dirty="0" smtClean="0"/>
              <a:t> </a:t>
            </a:r>
            <a:r>
              <a:rPr lang="cs-CZ" dirty="0" err="1" smtClean="0"/>
              <a:t>key</a:t>
            </a:r>
            <a:r>
              <a:rPr lang="cs-CZ" dirty="0" smtClean="0"/>
              <a:t>, vytvoří se </a:t>
            </a:r>
            <a:r>
              <a:rPr lang="cs-CZ" dirty="0"/>
              <a:t>c</a:t>
            </a:r>
            <a:r>
              <a:rPr lang="en-US" dirty="0" smtClean="0"/>
              <a:t>lustered</a:t>
            </a:r>
            <a:r>
              <a:rPr lang="cs-CZ" dirty="0" smtClean="0"/>
              <a:t> index, u</a:t>
            </a:r>
            <a:r>
              <a:rPr lang="en-US" dirty="0" err="1" smtClean="0"/>
              <a:t>nique</a:t>
            </a:r>
            <a:r>
              <a:rPr lang="en-US" dirty="0" smtClean="0"/>
              <a:t> </a:t>
            </a:r>
            <a:r>
              <a:rPr lang="cs-CZ" dirty="0" smtClean="0"/>
              <a:t>vytvoří</a:t>
            </a:r>
            <a:r>
              <a:rPr lang="en-US" dirty="0" smtClean="0"/>
              <a:t> </a:t>
            </a:r>
            <a:r>
              <a:rPr lang="cs-CZ" dirty="0" smtClean="0"/>
              <a:t>pouze </a:t>
            </a:r>
            <a:r>
              <a:rPr lang="en-US" dirty="0" smtClean="0"/>
              <a:t>non-clustered index.</a:t>
            </a:r>
            <a:endParaRPr lang="cs-CZ" dirty="0" smtClean="0"/>
          </a:p>
          <a:p>
            <a:pPr marL="0" indent="0">
              <a:buNone/>
            </a:pPr>
            <a:r>
              <a:rPr lang="cs-CZ" dirty="0"/>
              <a:t> </a:t>
            </a:r>
            <a:r>
              <a:rPr lang="cs-CZ" dirty="0" smtClean="0"/>
              <a:t>  (</a:t>
            </a:r>
            <a:r>
              <a:rPr lang="en-US" dirty="0" smtClean="0"/>
              <a:t>non-clustered index</a:t>
            </a:r>
            <a:r>
              <a:rPr lang="cs-CZ" dirty="0" smtClean="0"/>
              <a:t> nemusí být v každém řádku)</a:t>
            </a:r>
          </a:p>
          <a:p>
            <a:pPr marL="0" indent="0">
              <a:buNone/>
            </a:pPr>
            <a:endParaRPr lang="cs-CZ" dirty="0" smtClean="0"/>
          </a:p>
          <a:p>
            <a:pPr marL="0" indent="0">
              <a:buNone/>
            </a:pPr>
            <a:r>
              <a:rPr lang="en-US" dirty="0"/>
              <a:t>primary key je </a:t>
            </a:r>
            <a:r>
              <a:rPr lang="en-US" dirty="0" err="1"/>
              <a:t>sloupec</a:t>
            </a:r>
            <a:r>
              <a:rPr lang="en-US" dirty="0"/>
              <a:t>, </a:t>
            </a:r>
            <a:r>
              <a:rPr lang="en-US" dirty="0" err="1"/>
              <a:t>který</a:t>
            </a:r>
            <a:r>
              <a:rPr lang="en-US" dirty="0"/>
              <a:t> </a:t>
            </a:r>
            <a:r>
              <a:rPr lang="en-US" dirty="0" err="1" smtClean="0"/>
              <a:t>jednoznačn</a:t>
            </a:r>
            <a:r>
              <a:rPr lang="cs-CZ" dirty="0" smtClean="0"/>
              <a:t>ě</a:t>
            </a:r>
            <a:r>
              <a:rPr lang="en-US" dirty="0" smtClean="0"/>
              <a:t> </a:t>
            </a:r>
            <a:r>
              <a:rPr lang="en-US" dirty="0" err="1"/>
              <a:t>definuje</a:t>
            </a:r>
            <a:r>
              <a:rPr lang="en-US" dirty="0"/>
              <a:t> </a:t>
            </a:r>
            <a:r>
              <a:rPr lang="en-US" dirty="0" err="1"/>
              <a:t>každý</a:t>
            </a:r>
            <a:r>
              <a:rPr lang="en-US" dirty="0"/>
              <a:t> </a:t>
            </a:r>
            <a:r>
              <a:rPr lang="en-US" dirty="0" err="1" smtClean="0"/>
              <a:t>řádek</a:t>
            </a:r>
            <a:r>
              <a:rPr lang="cs-CZ" dirty="0" smtClean="0"/>
              <a:t> a</a:t>
            </a:r>
            <a:r>
              <a:rPr lang="en-US" dirty="0" smtClean="0"/>
              <a:t> </a:t>
            </a:r>
            <a:r>
              <a:rPr lang="cs-CZ" dirty="0" smtClean="0"/>
              <a:t>tak</a:t>
            </a:r>
            <a:r>
              <a:rPr lang="en-US" dirty="0" smtClean="0"/>
              <a:t> </a:t>
            </a:r>
            <a:r>
              <a:rPr lang="en-US" dirty="0" err="1"/>
              <a:t>zaručuje</a:t>
            </a:r>
            <a:r>
              <a:rPr lang="en-US" dirty="0"/>
              <a:t> </a:t>
            </a:r>
            <a:r>
              <a:rPr lang="en-US" dirty="0" err="1"/>
              <a:t>integritu</a:t>
            </a:r>
            <a:r>
              <a:rPr lang="en-US" dirty="0"/>
              <a:t> </a:t>
            </a:r>
            <a:r>
              <a:rPr lang="en-US" dirty="0" err="1"/>
              <a:t>tabulky</a:t>
            </a:r>
            <a:endParaRPr lang="en-US" dirty="0" smtClean="0"/>
          </a:p>
        </p:txBody>
      </p:sp>
    </p:spTree>
    <p:extLst>
      <p:ext uri="{BB962C8B-B14F-4D97-AF65-F5344CB8AC3E}">
        <p14:creationId xmlns:p14="http://schemas.microsoft.com/office/powerpoint/2010/main" val="42880314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SQL (</a:t>
            </a:r>
            <a:r>
              <a:rPr lang="cs-CZ" dirty="0" err="1" smtClean="0"/>
              <a:t>Structured</a:t>
            </a:r>
            <a:r>
              <a:rPr lang="cs-CZ" dirty="0" smtClean="0"/>
              <a:t> </a:t>
            </a:r>
            <a:r>
              <a:rPr lang="cs-CZ" dirty="0" err="1" smtClean="0"/>
              <a:t>Query</a:t>
            </a:r>
            <a:r>
              <a:rPr lang="cs-CZ" dirty="0" smtClean="0"/>
              <a:t> </a:t>
            </a:r>
            <a:r>
              <a:rPr lang="cs-CZ" dirty="0" err="1" smtClean="0"/>
              <a:t>Language</a:t>
            </a:r>
            <a:r>
              <a:rPr lang="cs-CZ" dirty="0" smtClean="0"/>
              <a:t>) </a:t>
            </a:r>
            <a:endParaRPr lang="cs-CZ" dirty="0"/>
          </a:p>
        </p:txBody>
      </p:sp>
      <p:sp>
        <p:nvSpPr>
          <p:cNvPr id="3" name="Zástupný symbol pro obsah 2"/>
          <p:cNvSpPr>
            <a:spLocks noGrp="1"/>
          </p:cNvSpPr>
          <p:nvPr>
            <p:ph idx="1"/>
          </p:nvPr>
        </p:nvSpPr>
        <p:spPr/>
        <p:txBody>
          <a:bodyPr>
            <a:normAutofit fontScale="92500"/>
          </a:bodyPr>
          <a:lstStyle/>
          <a:p>
            <a:pPr marL="0" indent="0" algn="just">
              <a:lnSpc>
                <a:spcPct val="115000"/>
              </a:lnSpc>
              <a:spcBef>
                <a:spcPts val="600"/>
              </a:spcBef>
              <a:spcAft>
                <a:spcPts val="600"/>
              </a:spcAft>
              <a:buNone/>
            </a:pPr>
            <a:r>
              <a:rPr lang="cs-CZ" dirty="0" smtClean="0">
                <a:effectLst/>
                <a:latin typeface="Trebuchet MS" panose="020B0603020202020204" pitchFamily="34" charset="0"/>
                <a:ea typeface="Times New Roman" panose="02020603050405020304" pitchFamily="18" charset="0"/>
              </a:rPr>
              <a:t>Příkazy jazyka SQL se</a:t>
            </a:r>
            <a:r>
              <a:rPr lang="en-US" dirty="0" smtClean="0">
                <a:effectLst/>
                <a:latin typeface="Trebuchet MS" panose="020B0603020202020204" pitchFamily="34" charset="0"/>
                <a:ea typeface="Times New Roman" panose="02020603050405020304" pitchFamily="18" charset="0"/>
              </a:rPr>
              <a:t> </a:t>
            </a:r>
            <a:r>
              <a:rPr lang="cs-CZ" dirty="0" smtClean="0">
                <a:effectLst/>
                <a:latin typeface="Trebuchet MS" panose="020B0603020202020204" pitchFamily="34" charset="0"/>
                <a:ea typeface="Times New Roman" panose="02020603050405020304" pitchFamily="18" charset="0"/>
              </a:rPr>
              <a:t>dělí na čtyři základní skupiny:</a:t>
            </a:r>
            <a:endParaRPr lang="cs-CZ"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spcBef>
                <a:spcPts val="600"/>
              </a:spcBef>
              <a:spcAft>
                <a:spcPts val="600"/>
              </a:spcAft>
              <a:buFont typeface="+mj-lt"/>
              <a:buAutoNum type="arabicParenR"/>
            </a:pPr>
            <a:r>
              <a:rPr lang="cs-CZ" dirty="0" smtClean="0">
                <a:effectLst/>
                <a:latin typeface="Trebuchet MS" panose="020B0603020202020204" pitchFamily="34" charset="0"/>
                <a:ea typeface="Times New Roman" panose="02020603050405020304" pitchFamily="18" charset="0"/>
              </a:rPr>
              <a:t>Příkazy pro manipulaci s daty: SELECT, INSERT, DELETE, UPDATE, …</a:t>
            </a:r>
            <a:endParaRPr lang="cs-CZ"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spcBef>
                <a:spcPts val="600"/>
              </a:spcBef>
              <a:spcAft>
                <a:spcPts val="600"/>
              </a:spcAft>
              <a:buFont typeface="+mj-lt"/>
              <a:buAutoNum type="arabicParenR"/>
            </a:pPr>
            <a:r>
              <a:rPr lang="cs-CZ" dirty="0" smtClean="0">
                <a:effectLst/>
                <a:latin typeface="Trebuchet MS" panose="020B0603020202020204" pitchFamily="34" charset="0"/>
                <a:ea typeface="Times New Roman" panose="02020603050405020304" pitchFamily="18" charset="0"/>
              </a:rPr>
              <a:t>Příkazy pro definici dat: CREATE; ALTER, DROP, …</a:t>
            </a:r>
            <a:endParaRPr lang="cs-CZ"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spcBef>
                <a:spcPts val="600"/>
              </a:spcBef>
              <a:spcAft>
                <a:spcPts val="600"/>
              </a:spcAft>
              <a:buFont typeface="+mj-lt"/>
              <a:buAutoNum type="arabicParenR"/>
            </a:pPr>
            <a:r>
              <a:rPr lang="cs-CZ" dirty="0" smtClean="0">
                <a:effectLst/>
                <a:latin typeface="Trebuchet MS" panose="020B0603020202020204" pitchFamily="34" charset="0"/>
                <a:ea typeface="Times New Roman" panose="02020603050405020304" pitchFamily="18" charset="0"/>
              </a:rPr>
              <a:t>Příkazy pro řízení přístupových práv: GRANT, REVOKE</a:t>
            </a:r>
            <a:endParaRPr lang="cs-CZ" dirty="0" smtClean="0">
              <a:effectLst/>
              <a:latin typeface="Times New Roman" panose="02020603050405020304" pitchFamily="18" charset="0"/>
              <a:ea typeface="Times New Roman" panose="02020603050405020304" pitchFamily="18" charset="0"/>
            </a:endParaRPr>
          </a:p>
          <a:p>
            <a:pPr marL="342900" lvl="0" indent="-342900" algn="just">
              <a:lnSpc>
                <a:spcPct val="115000"/>
              </a:lnSpc>
              <a:spcBef>
                <a:spcPts val="600"/>
              </a:spcBef>
              <a:spcAft>
                <a:spcPts val="600"/>
              </a:spcAft>
              <a:buFont typeface="+mj-lt"/>
              <a:buAutoNum type="arabicParenR"/>
            </a:pPr>
            <a:r>
              <a:rPr lang="cs-CZ" dirty="0" smtClean="0">
                <a:effectLst/>
                <a:latin typeface="Trebuchet MS" panose="020B0603020202020204" pitchFamily="34" charset="0"/>
                <a:ea typeface="Times New Roman" panose="02020603050405020304" pitchFamily="18" charset="0"/>
              </a:rPr>
              <a:t>Příkazy pro řízení transakcí: START TRANSACTION, COMMIT, ROLLBACK</a:t>
            </a:r>
            <a:endParaRPr lang="cs-CZ" dirty="0" smtClean="0">
              <a:effectLst/>
              <a:latin typeface="Times New Roman" panose="02020603050405020304" pitchFamily="18" charset="0"/>
              <a:ea typeface="Times New Roman" panose="02020603050405020304" pitchFamily="18" charset="0"/>
            </a:endParaRPr>
          </a:p>
          <a:p>
            <a:pPr marL="0" indent="0" algn="just">
              <a:lnSpc>
                <a:spcPct val="115000"/>
              </a:lnSpc>
              <a:spcBef>
                <a:spcPts val="600"/>
              </a:spcBef>
              <a:spcAft>
                <a:spcPts val="600"/>
              </a:spcAft>
              <a:buNone/>
            </a:pPr>
            <a:r>
              <a:rPr lang="cs-CZ" dirty="0" smtClean="0">
                <a:effectLst/>
                <a:latin typeface="Trebuchet MS" panose="020B0603020202020204" pitchFamily="34" charset="0"/>
                <a:ea typeface="Times New Roman" panose="02020603050405020304" pitchFamily="18" charset="0"/>
              </a:rPr>
              <a:t>a další speciální příkazy…</a:t>
            </a:r>
            <a:endParaRPr lang="cs-CZ" dirty="0" smtClean="0">
              <a:effectLst/>
              <a:latin typeface="Times New Roman" panose="02020603050405020304" pitchFamily="18" charset="0"/>
              <a:ea typeface="Times New Roman" panose="02020603050405020304" pitchFamily="18" charset="0"/>
            </a:endParaRPr>
          </a:p>
          <a:p>
            <a:endParaRPr lang="cs-CZ" dirty="0"/>
          </a:p>
        </p:txBody>
      </p:sp>
    </p:spTree>
    <p:extLst>
      <p:ext uri="{BB962C8B-B14F-4D97-AF65-F5344CB8AC3E}">
        <p14:creationId xmlns:p14="http://schemas.microsoft.com/office/powerpoint/2010/main" val="20658348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US" dirty="0" smtClean="0"/>
              <a:t>SQL – </a:t>
            </a:r>
            <a:r>
              <a:rPr lang="cs-CZ" dirty="0" smtClean="0"/>
              <a:t>základní </a:t>
            </a:r>
            <a:r>
              <a:rPr lang="en-US" dirty="0" err="1" smtClean="0"/>
              <a:t>datov</a:t>
            </a:r>
            <a:r>
              <a:rPr lang="cs-CZ" dirty="0" smtClean="0"/>
              <a:t>é typy</a:t>
            </a:r>
            <a:endParaRPr lang="cs-CZ"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1145139360"/>
              </p:ext>
            </p:extLst>
          </p:nvPr>
        </p:nvGraphicFramePr>
        <p:xfrm>
          <a:off x="1356258" y="2301343"/>
          <a:ext cx="8610088" cy="3853977"/>
        </p:xfrm>
        <a:graphic>
          <a:graphicData uri="http://schemas.openxmlformats.org/drawingml/2006/table">
            <a:tbl>
              <a:tblPr firstRow="1" firstCol="1" bandRow="1"/>
              <a:tblGrid>
                <a:gridCol w="1687485">
                  <a:extLst>
                    <a:ext uri="{9D8B030D-6E8A-4147-A177-3AD203B41FA5}">
                      <a16:colId xmlns:a16="http://schemas.microsoft.com/office/drawing/2014/main" val="20000"/>
                    </a:ext>
                  </a:extLst>
                </a:gridCol>
                <a:gridCol w="6922603">
                  <a:extLst>
                    <a:ext uri="{9D8B030D-6E8A-4147-A177-3AD203B41FA5}">
                      <a16:colId xmlns:a16="http://schemas.microsoft.com/office/drawing/2014/main" val="20001"/>
                    </a:ext>
                  </a:extLst>
                </a:gridCol>
              </a:tblGrid>
              <a:tr h="455605">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INTEGER</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celé číslo (-2147483648 až 2147483647)</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55605">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SMALLINT</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celé číslo (-32768 až 32767)</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55605">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NUMERIC(m,n)</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desetinné číslo (m – počet plat. číslic, n – počet des. míst)</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55605">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FLOAT(n)</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reálné číslo (max. 38 desetinných míst, n – počet platných číslic)</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55605">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CHAR(n)</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řetězec znaků do max. délky 255</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664742">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VARCHAR(n)</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řetězec znaků promměnné délky (maximální délka je větší, než u typu CHAR), n udává počet znaků</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55605">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DATE</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datum</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55605">
                <a:tc>
                  <a:txBody>
                    <a:bodyPr/>
                    <a:lstStyle/>
                    <a:p>
                      <a:pPr>
                        <a:lnSpc>
                          <a:spcPct val="115000"/>
                        </a:lnSpc>
                        <a:spcAft>
                          <a:spcPts val="0"/>
                        </a:spcAft>
                      </a:pPr>
                      <a:r>
                        <a:rPr lang="cs-CZ" sz="1200">
                          <a:effectLst/>
                          <a:latin typeface="Trebuchet MS" panose="020B0603020202020204" pitchFamily="34" charset="0"/>
                          <a:ea typeface="Times New Roman" panose="02020603050405020304" pitchFamily="18" charset="0"/>
                        </a:rPr>
                        <a:t>TIME</a:t>
                      </a:r>
                      <a:endParaRPr lang="cs-CZ" sz="120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cs-CZ" sz="1200" dirty="0">
                          <a:effectLst/>
                          <a:latin typeface="Trebuchet MS" panose="020B0603020202020204" pitchFamily="34" charset="0"/>
                          <a:ea typeface="Times New Roman" panose="02020603050405020304" pitchFamily="18" charset="0"/>
                        </a:rPr>
                        <a:t>čas</a:t>
                      </a:r>
                      <a:endParaRPr lang="cs-CZ" sz="12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44561115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Vytvoření tabulky</a:t>
            </a:r>
            <a:endParaRPr lang="cs-CZ" dirty="0"/>
          </a:p>
        </p:txBody>
      </p:sp>
      <p:sp>
        <p:nvSpPr>
          <p:cNvPr id="3" name="Zástupný symbol pro obsah 2"/>
          <p:cNvSpPr>
            <a:spLocks noGrp="1"/>
          </p:cNvSpPr>
          <p:nvPr>
            <p:ph idx="1"/>
          </p:nvPr>
        </p:nvSpPr>
        <p:spPr/>
        <p:txBody>
          <a:bodyPr>
            <a:normAutofit/>
          </a:bodyPr>
          <a:lstStyle/>
          <a:p>
            <a:pPr marL="0" indent="0">
              <a:buNone/>
            </a:pPr>
            <a:r>
              <a:rPr lang="cs-CZ" dirty="0" smtClean="0"/>
              <a:t>CREATE TABLE </a:t>
            </a:r>
            <a:r>
              <a:rPr lang="cs-CZ" dirty="0" err="1" smtClean="0"/>
              <a:t>jméno_tabulky</a:t>
            </a:r>
            <a:endParaRPr lang="cs-CZ" dirty="0" smtClean="0"/>
          </a:p>
          <a:p>
            <a:pPr marL="0" indent="0">
              <a:buNone/>
            </a:pPr>
            <a:r>
              <a:rPr lang="cs-CZ" dirty="0" smtClean="0"/>
              <a:t>(</a:t>
            </a:r>
            <a:r>
              <a:rPr lang="cs-CZ" dirty="0" err="1" smtClean="0"/>
              <a:t>jméno_sloupce</a:t>
            </a:r>
            <a:r>
              <a:rPr lang="cs-CZ" dirty="0" smtClean="0"/>
              <a:t> typ [integritní omezení],</a:t>
            </a:r>
          </a:p>
          <a:p>
            <a:pPr marL="0" indent="0">
              <a:buNone/>
            </a:pPr>
            <a:r>
              <a:rPr lang="cs-CZ" dirty="0" smtClean="0"/>
              <a:t>...</a:t>
            </a:r>
          </a:p>
          <a:p>
            <a:pPr marL="0" indent="0">
              <a:buNone/>
            </a:pPr>
            <a:r>
              <a:rPr lang="cs-CZ" dirty="0" smtClean="0"/>
              <a:t>)</a:t>
            </a:r>
          </a:p>
          <a:p>
            <a:pPr marL="0" indent="0">
              <a:buNone/>
            </a:pPr>
            <a:endParaRPr lang="cs-CZ" dirty="0"/>
          </a:p>
          <a:p>
            <a:pPr marL="0" indent="0">
              <a:buNone/>
            </a:pPr>
            <a:r>
              <a:rPr lang="cs-CZ" dirty="0"/>
              <a:t>Hranaté závorky znamenají, že výraz v nich uvedený je nepovinný. Na některé sloupce nemusíme </a:t>
            </a:r>
            <a:r>
              <a:rPr lang="cs-CZ" dirty="0" smtClean="0"/>
              <a:t>dát </a:t>
            </a:r>
            <a:r>
              <a:rPr lang="cs-CZ" dirty="0"/>
              <a:t>žádné integritní omezení. </a:t>
            </a:r>
            <a:r>
              <a:rPr lang="cs-CZ" dirty="0" smtClean="0"/>
              <a:t>Každý řádek musí mít </a:t>
            </a:r>
            <a:r>
              <a:rPr lang="cs-CZ" dirty="0"/>
              <a:t>své jedinečné </a:t>
            </a:r>
            <a:r>
              <a:rPr lang="cs-CZ" dirty="0" smtClean="0"/>
              <a:t>číslo, tzv. </a:t>
            </a:r>
            <a:r>
              <a:rPr lang="cs-CZ" i="1" dirty="0"/>
              <a:t>primární klíč</a:t>
            </a:r>
            <a:r>
              <a:rPr lang="cs-CZ" dirty="0"/>
              <a:t>. </a:t>
            </a:r>
            <a:endParaRPr lang="cs-CZ" dirty="0" smtClean="0"/>
          </a:p>
          <a:p>
            <a:endParaRPr lang="cs-CZ" dirty="0"/>
          </a:p>
        </p:txBody>
      </p:sp>
    </p:spTree>
    <p:extLst>
      <p:ext uri="{BB962C8B-B14F-4D97-AF65-F5344CB8AC3E}">
        <p14:creationId xmlns:p14="http://schemas.microsoft.com/office/powerpoint/2010/main" val="16067585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Create</a:t>
            </a:r>
            <a:r>
              <a:rPr lang="cs-CZ" dirty="0" smtClean="0"/>
              <a:t> - příklad</a:t>
            </a:r>
            <a:endParaRPr lang="cs-CZ" dirty="0"/>
          </a:p>
        </p:txBody>
      </p:sp>
      <p:sp>
        <p:nvSpPr>
          <p:cNvPr id="3" name="Zástupný symbol pro obsah 2"/>
          <p:cNvSpPr>
            <a:spLocks noGrp="1"/>
          </p:cNvSpPr>
          <p:nvPr>
            <p:ph idx="1"/>
          </p:nvPr>
        </p:nvSpPr>
        <p:spPr/>
        <p:txBody>
          <a:bodyPr>
            <a:normAutofit fontScale="77500" lnSpcReduction="20000"/>
          </a:bodyPr>
          <a:lstStyle/>
          <a:p>
            <a:pPr marL="0" indent="0">
              <a:buNone/>
            </a:pPr>
            <a:r>
              <a:rPr lang="cs-CZ" dirty="0" smtClean="0"/>
              <a:t>CREATE TABLE </a:t>
            </a:r>
            <a:r>
              <a:rPr lang="cs-CZ" dirty="0" err="1" smtClean="0"/>
              <a:t>zamestnanec</a:t>
            </a:r>
            <a:endParaRPr lang="cs-CZ" dirty="0" smtClean="0"/>
          </a:p>
          <a:p>
            <a:pPr marL="0" indent="0">
              <a:buNone/>
            </a:pPr>
            <a:r>
              <a:rPr lang="cs-CZ" dirty="0" smtClean="0"/>
              <a:t>(</a:t>
            </a:r>
            <a:r>
              <a:rPr lang="cs-CZ" dirty="0" err="1" smtClean="0"/>
              <a:t>cislo</a:t>
            </a:r>
            <a:r>
              <a:rPr lang="cs-CZ" dirty="0" smtClean="0"/>
              <a:t> INTEGER PRIMARY KEY,</a:t>
            </a:r>
          </a:p>
          <a:p>
            <a:pPr marL="0" indent="0">
              <a:buNone/>
            </a:pPr>
            <a:r>
              <a:rPr lang="cs-CZ" dirty="0" err="1" smtClean="0"/>
              <a:t>jmeno</a:t>
            </a:r>
            <a:r>
              <a:rPr lang="cs-CZ" dirty="0" smtClean="0"/>
              <a:t> VARCHAR(10),</a:t>
            </a:r>
          </a:p>
          <a:p>
            <a:pPr marL="0" indent="0">
              <a:buNone/>
            </a:pPr>
            <a:r>
              <a:rPr lang="cs-CZ" dirty="0" err="1" smtClean="0"/>
              <a:t>prijmeni</a:t>
            </a:r>
            <a:r>
              <a:rPr lang="cs-CZ" dirty="0" smtClean="0"/>
              <a:t> VARCHAR(20),</a:t>
            </a:r>
          </a:p>
          <a:p>
            <a:pPr marL="0" indent="0">
              <a:buNone/>
            </a:pPr>
            <a:r>
              <a:rPr lang="cs-CZ" dirty="0" err="1" smtClean="0"/>
              <a:t>rodne_cislo</a:t>
            </a:r>
            <a:r>
              <a:rPr lang="cs-CZ" dirty="0" smtClean="0"/>
              <a:t> VARCHAR(11) NOT NULL,</a:t>
            </a:r>
          </a:p>
          <a:p>
            <a:pPr marL="0" indent="0">
              <a:buNone/>
            </a:pPr>
            <a:r>
              <a:rPr lang="cs-CZ" dirty="0" err="1" smtClean="0"/>
              <a:t>adresa_ulice</a:t>
            </a:r>
            <a:r>
              <a:rPr lang="cs-CZ" dirty="0" smtClean="0"/>
              <a:t> VARCHAR(20),</a:t>
            </a:r>
          </a:p>
          <a:p>
            <a:pPr marL="0" indent="0">
              <a:buNone/>
            </a:pPr>
            <a:r>
              <a:rPr lang="cs-CZ" dirty="0" err="1" smtClean="0"/>
              <a:t>adresa_cislo</a:t>
            </a:r>
            <a:r>
              <a:rPr lang="cs-CZ" dirty="0" smtClean="0"/>
              <a:t> INTEGER,</a:t>
            </a:r>
          </a:p>
          <a:p>
            <a:pPr marL="0" indent="0">
              <a:buNone/>
            </a:pPr>
            <a:r>
              <a:rPr lang="cs-CZ" dirty="0" err="1" smtClean="0"/>
              <a:t>adresa_mesto</a:t>
            </a:r>
            <a:r>
              <a:rPr lang="cs-CZ" dirty="0" smtClean="0"/>
              <a:t> VARCHAR(30),</a:t>
            </a:r>
          </a:p>
          <a:p>
            <a:pPr marL="0" indent="0">
              <a:buNone/>
            </a:pPr>
            <a:r>
              <a:rPr lang="cs-CZ" dirty="0" err="1" smtClean="0"/>
              <a:t>adresa_psc</a:t>
            </a:r>
            <a:r>
              <a:rPr lang="cs-CZ" dirty="0" smtClean="0"/>
              <a:t> NUMERIC(5,0),</a:t>
            </a:r>
          </a:p>
          <a:p>
            <a:pPr marL="0" indent="0">
              <a:buNone/>
            </a:pPr>
            <a:r>
              <a:rPr lang="cs-CZ" dirty="0" smtClean="0"/>
              <a:t>stav VARCHAR(10),</a:t>
            </a:r>
          </a:p>
          <a:p>
            <a:pPr marL="0" indent="0">
              <a:buNone/>
            </a:pPr>
            <a:r>
              <a:rPr lang="cs-CZ" dirty="0" err="1" smtClean="0"/>
              <a:t>vzdelani</a:t>
            </a:r>
            <a:r>
              <a:rPr lang="cs-CZ" dirty="0" smtClean="0"/>
              <a:t> VARCHAR(10),</a:t>
            </a:r>
          </a:p>
          <a:p>
            <a:pPr marL="0" indent="0">
              <a:buNone/>
            </a:pPr>
            <a:r>
              <a:rPr lang="cs-CZ" dirty="0" err="1" smtClean="0"/>
              <a:t>ridicsky_p</a:t>
            </a:r>
            <a:r>
              <a:rPr lang="cs-CZ" dirty="0" smtClean="0"/>
              <a:t> CHAR(1) DEFAULT 'N')</a:t>
            </a:r>
          </a:p>
          <a:p>
            <a:endParaRPr lang="cs-CZ" dirty="0"/>
          </a:p>
        </p:txBody>
      </p:sp>
    </p:spTree>
    <p:extLst>
      <p:ext uri="{BB962C8B-B14F-4D97-AF65-F5344CB8AC3E}">
        <p14:creationId xmlns:p14="http://schemas.microsoft.com/office/powerpoint/2010/main" val="3039041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Přidání sloupců do tabulky</a:t>
            </a:r>
            <a:endParaRPr lang="cs-CZ" dirty="0"/>
          </a:p>
        </p:txBody>
      </p:sp>
      <p:sp>
        <p:nvSpPr>
          <p:cNvPr id="3" name="Zástupný symbol pro obsah 2"/>
          <p:cNvSpPr>
            <a:spLocks noGrp="1"/>
          </p:cNvSpPr>
          <p:nvPr>
            <p:ph idx="1"/>
          </p:nvPr>
        </p:nvSpPr>
        <p:spPr/>
        <p:txBody>
          <a:bodyPr>
            <a:normAutofit/>
          </a:bodyPr>
          <a:lstStyle/>
          <a:p>
            <a:pPr marL="0" indent="0">
              <a:buNone/>
            </a:pPr>
            <a:r>
              <a:rPr lang="cs-CZ" dirty="0"/>
              <a:t>ALTER TABLE </a:t>
            </a:r>
            <a:r>
              <a:rPr lang="cs-CZ" dirty="0" err="1"/>
              <a:t>jméno_tabulky</a:t>
            </a:r>
            <a:endParaRPr lang="cs-CZ" dirty="0"/>
          </a:p>
          <a:p>
            <a:pPr marL="0" indent="0">
              <a:buNone/>
            </a:pPr>
            <a:r>
              <a:rPr lang="cs-CZ" dirty="0"/>
              <a:t>ADD (</a:t>
            </a:r>
            <a:r>
              <a:rPr lang="cs-CZ" dirty="0" err="1"/>
              <a:t>jméno_sloupce</a:t>
            </a:r>
            <a:r>
              <a:rPr lang="cs-CZ" dirty="0"/>
              <a:t> </a:t>
            </a:r>
            <a:r>
              <a:rPr lang="cs-CZ" dirty="0" err="1"/>
              <a:t>typ_sloupce</a:t>
            </a:r>
            <a:r>
              <a:rPr lang="cs-CZ" dirty="0"/>
              <a:t> [integritní omezení],</a:t>
            </a:r>
          </a:p>
          <a:p>
            <a:pPr marL="0" indent="0">
              <a:buNone/>
            </a:pPr>
            <a:r>
              <a:rPr lang="cs-CZ" dirty="0" smtClean="0"/>
              <a:t>...</a:t>
            </a:r>
            <a:endParaRPr lang="cs-CZ" dirty="0"/>
          </a:p>
          <a:p>
            <a:pPr marL="0" indent="0">
              <a:buNone/>
            </a:pPr>
            <a:r>
              <a:rPr lang="cs-CZ" dirty="0"/>
              <a:t>)</a:t>
            </a:r>
          </a:p>
          <a:p>
            <a:pPr marL="0" indent="0">
              <a:buNone/>
            </a:pPr>
            <a:r>
              <a:rPr lang="cs-CZ" dirty="0" smtClean="0"/>
              <a:t>Pokud </a:t>
            </a:r>
            <a:r>
              <a:rPr lang="cs-CZ" dirty="0"/>
              <a:t>bychom tedy chtěli ke stávající tabulce přidat sloupec FUNKCE, který bude mít defaultní hodnotu 'žádná', budeme postupovat takto:</a:t>
            </a:r>
          </a:p>
          <a:p>
            <a:pPr marL="0" indent="0">
              <a:buNone/>
            </a:pPr>
            <a:r>
              <a:rPr lang="cs-CZ" dirty="0"/>
              <a:t>ALTER TABLE </a:t>
            </a:r>
            <a:r>
              <a:rPr lang="cs-CZ" dirty="0" err="1"/>
              <a:t>zamestnanec</a:t>
            </a:r>
            <a:endParaRPr lang="cs-CZ" dirty="0"/>
          </a:p>
          <a:p>
            <a:pPr marL="0" indent="0">
              <a:buNone/>
            </a:pPr>
            <a:r>
              <a:rPr lang="cs-CZ" dirty="0"/>
              <a:t>ADD (funkce VARCHAR(10) DEFAULT 'žádná')</a:t>
            </a:r>
          </a:p>
          <a:p>
            <a:endParaRPr lang="cs-CZ" dirty="0"/>
          </a:p>
        </p:txBody>
      </p:sp>
    </p:spTree>
    <p:extLst>
      <p:ext uri="{BB962C8B-B14F-4D97-AF65-F5344CB8AC3E}">
        <p14:creationId xmlns:p14="http://schemas.microsoft.com/office/powerpoint/2010/main" val="15614878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Mazání sloupců</a:t>
            </a:r>
            <a:endParaRPr lang="cs-CZ" dirty="0"/>
          </a:p>
        </p:txBody>
      </p:sp>
      <p:sp>
        <p:nvSpPr>
          <p:cNvPr id="3" name="Zástupný symbol pro obsah 2"/>
          <p:cNvSpPr>
            <a:spLocks noGrp="1"/>
          </p:cNvSpPr>
          <p:nvPr>
            <p:ph idx="1"/>
          </p:nvPr>
        </p:nvSpPr>
        <p:spPr/>
        <p:txBody>
          <a:bodyPr/>
          <a:lstStyle/>
          <a:p>
            <a:pPr marL="0" indent="0">
              <a:buNone/>
            </a:pPr>
            <a:r>
              <a:rPr lang="cs-CZ" dirty="0" smtClean="0"/>
              <a:t>ALTER TABLE </a:t>
            </a:r>
            <a:r>
              <a:rPr lang="cs-CZ" dirty="0" err="1" smtClean="0"/>
              <a:t>jméno_tabulky</a:t>
            </a:r>
            <a:endParaRPr lang="cs-CZ" dirty="0"/>
          </a:p>
          <a:p>
            <a:pPr marL="0" indent="0">
              <a:buNone/>
            </a:pPr>
            <a:r>
              <a:rPr lang="cs-CZ" dirty="0" smtClean="0"/>
              <a:t>DROP </a:t>
            </a:r>
            <a:r>
              <a:rPr lang="cs-CZ" dirty="0" err="1" smtClean="0"/>
              <a:t>jméno_sloupce</a:t>
            </a:r>
            <a:r>
              <a:rPr lang="cs-CZ" dirty="0" smtClean="0"/>
              <a:t> [CASCADE]</a:t>
            </a:r>
          </a:p>
          <a:p>
            <a:endParaRPr lang="cs-CZ" dirty="0" smtClean="0"/>
          </a:p>
          <a:p>
            <a:pPr marL="0" indent="0">
              <a:buNone/>
            </a:pPr>
            <a:r>
              <a:rPr lang="cs-CZ" dirty="0" smtClean="0"/>
              <a:t>Kdybychom chtěli sloupec FUNKCE z naší tabulky ZAMĚSTNANEC odstranit, napíšeme příkaz: </a:t>
            </a:r>
          </a:p>
          <a:p>
            <a:pPr marL="0" indent="0">
              <a:buNone/>
            </a:pPr>
            <a:r>
              <a:rPr lang="cs-CZ" dirty="0" smtClean="0"/>
              <a:t>ALTER TABLE </a:t>
            </a:r>
            <a:r>
              <a:rPr lang="cs-CZ" dirty="0" err="1" smtClean="0"/>
              <a:t>zamestnanec</a:t>
            </a:r>
            <a:endParaRPr lang="cs-CZ" dirty="0"/>
          </a:p>
          <a:p>
            <a:pPr marL="0" indent="0">
              <a:buNone/>
            </a:pPr>
            <a:r>
              <a:rPr lang="cs-CZ" smtClean="0"/>
              <a:t>DROP </a:t>
            </a:r>
            <a:r>
              <a:rPr lang="cs-CZ" dirty="0" smtClean="0"/>
              <a:t>funkce</a:t>
            </a:r>
          </a:p>
        </p:txBody>
      </p:sp>
    </p:spTree>
    <p:extLst>
      <p:ext uri="{BB962C8B-B14F-4D97-AF65-F5344CB8AC3E}">
        <p14:creationId xmlns:p14="http://schemas.microsoft.com/office/powerpoint/2010/main" val="23542361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Přejmenování sloupce</a:t>
            </a:r>
          </a:p>
        </p:txBody>
      </p:sp>
      <p:sp>
        <p:nvSpPr>
          <p:cNvPr id="3" name="Zástupný symbol pro obsah 2"/>
          <p:cNvSpPr>
            <a:spLocks noGrp="1"/>
          </p:cNvSpPr>
          <p:nvPr>
            <p:ph idx="1"/>
          </p:nvPr>
        </p:nvSpPr>
        <p:spPr/>
        <p:txBody>
          <a:bodyPr/>
          <a:lstStyle/>
          <a:p>
            <a:pPr marL="0" indent="0">
              <a:buNone/>
            </a:pPr>
            <a:r>
              <a:rPr lang="cs-CZ" dirty="0"/>
              <a:t>ALTER TABLE </a:t>
            </a:r>
            <a:r>
              <a:rPr lang="cs-CZ" dirty="0" err="1"/>
              <a:t>zamestnanec</a:t>
            </a:r>
            <a:endParaRPr lang="cs-CZ" dirty="0"/>
          </a:p>
          <a:p>
            <a:pPr marL="0" indent="0">
              <a:buNone/>
            </a:pPr>
            <a:r>
              <a:rPr lang="cs-CZ" dirty="0" smtClean="0"/>
              <a:t>ADD </a:t>
            </a:r>
            <a:r>
              <a:rPr lang="cs-CZ" dirty="0"/>
              <a:t>(</a:t>
            </a:r>
            <a:r>
              <a:rPr lang="cs-CZ" dirty="0" err="1"/>
              <a:t>zarazeni</a:t>
            </a:r>
            <a:r>
              <a:rPr lang="cs-CZ" dirty="0"/>
              <a:t> VARCHAR(5) DEFAULT 'žádná')</a:t>
            </a:r>
          </a:p>
          <a:p>
            <a:pPr marL="0" indent="0">
              <a:buNone/>
            </a:pPr>
            <a:r>
              <a:rPr lang="cs-CZ" dirty="0"/>
              <a:t> </a:t>
            </a:r>
          </a:p>
          <a:p>
            <a:pPr marL="0" indent="0">
              <a:buNone/>
            </a:pPr>
            <a:r>
              <a:rPr lang="cs-CZ" dirty="0"/>
              <a:t>UPDATE </a:t>
            </a:r>
            <a:r>
              <a:rPr lang="cs-CZ" dirty="0" err="1"/>
              <a:t>zamestnanec</a:t>
            </a:r>
            <a:endParaRPr lang="cs-CZ" dirty="0"/>
          </a:p>
          <a:p>
            <a:pPr marL="0" indent="0">
              <a:buNone/>
            </a:pPr>
            <a:r>
              <a:rPr lang="cs-CZ" dirty="0" smtClean="0"/>
              <a:t>SET </a:t>
            </a:r>
            <a:r>
              <a:rPr lang="cs-CZ" dirty="0" err="1"/>
              <a:t>zarazeni</a:t>
            </a:r>
            <a:r>
              <a:rPr lang="cs-CZ" dirty="0"/>
              <a:t> = funkce</a:t>
            </a:r>
          </a:p>
          <a:p>
            <a:pPr marL="0" indent="0">
              <a:buNone/>
            </a:pPr>
            <a:endParaRPr lang="cs-CZ" dirty="0" smtClean="0"/>
          </a:p>
          <a:p>
            <a:pPr marL="0" indent="0">
              <a:buNone/>
            </a:pPr>
            <a:r>
              <a:rPr lang="cs-CZ" dirty="0" smtClean="0"/>
              <a:t>ALTER </a:t>
            </a:r>
            <a:r>
              <a:rPr lang="cs-CZ" dirty="0"/>
              <a:t>TABLE </a:t>
            </a:r>
            <a:r>
              <a:rPr lang="cs-CZ" dirty="0" err="1"/>
              <a:t>zamestnanec</a:t>
            </a:r>
            <a:endParaRPr lang="cs-CZ" dirty="0"/>
          </a:p>
          <a:p>
            <a:pPr marL="0" indent="0">
              <a:buNone/>
            </a:pPr>
            <a:r>
              <a:rPr lang="cs-CZ" dirty="0" smtClean="0"/>
              <a:t>DROP funkce</a:t>
            </a:r>
            <a:endParaRPr lang="cs-CZ" dirty="0"/>
          </a:p>
        </p:txBody>
      </p:sp>
    </p:spTree>
    <p:extLst>
      <p:ext uri="{BB962C8B-B14F-4D97-AF65-F5344CB8AC3E}">
        <p14:creationId xmlns:p14="http://schemas.microsoft.com/office/powerpoint/2010/main" val="29203189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Mazání tabulek</a:t>
            </a:r>
          </a:p>
        </p:txBody>
      </p:sp>
      <p:sp>
        <p:nvSpPr>
          <p:cNvPr id="3" name="Zástupný symbol pro obsah 2"/>
          <p:cNvSpPr>
            <a:spLocks noGrp="1"/>
          </p:cNvSpPr>
          <p:nvPr>
            <p:ph idx="1"/>
          </p:nvPr>
        </p:nvSpPr>
        <p:spPr/>
        <p:txBody>
          <a:bodyPr>
            <a:normAutofit lnSpcReduction="10000"/>
          </a:bodyPr>
          <a:lstStyle/>
          <a:p>
            <a:r>
              <a:rPr lang="cs-CZ" dirty="0"/>
              <a:t>DROP TABLE </a:t>
            </a:r>
            <a:r>
              <a:rPr lang="cs-CZ" dirty="0" err="1"/>
              <a:t>jméno_tabulky</a:t>
            </a:r>
            <a:endParaRPr lang="cs-CZ" dirty="0"/>
          </a:p>
          <a:p>
            <a:pPr marL="0" indent="0">
              <a:buNone/>
            </a:pPr>
            <a:endParaRPr lang="cs-CZ" dirty="0"/>
          </a:p>
          <a:p>
            <a:pPr marL="0" indent="0">
              <a:buNone/>
            </a:pPr>
            <a:r>
              <a:rPr lang="cs-CZ" dirty="0"/>
              <a:t>Příkaz </a:t>
            </a:r>
            <a:r>
              <a:rPr lang="cs-CZ" dirty="0" smtClean="0"/>
              <a:t>jednoduchý, ovšem </a:t>
            </a:r>
            <a:r>
              <a:rPr lang="cs-CZ" dirty="0"/>
              <a:t>při zbrklém jednání může napáchat hodně škody. Téměř žádný systém se vás nebude ptát, zdali opravdu chcete zrušit tabulku, takže použití tohoto příkazu je nutné dobře zvážit. Pokud chceme smazat z tabulky pouze data (nikoliv tabulku samotnou), provedeme to příkazem </a:t>
            </a:r>
            <a:r>
              <a:rPr lang="cs-CZ" dirty="0" smtClean="0"/>
              <a:t>DELETE.</a:t>
            </a:r>
          </a:p>
          <a:p>
            <a:pPr marL="0" indent="0">
              <a:buNone/>
            </a:pPr>
            <a:endParaRPr lang="cs-CZ" dirty="0"/>
          </a:p>
          <a:p>
            <a:pPr marL="0" indent="0">
              <a:buNone/>
            </a:pPr>
            <a:r>
              <a:rPr lang="cs-CZ" dirty="0"/>
              <a:t>P</a:t>
            </a:r>
            <a:r>
              <a:rPr lang="cs-CZ" dirty="0" smtClean="0"/>
              <a:t>okud </a:t>
            </a:r>
            <a:r>
              <a:rPr lang="cs-CZ" dirty="0"/>
              <a:t>provedeme příkaz DROP TABLE, tak přijdeme o všechna data, která v mazané tabulce byla </a:t>
            </a:r>
            <a:r>
              <a:rPr lang="cs-CZ" dirty="0" smtClean="0"/>
              <a:t>uložena</a:t>
            </a:r>
            <a:endParaRPr lang="cs-CZ" dirty="0"/>
          </a:p>
        </p:txBody>
      </p:sp>
    </p:spTree>
    <p:extLst>
      <p:ext uri="{BB962C8B-B14F-4D97-AF65-F5344CB8AC3E}">
        <p14:creationId xmlns:p14="http://schemas.microsoft.com/office/powerpoint/2010/main" val="225454591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Vkládání dat do tabulky</a:t>
            </a:r>
          </a:p>
        </p:txBody>
      </p:sp>
      <p:sp>
        <p:nvSpPr>
          <p:cNvPr id="3" name="Zástupný symbol pro obsah 2"/>
          <p:cNvSpPr>
            <a:spLocks noGrp="1"/>
          </p:cNvSpPr>
          <p:nvPr>
            <p:ph idx="1"/>
          </p:nvPr>
        </p:nvSpPr>
        <p:spPr/>
        <p:txBody>
          <a:bodyPr>
            <a:normAutofit/>
          </a:bodyPr>
          <a:lstStyle/>
          <a:p>
            <a:pPr marL="0" indent="0">
              <a:buNone/>
            </a:pPr>
            <a:r>
              <a:rPr lang="cs-CZ" sz="2400" dirty="0"/>
              <a:t>INSERT INTO </a:t>
            </a:r>
            <a:r>
              <a:rPr lang="cs-CZ" sz="2400" dirty="0" err="1"/>
              <a:t>jméno_tabulky</a:t>
            </a:r>
            <a:r>
              <a:rPr lang="cs-CZ" sz="2400" dirty="0"/>
              <a:t> [(jména sloupců)] VALUES (seznam hodnot</a:t>
            </a:r>
            <a:r>
              <a:rPr lang="cs-CZ" sz="2400" dirty="0" smtClean="0"/>
              <a:t>)</a:t>
            </a:r>
          </a:p>
          <a:p>
            <a:pPr marL="0" indent="0">
              <a:buNone/>
            </a:pPr>
            <a:endParaRPr lang="cs-CZ" sz="2400" dirty="0"/>
          </a:p>
          <a:p>
            <a:pPr marL="0" indent="0">
              <a:buNone/>
            </a:pPr>
            <a:r>
              <a:rPr lang="cs-CZ" sz="2400" dirty="0"/>
              <a:t>CREATE TABLE </a:t>
            </a:r>
            <a:r>
              <a:rPr lang="cs-CZ" sz="2400" dirty="0" err="1"/>
              <a:t>zamestnanec</a:t>
            </a:r>
            <a:endParaRPr lang="cs-CZ" sz="2400" dirty="0"/>
          </a:p>
          <a:p>
            <a:pPr marL="0" indent="0">
              <a:buNone/>
            </a:pPr>
            <a:r>
              <a:rPr lang="cs-CZ" sz="2400" dirty="0"/>
              <a:t>      (</a:t>
            </a:r>
            <a:r>
              <a:rPr lang="cs-CZ" sz="2400" dirty="0" err="1"/>
              <a:t>cislo</a:t>
            </a:r>
            <a:r>
              <a:rPr lang="cs-CZ" sz="2400" dirty="0"/>
              <a:t> INTEGER PRIMARY KEY,</a:t>
            </a:r>
          </a:p>
          <a:p>
            <a:pPr marL="0" indent="0">
              <a:buNone/>
            </a:pPr>
            <a:r>
              <a:rPr lang="cs-CZ" sz="2400" dirty="0"/>
              <a:t>      </a:t>
            </a:r>
            <a:r>
              <a:rPr lang="cs-CZ" sz="2400" dirty="0" err="1"/>
              <a:t>jmeno</a:t>
            </a:r>
            <a:r>
              <a:rPr lang="cs-CZ" sz="2400" dirty="0"/>
              <a:t> VARCHAR(10),</a:t>
            </a:r>
          </a:p>
          <a:p>
            <a:pPr marL="0" indent="0">
              <a:buNone/>
            </a:pPr>
            <a:r>
              <a:rPr lang="cs-CZ" sz="2400" dirty="0"/>
              <a:t>      </a:t>
            </a:r>
            <a:r>
              <a:rPr lang="cs-CZ" sz="2400" dirty="0" err="1"/>
              <a:t>prijmeni</a:t>
            </a:r>
            <a:r>
              <a:rPr lang="cs-CZ" sz="2400" dirty="0"/>
              <a:t> VARCHAR(20) NOT NULL,</a:t>
            </a:r>
          </a:p>
          <a:p>
            <a:pPr marL="0" indent="0">
              <a:buNone/>
            </a:pPr>
            <a:r>
              <a:rPr lang="cs-CZ" sz="2400" dirty="0"/>
              <a:t>      </a:t>
            </a:r>
            <a:r>
              <a:rPr lang="cs-CZ" sz="2400" dirty="0" err="1"/>
              <a:t>pocet_hodin</a:t>
            </a:r>
            <a:r>
              <a:rPr lang="cs-CZ" sz="2400" dirty="0"/>
              <a:t> INTEGER,</a:t>
            </a:r>
          </a:p>
          <a:p>
            <a:pPr marL="0" indent="0">
              <a:buNone/>
            </a:pPr>
            <a:r>
              <a:rPr lang="cs-CZ" sz="2400" dirty="0"/>
              <a:t>      </a:t>
            </a:r>
            <a:r>
              <a:rPr lang="cs-CZ" sz="2400" dirty="0" err="1"/>
              <a:t>vzdelani</a:t>
            </a:r>
            <a:r>
              <a:rPr lang="cs-CZ" sz="2400" dirty="0"/>
              <a:t> VARCHAR(12) DEFAULT 'neuvedeno',</a:t>
            </a:r>
          </a:p>
          <a:p>
            <a:pPr marL="0" indent="0">
              <a:buNone/>
            </a:pPr>
            <a:r>
              <a:rPr lang="cs-CZ" sz="2400" dirty="0"/>
              <a:t>      </a:t>
            </a:r>
            <a:r>
              <a:rPr lang="cs-CZ" sz="2400" dirty="0" err="1"/>
              <a:t>ridicsky_p</a:t>
            </a:r>
            <a:r>
              <a:rPr lang="cs-CZ" sz="2400" dirty="0"/>
              <a:t> CHAR(1) DEFAULT 'N')</a:t>
            </a:r>
          </a:p>
          <a:p>
            <a:pPr marL="0" indent="0">
              <a:buNone/>
            </a:pPr>
            <a:endParaRPr lang="cs-CZ" sz="2400" dirty="0"/>
          </a:p>
        </p:txBody>
      </p:sp>
    </p:spTree>
    <p:extLst>
      <p:ext uri="{BB962C8B-B14F-4D97-AF65-F5344CB8AC3E}">
        <p14:creationId xmlns:p14="http://schemas.microsoft.com/office/powerpoint/2010/main" val="17239869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Vkládání dat do tabulky</a:t>
            </a:r>
          </a:p>
        </p:txBody>
      </p:sp>
      <p:sp>
        <p:nvSpPr>
          <p:cNvPr id="3" name="Zástupný symbol pro obsah 2"/>
          <p:cNvSpPr>
            <a:spLocks noGrp="1"/>
          </p:cNvSpPr>
          <p:nvPr>
            <p:ph idx="1"/>
          </p:nvPr>
        </p:nvSpPr>
        <p:spPr/>
        <p:txBody>
          <a:bodyPr>
            <a:normAutofit fontScale="85000" lnSpcReduction="20000"/>
          </a:bodyPr>
          <a:lstStyle/>
          <a:p>
            <a:pPr marL="0" indent="0">
              <a:buNone/>
            </a:pPr>
            <a:r>
              <a:rPr lang="cs-CZ" dirty="0"/>
              <a:t>INSERT INTO </a:t>
            </a:r>
            <a:r>
              <a:rPr lang="cs-CZ" dirty="0" err="1"/>
              <a:t>zamestnanec</a:t>
            </a:r>
            <a:endParaRPr lang="cs-CZ" dirty="0"/>
          </a:p>
          <a:p>
            <a:pPr marL="0" indent="0">
              <a:buNone/>
            </a:pPr>
            <a:r>
              <a:rPr lang="cs-CZ" dirty="0"/>
              <a:t>      VALUES (1, 'Jan', 'Novák', 60, 'SŠ', 'A')</a:t>
            </a:r>
          </a:p>
          <a:p>
            <a:pPr marL="0" indent="0">
              <a:buNone/>
            </a:pPr>
            <a:r>
              <a:rPr lang="cs-CZ" dirty="0"/>
              <a:t> </a:t>
            </a:r>
          </a:p>
          <a:p>
            <a:pPr marL="0" indent="0">
              <a:buNone/>
            </a:pPr>
            <a:r>
              <a:rPr lang="cs-CZ" dirty="0"/>
              <a:t>INSERT INTO </a:t>
            </a:r>
            <a:r>
              <a:rPr lang="cs-CZ" dirty="0" err="1"/>
              <a:t>zamestnanec</a:t>
            </a:r>
            <a:r>
              <a:rPr lang="cs-CZ" dirty="0"/>
              <a:t> (</a:t>
            </a:r>
            <a:r>
              <a:rPr lang="cs-CZ" dirty="0" err="1"/>
              <a:t>cislo</a:t>
            </a:r>
            <a:r>
              <a:rPr lang="cs-CZ" dirty="0"/>
              <a:t>, </a:t>
            </a:r>
            <a:r>
              <a:rPr lang="cs-CZ" dirty="0" err="1"/>
              <a:t>jmeno</a:t>
            </a:r>
            <a:r>
              <a:rPr lang="cs-CZ" dirty="0"/>
              <a:t>, </a:t>
            </a:r>
            <a:r>
              <a:rPr lang="cs-CZ" dirty="0" err="1"/>
              <a:t>prijmeni</a:t>
            </a:r>
            <a:r>
              <a:rPr lang="cs-CZ" dirty="0"/>
              <a:t>, </a:t>
            </a:r>
            <a:r>
              <a:rPr lang="cs-CZ" dirty="0" err="1"/>
              <a:t>pocet_hodin</a:t>
            </a:r>
            <a:r>
              <a:rPr lang="cs-CZ" dirty="0"/>
              <a:t>)</a:t>
            </a:r>
          </a:p>
          <a:p>
            <a:pPr marL="0" indent="0">
              <a:buNone/>
            </a:pPr>
            <a:r>
              <a:rPr lang="cs-CZ" dirty="0" smtClean="0"/>
              <a:t>      </a:t>
            </a:r>
            <a:r>
              <a:rPr lang="cs-CZ" dirty="0"/>
              <a:t>VALUES (2, 'Petr', 'Nový', 50)</a:t>
            </a:r>
          </a:p>
          <a:p>
            <a:pPr marL="0" indent="0">
              <a:buNone/>
            </a:pPr>
            <a:r>
              <a:rPr lang="cs-CZ" dirty="0"/>
              <a:t> </a:t>
            </a:r>
          </a:p>
          <a:p>
            <a:pPr marL="0" indent="0">
              <a:buNone/>
            </a:pPr>
            <a:r>
              <a:rPr lang="cs-CZ" dirty="0"/>
              <a:t>INSERT INTO </a:t>
            </a:r>
            <a:r>
              <a:rPr lang="cs-CZ" dirty="0" err="1"/>
              <a:t>zamestnanec</a:t>
            </a:r>
            <a:r>
              <a:rPr lang="cs-CZ" dirty="0"/>
              <a:t> (</a:t>
            </a:r>
            <a:r>
              <a:rPr lang="cs-CZ" dirty="0" err="1"/>
              <a:t>cislo</a:t>
            </a:r>
            <a:r>
              <a:rPr lang="cs-CZ" dirty="0"/>
              <a:t>, </a:t>
            </a:r>
            <a:r>
              <a:rPr lang="cs-CZ" dirty="0" err="1"/>
              <a:t>prijmeni</a:t>
            </a:r>
            <a:r>
              <a:rPr lang="cs-CZ" dirty="0"/>
              <a:t>, </a:t>
            </a:r>
            <a:r>
              <a:rPr lang="cs-CZ" dirty="0" err="1"/>
              <a:t>jmeno</a:t>
            </a:r>
            <a:r>
              <a:rPr lang="cs-CZ" dirty="0"/>
              <a:t>, </a:t>
            </a:r>
            <a:r>
              <a:rPr lang="cs-CZ" dirty="0" err="1"/>
              <a:t>ridicsky_p</a:t>
            </a:r>
            <a:r>
              <a:rPr lang="cs-CZ" dirty="0"/>
              <a:t>)</a:t>
            </a:r>
          </a:p>
          <a:p>
            <a:pPr marL="0" indent="0">
              <a:buNone/>
            </a:pPr>
            <a:r>
              <a:rPr lang="cs-CZ" dirty="0"/>
              <a:t>      VALUES (7, '</a:t>
            </a:r>
            <a:r>
              <a:rPr lang="cs-CZ" dirty="0" err="1"/>
              <a:t>Novacek</a:t>
            </a:r>
            <a:r>
              <a:rPr lang="cs-CZ" dirty="0"/>
              <a:t>', 'Jan', 'A')</a:t>
            </a:r>
          </a:p>
          <a:p>
            <a:pPr marL="0" indent="0">
              <a:buNone/>
            </a:pPr>
            <a:r>
              <a:rPr lang="cs-CZ" dirty="0"/>
              <a:t> </a:t>
            </a:r>
          </a:p>
          <a:p>
            <a:pPr marL="0" indent="0">
              <a:buNone/>
            </a:pPr>
            <a:r>
              <a:rPr lang="cs-CZ" dirty="0"/>
              <a:t>INSERT INTO </a:t>
            </a:r>
            <a:r>
              <a:rPr lang="cs-CZ" dirty="0" err="1"/>
              <a:t>zamestnanec</a:t>
            </a:r>
            <a:r>
              <a:rPr lang="cs-CZ" dirty="0"/>
              <a:t> (</a:t>
            </a:r>
            <a:r>
              <a:rPr lang="cs-CZ" dirty="0" err="1"/>
              <a:t>cislo</a:t>
            </a:r>
            <a:r>
              <a:rPr lang="cs-CZ" dirty="0"/>
              <a:t>, </a:t>
            </a:r>
            <a:r>
              <a:rPr lang="cs-CZ" dirty="0" err="1"/>
              <a:t>prijmeni</a:t>
            </a:r>
            <a:r>
              <a:rPr lang="cs-CZ" dirty="0"/>
              <a:t>)</a:t>
            </a:r>
          </a:p>
          <a:p>
            <a:pPr marL="0" indent="0">
              <a:buNone/>
            </a:pPr>
            <a:r>
              <a:rPr lang="cs-CZ" dirty="0"/>
              <a:t>      VALUES (4, 'Novotný')</a:t>
            </a:r>
          </a:p>
        </p:txBody>
      </p:sp>
    </p:spTree>
    <p:extLst>
      <p:ext uri="{BB962C8B-B14F-4D97-AF65-F5344CB8AC3E}">
        <p14:creationId xmlns:p14="http://schemas.microsoft.com/office/powerpoint/2010/main" val="41024284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Aktualizace dat v tabulce</a:t>
            </a:r>
          </a:p>
        </p:txBody>
      </p:sp>
      <p:sp>
        <p:nvSpPr>
          <p:cNvPr id="3" name="Zástupný symbol pro obsah 2"/>
          <p:cNvSpPr>
            <a:spLocks noGrp="1"/>
          </p:cNvSpPr>
          <p:nvPr>
            <p:ph idx="1"/>
          </p:nvPr>
        </p:nvSpPr>
        <p:spPr/>
        <p:txBody>
          <a:bodyPr/>
          <a:lstStyle/>
          <a:p>
            <a:pPr marL="0" indent="0">
              <a:buNone/>
            </a:pPr>
            <a:r>
              <a:rPr lang="cs-CZ" dirty="0" smtClean="0"/>
              <a:t>Editace </a:t>
            </a:r>
            <a:r>
              <a:rPr lang="cs-CZ" dirty="0"/>
              <a:t>hodnot v řádcích</a:t>
            </a:r>
          </a:p>
          <a:p>
            <a:pPr marL="0" indent="0">
              <a:buNone/>
            </a:pPr>
            <a:endParaRPr lang="cs-CZ" dirty="0" smtClean="0"/>
          </a:p>
          <a:p>
            <a:pPr marL="0" indent="0">
              <a:buNone/>
            </a:pPr>
            <a:r>
              <a:rPr lang="cs-CZ" dirty="0" smtClean="0"/>
              <a:t>Pro </a:t>
            </a:r>
            <a:r>
              <a:rPr lang="cs-CZ" dirty="0"/>
              <a:t>změnu hodnot položek v již existujících řádcích použijeme příkaz:</a:t>
            </a:r>
          </a:p>
          <a:p>
            <a:pPr marL="0" indent="0">
              <a:buNone/>
            </a:pPr>
            <a:r>
              <a:rPr lang="cs-CZ" dirty="0"/>
              <a:t>UPDATE </a:t>
            </a:r>
            <a:r>
              <a:rPr lang="cs-CZ" dirty="0" err="1"/>
              <a:t>jméno_tabulky</a:t>
            </a:r>
            <a:endParaRPr lang="cs-CZ" dirty="0"/>
          </a:p>
          <a:p>
            <a:pPr marL="0" indent="0">
              <a:buNone/>
            </a:pPr>
            <a:r>
              <a:rPr lang="cs-CZ" dirty="0" smtClean="0"/>
              <a:t>     </a:t>
            </a:r>
            <a:r>
              <a:rPr lang="cs-CZ" dirty="0"/>
              <a:t>SET sloupec = hodnota, ...</a:t>
            </a:r>
          </a:p>
          <a:p>
            <a:pPr marL="0" indent="0">
              <a:buNone/>
            </a:pPr>
            <a:r>
              <a:rPr lang="cs-CZ" dirty="0" smtClean="0"/>
              <a:t>     </a:t>
            </a:r>
            <a:r>
              <a:rPr lang="cs-CZ" dirty="0"/>
              <a:t>[WHERE podmínky]</a:t>
            </a:r>
          </a:p>
          <a:p>
            <a:endParaRPr lang="cs-CZ" dirty="0"/>
          </a:p>
        </p:txBody>
      </p:sp>
    </p:spTree>
    <p:extLst>
      <p:ext uri="{BB962C8B-B14F-4D97-AF65-F5344CB8AC3E}">
        <p14:creationId xmlns:p14="http://schemas.microsoft.com/office/powerpoint/2010/main" val="325687188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Mazání řádků v tabulce</a:t>
            </a:r>
          </a:p>
        </p:txBody>
      </p:sp>
      <p:sp>
        <p:nvSpPr>
          <p:cNvPr id="3" name="Zástupný symbol pro obsah 2"/>
          <p:cNvSpPr>
            <a:spLocks noGrp="1"/>
          </p:cNvSpPr>
          <p:nvPr>
            <p:ph idx="1"/>
          </p:nvPr>
        </p:nvSpPr>
        <p:spPr/>
        <p:txBody>
          <a:bodyPr/>
          <a:lstStyle/>
          <a:p>
            <a:pPr marL="0" indent="0">
              <a:buNone/>
            </a:pPr>
            <a:r>
              <a:rPr lang="cs-CZ" dirty="0"/>
              <a:t>Příkaz pro mazání řádků v tabulce je syntakticky velmi podobný předchozímu příkazu</a:t>
            </a:r>
            <a:r>
              <a:rPr lang="cs-CZ" dirty="0" smtClean="0"/>
              <a:t>:</a:t>
            </a:r>
          </a:p>
          <a:p>
            <a:pPr marL="0" indent="0">
              <a:buNone/>
            </a:pPr>
            <a:endParaRPr lang="cs-CZ" dirty="0"/>
          </a:p>
          <a:p>
            <a:pPr marL="0" indent="0">
              <a:buNone/>
            </a:pPr>
            <a:r>
              <a:rPr lang="cs-CZ" dirty="0"/>
              <a:t>DELETE FROM </a:t>
            </a:r>
            <a:r>
              <a:rPr lang="cs-CZ" dirty="0" err="1"/>
              <a:t>jméno_tabulky</a:t>
            </a:r>
            <a:endParaRPr lang="cs-CZ" dirty="0"/>
          </a:p>
          <a:p>
            <a:pPr marL="0" indent="0">
              <a:buNone/>
            </a:pPr>
            <a:r>
              <a:rPr lang="cs-CZ" dirty="0" smtClean="0"/>
              <a:t>     </a:t>
            </a:r>
            <a:r>
              <a:rPr lang="cs-CZ" dirty="0"/>
              <a:t>[WHERE podmínky]</a:t>
            </a:r>
          </a:p>
          <a:p>
            <a:endParaRPr lang="cs-CZ" dirty="0"/>
          </a:p>
        </p:txBody>
      </p:sp>
    </p:spTree>
    <p:extLst>
      <p:ext uri="{BB962C8B-B14F-4D97-AF65-F5344CB8AC3E}">
        <p14:creationId xmlns:p14="http://schemas.microsoft.com/office/powerpoint/2010/main" val="12698858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Syntaxe příkazu SELECT</a:t>
            </a:r>
          </a:p>
        </p:txBody>
      </p:sp>
      <p:sp>
        <p:nvSpPr>
          <p:cNvPr id="3" name="Zástupný symbol pro obsah 2"/>
          <p:cNvSpPr>
            <a:spLocks noGrp="1"/>
          </p:cNvSpPr>
          <p:nvPr>
            <p:ph idx="1"/>
          </p:nvPr>
        </p:nvSpPr>
        <p:spPr/>
        <p:txBody>
          <a:bodyPr>
            <a:normAutofit lnSpcReduction="10000"/>
          </a:bodyPr>
          <a:lstStyle/>
          <a:p>
            <a:pPr marL="0" indent="0">
              <a:buNone/>
            </a:pPr>
            <a:r>
              <a:rPr lang="cs-CZ" dirty="0"/>
              <a:t>SELECT seznam sloupců</a:t>
            </a:r>
          </a:p>
          <a:p>
            <a:pPr marL="0" indent="0">
              <a:buNone/>
            </a:pPr>
            <a:r>
              <a:rPr lang="cs-CZ" dirty="0"/>
              <a:t> </a:t>
            </a:r>
            <a:r>
              <a:rPr lang="cs-CZ" dirty="0" smtClean="0"/>
              <a:t>FROM </a:t>
            </a:r>
            <a:r>
              <a:rPr lang="cs-CZ" dirty="0"/>
              <a:t>seznam tabulek</a:t>
            </a:r>
          </a:p>
          <a:p>
            <a:pPr marL="0" indent="0">
              <a:buNone/>
            </a:pPr>
            <a:r>
              <a:rPr lang="cs-CZ" dirty="0" smtClean="0"/>
              <a:t>  </a:t>
            </a:r>
            <a:r>
              <a:rPr lang="cs-CZ" dirty="0"/>
              <a:t>[WHERE restrikce]</a:t>
            </a:r>
          </a:p>
          <a:p>
            <a:pPr marL="0" indent="0">
              <a:buNone/>
            </a:pPr>
            <a:r>
              <a:rPr lang="cs-CZ" dirty="0" smtClean="0"/>
              <a:t>  </a:t>
            </a:r>
            <a:r>
              <a:rPr lang="cs-CZ" dirty="0"/>
              <a:t>[GROUP BY výrazy pro seskupení]</a:t>
            </a:r>
          </a:p>
          <a:p>
            <a:pPr marL="0" indent="0">
              <a:buNone/>
            </a:pPr>
            <a:r>
              <a:rPr lang="cs-CZ" dirty="0" smtClean="0"/>
              <a:t>  </a:t>
            </a:r>
            <a:r>
              <a:rPr lang="cs-CZ" dirty="0"/>
              <a:t>[HAVING doplňující podmínky pro skupinu]</a:t>
            </a:r>
          </a:p>
          <a:p>
            <a:pPr marL="0" indent="0">
              <a:buNone/>
            </a:pPr>
            <a:r>
              <a:rPr lang="cs-CZ" dirty="0"/>
              <a:t> </a:t>
            </a:r>
            <a:r>
              <a:rPr lang="cs-CZ" dirty="0" smtClean="0"/>
              <a:t> </a:t>
            </a:r>
            <a:r>
              <a:rPr lang="cs-CZ" dirty="0"/>
              <a:t>[UNION '</a:t>
            </a:r>
            <a:r>
              <a:rPr lang="cs-CZ" dirty="0" err="1"/>
              <a:t>select</a:t>
            </a:r>
            <a:r>
              <a:rPr lang="cs-CZ" dirty="0"/>
              <a:t>']</a:t>
            </a:r>
          </a:p>
          <a:p>
            <a:pPr marL="0" indent="0">
              <a:buNone/>
            </a:pPr>
            <a:r>
              <a:rPr lang="cs-CZ" dirty="0" smtClean="0"/>
              <a:t>  </a:t>
            </a:r>
            <a:r>
              <a:rPr lang="cs-CZ" dirty="0"/>
              <a:t>[INTERSECT '</a:t>
            </a:r>
            <a:r>
              <a:rPr lang="cs-CZ" dirty="0" err="1"/>
              <a:t>select</a:t>
            </a:r>
            <a:r>
              <a:rPr lang="cs-CZ" dirty="0"/>
              <a:t>']</a:t>
            </a:r>
          </a:p>
          <a:p>
            <a:pPr marL="0" indent="0">
              <a:buNone/>
            </a:pPr>
            <a:r>
              <a:rPr lang="cs-CZ" dirty="0" smtClean="0"/>
              <a:t>  </a:t>
            </a:r>
            <a:r>
              <a:rPr lang="cs-CZ" dirty="0"/>
              <a:t>[MINUS '</a:t>
            </a:r>
            <a:r>
              <a:rPr lang="cs-CZ" dirty="0" err="1"/>
              <a:t>select</a:t>
            </a:r>
            <a:r>
              <a:rPr lang="cs-CZ" dirty="0"/>
              <a:t>']</a:t>
            </a:r>
          </a:p>
          <a:p>
            <a:pPr marL="0" indent="0">
              <a:buNone/>
            </a:pPr>
            <a:r>
              <a:rPr lang="cs-CZ" dirty="0" smtClean="0"/>
              <a:t>  </a:t>
            </a:r>
            <a:r>
              <a:rPr lang="cs-CZ" dirty="0"/>
              <a:t>[ORDER BY dle čeho </a:t>
            </a:r>
            <a:r>
              <a:rPr lang="cs-CZ" dirty="0" smtClean="0"/>
              <a:t>třídit]</a:t>
            </a:r>
          </a:p>
          <a:p>
            <a:pPr marL="0" indent="0">
              <a:buNone/>
            </a:pPr>
            <a:endParaRPr lang="cs-CZ" dirty="0"/>
          </a:p>
        </p:txBody>
      </p:sp>
    </p:spTree>
    <p:extLst>
      <p:ext uri="{BB962C8B-B14F-4D97-AF65-F5344CB8AC3E}">
        <p14:creationId xmlns:p14="http://schemas.microsoft.com/office/powerpoint/2010/main" val="33274862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err="1" smtClean="0"/>
              <a:t>Select</a:t>
            </a:r>
            <a:endParaRPr lang="cs-CZ" dirty="0"/>
          </a:p>
        </p:txBody>
      </p:sp>
      <p:sp>
        <p:nvSpPr>
          <p:cNvPr id="3" name="Zástupný symbol pro obsah 2"/>
          <p:cNvSpPr>
            <a:spLocks noGrp="1"/>
          </p:cNvSpPr>
          <p:nvPr>
            <p:ph idx="1"/>
          </p:nvPr>
        </p:nvSpPr>
        <p:spPr/>
        <p:txBody>
          <a:bodyPr>
            <a:normAutofit fontScale="92500" lnSpcReduction="20000"/>
          </a:bodyPr>
          <a:lstStyle/>
          <a:p>
            <a:pPr marL="0" indent="0">
              <a:buNone/>
            </a:pPr>
            <a:r>
              <a:rPr lang="cs-CZ" dirty="0"/>
              <a:t>SELECT </a:t>
            </a:r>
            <a:r>
              <a:rPr lang="cs-CZ" dirty="0" smtClean="0"/>
              <a:t>na základní </a:t>
            </a:r>
            <a:r>
              <a:rPr lang="cs-CZ" dirty="0"/>
              <a:t>úrovni</a:t>
            </a:r>
            <a:endParaRPr lang="cs-CZ" dirty="0" smtClean="0"/>
          </a:p>
          <a:p>
            <a:pPr marL="0" indent="0">
              <a:buNone/>
            </a:pPr>
            <a:endParaRPr lang="cs-CZ" dirty="0"/>
          </a:p>
          <a:p>
            <a:pPr marL="0" indent="0">
              <a:buNone/>
            </a:pPr>
            <a:r>
              <a:rPr lang="cs-CZ" dirty="0" smtClean="0"/>
              <a:t>SELECT </a:t>
            </a:r>
            <a:r>
              <a:rPr lang="cs-CZ" dirty="0"/>
              <a:t>seznam sloupců</a:t>
            </a:r>
          </a:p>
          <a:p>
            <a:pPr marL="0" indent="0">
              <a:buNone/>
            </a:pPr>
            <a:r>
              <a:rPr lang="cs-CZ" dirty="0"/>
              <a:t>   FROM seznam tabulek</a:t>
            </a:r>
          </a:p>
          <a:p>
            <a:pPr marL="0" indent="0">
              <a:buNone/>
            </a:pPr>
            <a:r>
              <a:rPr lang="cs-CZ" dirty="0"/>
              <a:t>   [WHERE restrikce]</a:t>
            </a:r>
          </a:p>
          <a:p>
            <a:pPr marL="0" indent="0">
              <a:buNone/>
            </a:pPr>
            <a:r>
              <a:rPr lang="cs-CZ" dirty="0"/>
              <a:t>   [ORDER BY dle čeho třídit]</a:t>
            </a:r>
          </a:p>
          <a:p>
            <a:endParaRPr lang="cs-CZ" dirty="0" smtClean="0"/>
          </a:p>
          <a:p>
            <a:pPr marL="0" indent="0">
              <a:buNone/>
            </a:pPr>
            <a:r>
              <a:rPr lang="cs-CZ" dirty="0" smtClean="0"/>
              <a:t>* - hvězdičkou lze nahradit názvy </a:t>
            </a:r>
            <a:r>
              <a:rPr lang="cs-CZ" dirty="0"/>
              <a:t>všech sloupců v tabulce a to ve stejném pořadí, jak jsou sloupce v tabulce </a:t>
            </a:r>
            <a:r>
              <a:rPr lang="cs-CZ" dirty="0" smtClean="0"/>
              <a:t>vytvořeny</a:t>
            </a:r>
          </a:p>
          <a:p>
            <a:pPr marL="0" indent="0">
              <a:buNone/>
            </a:pPr>
            <a:r>
              <a:rPr lang="cs-CZ" dirty="0" smtClean="0"/>
              <a:t>% - </a:t>
            </a:r>
            <a:r>
              <a:rPr lang="cs-CZ" dirty="0"/>
              <a:t>nahrazuje libovolný počet znaků, i </a:t>
            </a:r>
            <a:r>
              <a:rPr lang="cs-CZ" dirty="0" smtClean="0"/>
              <a:t>žádný</a:t>
            </a:r>
          </a:p>
          <a:p>
            <a:pPr marL="0" indent="0">
              <a:buNone/>
            </a:pPr>
            <a:r>
              <a:rPr lang="cs-CZ" dirty="0" smtClean="0"/>
              <a:t>_ - nahrazuje pouze jeden znak</a:t>
            </a:r>
            <a:endParaRPr lang="cs-CZ" dirty="0"/>
          </a:p>
        </p:txBody>
      </p:sp>
    </p:spTree>
    <p:extLst>
      <p:ext uri="{BB962C8B-B14F-4D97-AF65-F5344CB8AC3E}">
        <p14:creationId xmlns:p14="http://schemas.microsoft.com/office/powerpoint/2010/main" val="17358298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Operátory</a:t>
            </a:r>
            <a:endParaRPr lang="cs-CZ" dirty="0"/>
          </a:p>
        </p:txBody>
      </p:sp>
      <p:sp>
        <p:nvSpPr>
          <p:cNvPr id="3" name="Zástupný symbol pro obsah 2"/>
          <p:cNvSpPr>
            <a:spLocks noGrp="1"/>
          </p:cNvSpPr>
          <p:nvPr>
            <p:ph idx="1"/>
          </p:nvPr>
        </p:nvSpPr>
        <p:spPr/>
        <p:txBody>
          <a:bodyPr>
            <a:normAutofit lnSpcReduction="10000"/>
          </a:bodyPr>
          <a:lstStyle/>
          <a:p>
            <a:pPr marL="0" indent="0">
              <a:buNone/>
            </a:pPr>
            <a:r>
              <a:rPr lang="cs-CZ" dirty="0"/>
              <a:t>a&gt;b, a&lt;b, a&gt;=b;, a&lt;=b, </a:t>
            </a:r>
            <a:r>
              <a:rPr lang="cs-CZ" dirty="0" smtClean="0"/>
              <a:t>a=b</a:t>
            </a:r>
          </a:p>
          <a:p>
            <a:pPr marL="0" indent="0">
              <a:buNone/>
            </a:pPr>
            <a:endParaRPr lang="cs-CZ" dirty="0"/>
          </a:p>
          <a:p>
            <a:pPr marL="0" indent="0">
              <a:buNone/>
            </a:pPr>
            <a:r>
              <a:rPr lang="cs-CZ" dirty="0"/>
              <a:t>IS NULL, IS NOT </a:t>
            </a:r>
            <a:r>
              <a:rPr lang="cs-CZ" dirty="0" smtClean="0"/>
              <a:t>NULL</a:t>
            </a:r>
          </a:p>
          <a:p>
            <a:pPr marL="0" indent="0">
              <a:buNone/>
            </a:pPr>
            <a:endParaRPr lang="cs-CZ" dirty="0"/>
          </a:p>
          <a:p>
            <a:pPr marL="0" indent="0">
              <a:buNone/>
            </a:pPr>
            <a:r>
              <a:rPr lang="cs-CZ" dirty="0"/>
              <a:t>LIKE 'K%', LIKE 'L____', LIKE '_</a:t>
            </a:r>
            <a:r>
              <a:rPr lang="cs-CZ" dirty="0" err="1"/>
              <a:t>b%k</a:t>
            </a:r>
            <a:r>
              <a:rPr lang="cs-CZ" dirty="0"/>
              <a:t>'‚</a:t>
            </a:r>
            <a:endParaRPr lang="cs-CZ" dirty="0" smtClean="0"/>
          </a:p>
          <a:p>
            <a:pPr marL="0" indent="0">
              <a:buNone/>
            </a:pPr>
            <a:endParaRPr lang="cs-CZ" dirty="0"/>
          </a:p>
          <a:p>
            <a:pPr marL="0" indent="0">
              <a:buNone/>
            </a:pPr>
            <a:r>
              <a:rPr lang="cs-CZ" dirty="0"/>
              <a:t>AND, OR, NOT</a:t>
            </a:r>
            <a:r>
              <a:rPr lang="cs-CZ" dirty="0" smtClean="0"/>
              <a:t>,</a:t>
            </a:r>
          </a:p>
          <a:p>
            <a:pPr marL="0" indent="0">
              <a:buNone/>
            </a:pPr>
            <a:endParaRPr lang="cs-CZ" dirty="0"/>
          </a:p>
          <a:p>
            <a:pPr marL="0" indent="0">
              <a:buNone/>
            </a:pPr>
            <a:r>
              <a:rPr lang="cs-CZ" dirty="0"/>
              <a:t>(, </a:t>
            </a:r>
            <a:r>
              <a:rPr lang="cs-CZ" dirty="0" smtClean="0"/>
              <a:t>)</a:t>
            </a:r>
            <a:endParaRPr lang="cs-CZ" dirty="0"/>
          </a:p>
        </p:txBody>
      </p:sp>
    </p:spTree>
    <p:extLst>
      <p:ext uri="{BB962C8B-B14F-4D97-AF65-F5344CB8AC3E}">
        <p14:creationId xmlns:p14="http://schemas.microsoft.com/office/powerpoint/2010/main" val="23255534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smtClean="0"/>
              <a:t>Operátory - popis</a:t>
            </a:r>
            <a:endParaRPr lang="cs-CZ" dirty="0"/>
          </a:p>
        </p:txBody>
      </p:sp>
      <p:sp>
        <p:nvSpPr>
          <p:cNvPr id="3" name="Zástupný symbol pro obsah 2"/>
          <p:cNvSpPr>
            <a:spLocks noGrp="1"/>
          </p:cNvSpPr>
          <p:nvPr>
            <p:ph idx="1"/>
          </p:nvPr>
        </p:nvSpPr>
        <p:spPr/>
        <p:txBody>
          <a:bodyPr>
            <a:normAutofit fontScale="92500"/>
          </a:bodyPr>
          <a:lstStyle/>
          <a:p>
            <a:r>
              <a:rPr lang="cs-CZ" dirty="0"/>
              <a:t>Klíčové slovo IS NULL se používá pro zapsání podmínky, že nějaká položka (sloupec) má nedefinovanou hodnotu (uživatel ji nezadal). IS NOT NULL slouží pro opačný případ, kdy se ptáme, zdali položka má definovanou hodnotu.</a:t>
            </a:r>
          </a:p>
          <a:p>
            <a:endParaRPr lang="cs-CZ" dirty="0"/>
          </a:p>
          <a:p>
            <a:r>
              <a:rPr lang="cs-CZ" dirty="0"/>
              <a:t>Operátor LIKE slouží pro porovnávání řetězců a navíc nabízí možnost jakýchsi jednoduchých regulárních výrazů. LIKE ‚K%‘ znamená řetězec, který začíná na písmeno ‚K</a:t>
            </a:r>
            <a:r>
              <a:rPr lang="cs-CZ" dirty="0" smtClean="0"/>
              <a:t>‘. </a:t>
            </a:r>
            <a:r>
              <a:rPr lang="cs-CZ" dirty="0"/>
              <a:t>LIKE ‚L____‘ je zápis řetězce, který začíná na písmeno ‚L‘ a má právě 5 </a:t>
            </a:r>
            <a:r>
              <a:rPr lang="cs-CZ" dirty="0" smtClean="0"/>
              <a:t>znaků. Příklad </a:t>
            </a:r>
            <a:r>
              <a:rPr lang="cs-CZ" dirty="0"/>
              <a:t>LIKE </a:t>
            </a:r>
            <a:r>
              <a:rPr lang="cs-CZ" dirty="0" smtClean="0"/>
              <a:t>‚_</a:t>
            </a:r>
            <a:r>
              <a:rPr lang="cs-CZ" dirty="0" err="1"/>
              <a:t>b%k</a:t>
            </a:r>
            <a:r>
              <a:rPr lang="cs-CZ" dirty="0"/>
              <a:t>‘ je jen kombinací dvou předchozích. Říká, že řetězec obsahuje na druhém místě písmeno ‚b‘, následované libovolným počtem znaků, které pak končí písmenem ‚k‘. </a:t>
            </a:r>
          </a:p>
        </p:txBody>
      </p:sp>
    </p:spTree>
    <p:extLst>
      <p:ext uri="{BB962C8B-B14F-4D97-AF65-F5344CB8AC3E}">
        <p14:creationId xmlns:p14="http://schemas.microsoft.com/office/powerpoint/2010/main" val="52904037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Modifikátor TOP</a:t>
            </a:r>
          </a:p>
        </p:txBody>
      </p:sp>
      <p:sp>
        <p:nvSpPr>
          <p:cNvPr id="3" name="Zástupný symbol pro obsah 2"/>
          <p:cNvSpPr>
            <a:spLocks noGrp="1"/>
          </p:cNvSpPr>
          <p:nvPr>
            <p:ph idx="1"/>
          </p:nvPr>
        </p:nvSpPr>
        <p:spPr/>
        <p:txBody>
          <a:bodyPr/>
          <a:lstStyle/>
          <a:p>
            <a:pPr marL="0" indent="0">
              <a:buNone/>
            </a:pPr>
            <a:r>
              <a:rPr lang="cs-CZ" dirty="0"/>
              <a:t>Někdy se </a:t>
            </a:r>
            <a:r>
              <a:rPr lang="cs-CZ" dirty="0" smtClean="0"/>
              <a:t>může </a:t>
            </a:r>
            <a:r>
              <a:rPr lang="cs-CZ" dirty="0"/>
              <a:t>stát, že vrácených řádků vyhovujících zadanému dotazu může být velmi mnoho. Modifikátor TOP zajistí vrácení jenom prvních N řádků.</a:t>
            </a:r>
            <a:endParaRPr lang="cs-CZ" dirty="0" smtClean="0"/>
          </a:p>
          <a:p>
            <a:pPr marL="0" indent="0">
              <a:buNone/>
            </a:pPr>
            <a:endParaRPr lang="cs-CZ" dirty="0"/>
          </a:p>
          <a:p>
            <a:pPr marL="0" indent="0">
              <a:buNone/>
            </a:pPr>
            <a:r>
              <a:rPr lang="cs-CZ" dirty="0" smtClean="0"/>
              <a:t>SELECT </a:t>
            </a:r>
            <a:r>
              <a:rPr lang="cs-CZ" dirty="0"/>
              <a:t>TOP 5 příjmení, jméno</a:t>
            </a:r>
          </a:p>
          <a:p>
            <a:pPr marL="0" indent="0">
              <a:buNone/>
            </a:pPr>
            <a:r>
              <a:rPr lang="cs-CZ" dirty="0"/>
              <a:t>    FROM kniha, autoři, </a:t>
            </a:r>
            <a:r>
              <a:rPr lang="cs-CZ" dirty="0" err="1"/>
              <a:t>napsané_knihy</a:t>
            </a:r>
            <a:endParaRPr lang="cs-CZ" dirty="0"/>
          </a:p>
          <a:p>
            <a:pPr marL="0" indent="0">
              <a:buNone/>
            </a:pPr>
            <a:r>
              <a:rPr lang="cs-CZ" dirty="0" smtClean="0"/>
              <a:t>ORDER </a:t>
            </a:r>
            <a:r>
              <a:rPr lang="cs-CZ" dirty="0"/>
              <a:t>BY příjmení, jméno</a:t>
            </a:r>
          </a:p>
          <a:p>
            <a:endParaRPr lang="cs-CZ" dirty="0"/>
          </a:p>
        </p:txBody>
      </p:sp>
    </p:spTree>
    <p:extLst>
      <p:ext uri="{BB962C8B-B14F-4D97-AF65-F5344CB8AC3E}">
        <p14:creationId xmlns:p14="http://schemas.microsoft.com/office/powerpoint/2010/main" val="1058995548"/>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DE7127364699242981A0186DA13835A" ma:contentTypeVersion="0" ma:contentTypeDescription="Vytvoří nový dokument" ma:contentTypeScope="" ma:versionID="f08e4de129aea555aaa1b599ea0ce96c">
  <xsd:schema xmlns:xsd="http://www.w3.org/2001/XMLSchema" xmlns:xs="http://www.w3.org/2001/XMLSchema" xmlns:p="http://schemas.microsoft.com/office/2006/metadata/properties" targetNamespace="http://schemas.microsoft.com/office/2006/metadata/properties" ma:root="true" ma:fieldsID="871d6b51c5141eb32e0d04e037372b3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A786A4E-0895-4A58-890A-92103E206E3F}"/>
</file>

<file path=customXml/itemProps2.xml><?xml version="1.0" encoding="utf-8"?>
<ds:datastoreItem xmlns:ds="http://schemas.openxmlformats.org/officeDocument/2006/customXml" ds:itemID="{57ED25F3-6CE0-46A8-95A2-CA8A37328D5E}"/>
</file>

<file path=customXml/itemProps3.xml><?xml version="1.0" encoding="utf-8"?>
<ds:datastoreItem xmlns:ds="http://schemas.openxmlformats.org/officeDocument/2006/customXml" ds:itemID="{8B0DA250-B2D2-47C2-87D1-15DB21664A8B}"/>
</file>

<file path=docProps/app.xml><?xml version="1.0" encoding="utf-8"?>
<Properties xmlns="http://schemas.openxmlformats.org/officeDocument/2006/extended-properties" xmlns:vt="http://schemas.openxmlformats.org/officeDocument/2006/docPropsVTypes">
  <TotalTime>300</TotalTime>
  <Words>1568</Words>
  <Application>Microsoft Office PowerPoint</Application>
  <PresentationFormat>Širokoúhlá obrazovka</PresentationFormat>
  <Paragraphs>195</Paragraphs>
  <Slides>26</Slides>
  <Notes>0</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26</vt:i4>
      </vt:variant>
    </vt:vector>
  </HeadingPairs>
  <TitlesOfParts>
    <vt:vector size="32" baseType="lpstr">
      <vt:lpstr>Arial</vt:lpstr>
      <vt:lpstr>Calibri</vt:lpstr>
      <vt:lpstr>Calibri Light</vt:lpstr>
      <vt:lpstr>Times New Roman</vt:lpstr>
      <vt:lpstr>Trebuchet MS</vt:lpstr>
      <vt:lpstr>Motiv Office</vt:lpstr>
      <vt:lpstr>DB</vt:lpstr>
      <vt:lpstr>Druhy</vt:lpstr>
      <vt:lpstr>Terminologie Relačních databází</vt:lpstr>
      <vt:lpstr>Hlavní funkce databáze</vt:lpstr>
      <vt:lpstr>Normalizační pravidla</vt:lpstr>
      <vt:lpstr>SQL - Tabulka</vt:lpstr>
      <vt:lpstr>Integritní omezení</vt:lpstr>
      <vt:lpstr>Základní integritní omezení </vt:lpstr>
      <vt:lpstr>Rozdíly mezi primary a unique key:</vt:lpstr>
      <vt:lpstr>SQL (Structured Query Language) </vt:lpstr>
      <vt:lpstr>SQL – základní datové typy</vt:lpstr>
      <vt:lpstr>Vytvoření tabulky</vt:lpstr>
      <vt:lpstr>Create - příklad</vt:lpstr>
      <vt:lpstr>Přidání sloupců do tabulky</vt:lpstr>
      <vt:lpstr>Mazání sloupců</vt:lpstr>
      <vt:lpstr>Přejmenování sloupce</vt:lpstr>
      <vt:lpstr>Mazání tabulek</vt:lpstr>
      <vt:lpstr>Vkládání dat do tabulky</vt:lpstr>
      <vt:lpstr>Vkládání dat do tabulky</vt:lpstr>
      <vt:lpstr>Aktualizace dat v tabulce</vt:lpstr>
      <vt:lpstr>Mazání řádků v tabulce</vt:lpstr>
      <vt:lpstr>Syntaxe příkazu SELECT</vt:lpstr>
      <vt:lpstr>Select</vt:lpstr>
      <vt:lpstr>Operátory</vt:lpstr>
      <vt:lpstr>Operátory - popis</vt:lpstr>
      <vt:lpstr>Modifikátor TOP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dc:title>
  <dc:creator>n</dc:creator>
  <cp:lastModifiedBy>Lukáš Smutný</cp:lastModifiedBy>
  <cp:revision>33</cp:revision>
  <dcterms:created xsi:type="dcterms:W3CDTF">2021-01-06T04:02:01Z</dcterms:created>
  <dcterms:modified xsi:type="dcterms:W3CDTF">2021-01-06T10:50:12Z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0x010100BDE7127364699242981A0186DA13835A</vt:lpwstr>
  </property>
</Properties>
</file>