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60"/>
  </p:normalViewPr>
  <p:slideViewPr>
    <p:cSldViewPr snapToGrid="0">
      <p:cViewPr varScale="1">
        <p:scale>
          <a:sx n="45" d="100"/>
          <a:sy n="45" d="100"/>
        </p:scale>
        <p:origin x="54"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smtClean="0"/>
              <a:t>Kliknutím lze upravit styl.</a:t>
            </a:r>
            <a:endParaRPr lang="cs-CZ"/>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A632779C-9813-4FBF-AA43-B7944B344918}" type="datetimeFigureOut">
              <a:rPr lang="cs-CZ" smtClean="0"/>
              <a:t>02.11.2018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350404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632779C-9813-4FBF-AA43-B7944B344918}" type="datetimeFigureOut">
              <a:rPr lang="cs-CZ" smtClean="0"/>
              <a:t>02.11.2018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377621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smtClean="0"/>
              <a:t>Kliknutím lze upravit styl.</a:t>
            </a:r>
            <a:endParaRPr lang="cs-CZ"/>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A632779C-9813-4FBF-AA43-B7944B344918}" type="datetimeFigureOut">
              <a:rPr lang="cs-CZ" smtClean="0"/>
              <a:t>02.11.2018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2480913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838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72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A632779C-9813-4FBF-AA43-B7944B344918}" type="datetimeFigureOut">
              <a:rPr lang="cs-CZ" smtClean="0"/>
              <a:t>02.11.2018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1744779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smtClean="0"/>
              <a:t>Kliknutím lze upravit styl.</a:t>
            </a:r>
            <a:endParaRPr lang="cs-CZ"/>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A632779C-9813-4FBF-AA43-B7944B344918}" type="datetimeFigureOut">
              <a:rPr lang="cs-CZ" smtClean="0"/>
              <a:t>02.11.2018</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1253654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A632779C-9813-4FBF-AA43-B7944B344918}" type="datetimeFigureOut">
              <a:rPr lang="cs-CZ" smtClean="0"/>
              <a:t>02.11.2018</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998000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A632779C-9813-4FBF-AA43-B7944B344918}" type="datetimeFigureOut">
              <a:rPr lang="cs-CZ" smtClean="0"/>
              <a:t>02.11.2018</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2610088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A632779C-9813-4FBF-AA43-B7944B344918}" type="datetimeFigureOut">
              <a:rPr lang="cs-CZ" smtClean="0"/>
              <a:t>02.11.2018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919763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A632779C-9813-4FBF-AA43-B7944B344918}" type="datetimeFigureOut">
              <a:rPr lang="cs-CZ" smtClean="0"/>
              <a:t>02.11.2018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2088239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632779C-9813-4FBF-AA43-B7944B344918}" type="datetimeFigureOut">
              <a:rPr lang="cs-CZ" smtClean="0"/>
              <a:t>02.11.2018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1883412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632779C-9813-4FBF-AA43-B7944B344918}" type="datetimeFigureOut">
              <a:rPr lang="cs-CZ" smtClean="0"/>
              <a:t>02.11.2018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8CE5B2E3-FB84-4BBD-B391-CCB655638ED7}" type="slidenum">
              <a:rPr lang="cs-CZ" smtClean="0"/>
              <a:t>‹#›</a:t>
            </a:fld>
            <a:endParaRPr lang="cs-CZ"/>
          </a:p>
        </p:txBody>
      </p:sp>
    </p:spTree>
    <p:extLst>
      <p:ext uri="{BB962C8B-B14F-4D97-AF65-F5344CB8AC3E}">
        <p14:creationId xmlns:p14="http://schemas.microsoft.com/office/powerpoint/2010/main" val="4220144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914400" y="2130426"/>
            <a:ext cx="103632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lvl1pPr>
              <a:defRPr>
                <a:cs typeface="Arial" charset="0"/>
              </a:defRPr>
            </a:lvl1pPr>
          </a:lstStyle>
          <a:p>
            <a:pPr>
              <a:defRPr/>
            </a:pPr>
            <a:endParaRPr lang="cs-CZ" altLang="cs-CZ"/>
          </a:p>
        </p:txBody>
      </p:sp>
      <p:sp>
        <p:nvSpPr>
          <p:cNvPr id="5" name="Zástupný symbol pro zápatí 4"/>
          <p:cNvSpPr>
            <a:spLocks noGrp="1"/>
          </p:cNvSpPr>
          <p:nvPr>
            <p:ph type="ftr" sz="quarter" idx="11"/>
          </p:nvPr>
        </p:nvSpPr>
        <p:spPr/>
        <p:txBody>
          <a:bodyPr/>
          <a:lstStyle>
            <a:lvl1pPr>
              <a:defRPr>
                <a:cs typeface="Arial" charset="0"/>
              </a:defRPr>
            </a:lvl1pPr>
          </a:lstStyle>
          <a:p>
            <a:pPr>
              <a:defRPr/>
            </a:pPr>
            <a:endParaRPr lang="cs-CZ" altLang="cs-CZ"/>
          </a:p>
        </p:txBody>
      </p:sp>
      <p:sp>
        <p:nvSpPr>
          <p:cNvPr id="6" name="Zástupný symbol pro číslo snímku 5"/>
          <p:cNvSpPr>
            <a:spLocks noGrp="1"/>
          </p:cNvSpPr>
          <p:nvPr>
            <p:ph type="sldNum" sz="quarter" idx="12"/>
          </p:nvPr>
        </p:nvSpPr>
        <p:spPr/>
        <p:txBody>
          <a:bodyPr/>
          <a:lstStyle>
            <a:lvl1pPr>
              <a:defRPr/>
            </a:lvl1pPr>
          </a:lstStyle>
          <a:p>
            <a:fld id="{400144FA-20EF-4B08-980B-5FE85D1A0DE3}" type="slidenum">
              <a:rPr lang="cs-CZ" altLang="cs-CZ"/>
              <a:pPr/>
              <a:t>‹#›</a:t>
            </a:fld>
            <a:endParaRPr lang="cs-CZ" altLang="cs-CZ"/>
          </a:p>
        </p:txBody>
      </p:sp>
    </p:spTree>
    <p:extLst>
      <p:ext uri="{BB962C8B-B14F-4D97-AF65-F5344CB8AC3E}">
        <p14:creationId xmlns:p14="http://schemas.microsoft.com/office/powerpoint/2010/main" val="1391261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lvl1pPr>
              <a:defRPr>
                <a:cs typeface="Arial" charset="0"/>
              </a:defRPr>
            </a:lvl1pPr>
          </a:lstStyle>
          <a:p>
            <a:pPr>
              <a:defRPr/>
            </a:pPr>
            <a:endParaRPr lang="cs-CZ" altLang="cs-CZ"/>
          </a:p>
        </p:txBody>
      </p:sp>
      <p:sp>
        <p:nvSpPr>
          <p:cNvPr id="5" name="Zástupný symbol pro zápatí 4"/>
          <p:cNvSpPr>
            <a:spLocks noGrp="1"/>
          </p:cNvSpPr>
          <p:nvPr>
            <p:ph type="ftr" sz="quarter" idx="11"/>
          </p:nvPr>
        </p:nvSpPr>
        <p:spPr/>
        <p:txBody>
          <a:bodyPr/>
          <a:lstStyle>
            <a:lvl1pPr>
              <a:defRPr>
                <a:cs typeface="Arial" charset="0"/>
              </a:defRPr>
            </a:lvl1pPr>
          </a:lstStyle>
          <a:p>
            <a:pPr>
              <a:defRPr/>
            </a:pPr>
            <a:endParaRPr lang="cs-CZ" altLang="cs-CZ"/>
          </a:p>
        </p:txBody>
      </p:sp>
      <p:sp>
        <p:nvSpPr>
          <p:cNvPr id="6" name="Zástupný symbol pro číslo snímku 5"/>
          <p:cNvSpPr>
            <a:spLocks noGrp="1"/>
          </p:cNvSpPr>
          <p:nvPr>
            <p:ph type="sldNum" sz="quarter" idx="12"/>
          </p:nvPr>
        </p:nvSpPr>
        <p:spPr/>
        <p:txBody>
          <a:bodyPr/>
          <a:lstStyle>
            <a:lvl1pPr>
              <a:defRPr/>
            </a:lvl1pPr>
          </a:lstStyle>
          <a:p>
            <a:fld id="{ACC624CC-F133-498D-BF8F-D2E643696E6B}" type="slidenum">
              <a:rPr lang="cs-CZ" altLang="cs-CZ"/>
              <a:pPr/>
              <a:t>‹#›</a:t>
            </a:fld>
            <a:endParaRPr lang="cs-CZ" altLang="cs-CZ"/>
          </a:p>
        </p:txBody>
      </p:sp>
    </p:spTree>
    <p:extLst>
      <p:ext uri="{BB962C8B-B14F-4D97-AF65-F5344CB8AC3E}">
        <p14:creationId xmlns:p14="http://schemas.microsoft.com/office/powerpoint/2010/main" val="3553332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963084" y="4406901"/>
            <a:ext cx="103632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lvl1pPr>
              <a:defRPr>
                <a:cs typeface="Arial" charset="0"/>
              </a:defRPr>
            </a:lvl1pPr>
          </a:lstStyle>
          <a:p>
            <a:pPr>
              <a:defRPr/>
            </a:pPr>
            <a:endParaRPr lang="cs-CZ" altLang="cs-CZ"/>
          </a:p>
        </p:txBody>
      </p:sp>
      <p:sp>
        <p:nvSpPr>
          <p:cNvPr id="5" name="Zástupný symbol pro zápatí 4"/>
          <p:cNvSpPr>
            <a:spLocks noGrp="1"/>
          </p:cNvSpPr>
          <p:nvPr>
            <p:ph type="ftr" sz="quarter" idx="11"/>
          </p:nvPr>
        </p:nvSpPr>
        <p:spPr/>
        <p:txBody>
          <a:bodyPr/>
          <a:lstStyle>
            <a:lvl1pPr>
              <a:defRPr>
                <a:cs typeface="Arial" charset="0"/>
              </a:defRPr>
            </a:lvl1pPr>
          </a:lstStyle>
          <a:p>
            <a:pPr>
              <a:defRPr/>
            </a:pPr>
            <a:endParaRPr lang="cs-CZ" altLang="cs-CZ"/>
          </a:p>
        </p:txBody>
      </p:sp>
      <p:sp>
        <p:nvSpPr>
          <p:cNvPr id="6" name="Zástupný symbol pro číslo snímku 5"/>
          <p:cNvSpPr>
            <a:spLocks noGrp="1"/>
          </p:cNvSpPr>
          <p:nvPr>
            <p:ph type="sldNum" sz="quarter" idx="12"/>
          </p:nvPr>
        </p:nvSpPr>
        <p:spPr/>
        <p:txBody>
          <a:bodyPr/>
          <a:lstStyle>
            <a:lvl1pPr>
              <a:defRPr/>
            </a:lvl1pPr>
          </a:lstStyle>
          <a:p>
            <a:fld id="{F150BD0F-A3E4-4482-8FAF-3EF8541F0ACC}" type="slidenum">
              <a:rPr lang="cs-CZ" altLang="cs-CZ"/>
              <a:pPr/>
              <a:t>‹#›</a:t>
            </a:fld>
            <a:endParaRPr lang="cs-CZ" altLang="cs-CZ"/>
          </a:p>
        </p:txBody>
      </p:sp>
    </p:spTree>
    <p:extLst>
      <p:ext uri="{BB962C8B-B14F-4D97-AF65-F5344CB8AC3E}">
        <p14:creationId xmlns:p14="http://schemas.microsoft.com/office/powerpoint/2010/main" val="18730857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lvl1pPr>
              <a:defRPr>
                <a:cs typeface="Arial" charset="0"/>
              </a:defRPr>
            </a:lvl1pPr>
          </a:lstStyle>
          <a:p>
            <a:pPr>
              <a:defRPr/>
            </a:pPr>
            <a:endParaRPr lang="cs-CZ" altLang="cs-CZ"/>
          </a:p>
        </p:txBody>
      </p:sp>
      <p:sp>
        <p:nvSpPr>
          <p:cNvPr id="6" name="Zástupný symbol pro zápatí 5"/>
          <p:cNvSpPr>
            <a:spLocks noGrp="1"/>
          </p:cNvSpPr>
          <p:nvPr>
            <p:ph type="ftr" sz="quarter" idx="11"/>
          </p:nvPr>
        </p:nvSpPr>
        <p:spPr/>
        <p:txBody>
          <a:bodyPr/>
          <a:lstStyle>
            <a:lvl1pPr>
              <a:defRPr>
                <a:cs typeface="Arial" charset="0"/>
              </a:defRPr>
            </a:lvl1pPr>
          </a:lstStyle>
          <a:p>
            <a:pPr>
              <a:defRPr/>
            </a:pPr>
            <a:endParaRPr lang="cs-CZ" altLang="cs-CZ"/>
          </a:p>
        </p:txBody>
      </p:sp>
      <p:sp>
        <p:nvSpPr>
          <p:cNvPr id="7" name="Zástupný symbol pro číslo snímku 6"/>
          <p:cNvSpPr>
            <a:spLocks noGrp="1"/>
          </p:cNvSpPr>
          <p:nvPr>
            <p:ph type="sldNum" sz="quarter" idx="12"/>
          </p:nvPr>
        </p:nvSpPr>
        <p:spPr/>
        <p:txBody>
          <a:bodyPr/>
          <a:lstStyle>
            <a:lvl1pPr>
              <a:defRPr/>
            </a:lvl1pPr>
          </a:lstStyle>
          <a:p>
            <a:fld id="{6DC696C2-E684-4487-A58D-64BB8A1DE13B}" type="slidenum">
              <a:rPr lang="cs-CZ" altLang="cs-CZ"/>
              <a:pPr/>
              <a:t>‹#›</a:t>
            </a:fld>
            <a:endParaRPr lang="cs-CZ" altLang="cs-CZ"/>
          </a:p>
        </p:txBody>
      </p:sp>
    </p:spTree>
    <p:extLst>
      <p:ext uri="{BB962C8B-B14F-4D97-AF65-F5344CB8AC3E}">
        <p14:creationId xmlns:p14="http://schemas.microsoft.com/office/powerpoint/2010/main" val="105937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lvl1pPr>
              <a:defRPr>
                <a:cs typeface="Arial" charset="0"/>
              </a:defRPr>
            </a:lvl1pPr>
          </a:lstStyle>
          <a:p>
            <a:pPr>
              <a:defRPr/>
            </a:pPr>
            <a:endParaRPr lang="cs-CZ" altLang="cs-CZ"/>
          </a:p>
        </p:txBody>
      </p:sp>
      <p:sp>
        <p:nvSpPr>
          <p:cNvPr id="8" name="Zástupný symbol pro zápatí 7"/>
          <p:cNvSpPr>
            <a:spLocks noGrp="1"/>
          </p:cNvSpPr>
          <p:nvPr>
            <p:ph type="ftr" sz="quarter" idx="11"/>
          </p:nvPr>
        </p:nvSpPr>
        <p:spPr/>
        <p:txBody>
          <a:bodyPr/>
          <a:lstStyle>
            <a:lvl1pPr>
              <a:defRPr>
                <a:cs typeface="Arial" charset="0"/>
              </a:defRPr>
            </a:lvl1pPr>
          </a:lstStyle>
          <a:p>
            <a:pPr>
              <a:defRPr/>
            </a:pPr>
            <a:endParaRPr lang="cs-CZ" altLang="cs-CZ"/>
          </a:p>
        </p:txBody>
      </p:sp>
      <p:sp>
        <p:nvSpPr>
          <p:cNvPr id="9" name="Zástupný symbol pro číslo snímku 8"/>
          <p:cNvSpPr>
            <a:spLocks noGrp="1"/>
          </p:cNvSpPr>
          <p:nvPr>
            <p:ph type="sldNum" sz="quarter" idx="12"/>
          </p:nvPr>
        </p:nvSpPr>
        <p:spPr/>
        <p:txBody>
          <a:bodyPr/>
          <a:lstStyle>
            <a:lvl1pPr>
              <a:defRPr/>
            </a:lvl1pPr>
          </a:lstStyle>
          <a:p>
            <a:fld id="{5D70332C-D0C4-4A3F-828B-759BBD3E1A77}" type="slidenum">
              <a:rPr lang="cs-CZ" altLang="cs-CZ"/>
              <a:pPr/>
              <a:t>‹#›</a:t>
            </a:fld>
            <a:endParaRPr lang="cs-CZ" altLang="cs-CZ"/>
          </a:p>
        </p:txBody>
      </p:sp>
    </p:spTree>
    <p:extLst>
      <p:ext uri="{BB962C8B-B14F-4D97-AF65-F5344CB8AC3E}">
        <p14:creationId xmlns:p14="http://schemas.microsoft.com/office/powerpoint/2010/main" val="42645352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lvl1pPr>
              <a:defRPr>
                <a:cs typeface="Arial" charset="0"/>
              </a:defRPr>
            </a:lvl1pPr>
          </a:lstStyle>
          <a:p>
            <a:pPr>
              <a:defRPr/>
            </a:pPr>
            <a:endParaRPr lang="cs-CZ" altLang="cs-CZ"/>
          </a:p>
        </p:txBody>
      </p:sp>
      <p:sp>
        <p:nvSpPr>
          <p:cNvPr id="4" name="Zástupný symbol pro zápatí 3"/>
          <p:cNvSpPr>
            <a:spLocks noGrp="1"/>
          </p:cNvSpPr>
          <p:nvPr>
            <p:ph type="ftr" sz="quarter" idx="11"/>
          </p:nvPr>
        </p:nvSpPr>
        <p:spPr/>
        <p:txBody>
          <a:bodyPr/>
          <a:lstStyle>
            <a:lvl1pPr>
              <a:defRPr>
                <a:cs typeface="Arial" charset="0"/>
              </a:defRPr>
            </a:lvl1pPr>
          </a:lstStyle>
          <a:p>
            <a:pPr>
              <a:defRPr/>
            </a:pPr>
            <a:endParaRPr lang="cs-CZ" altLang="cs-CZ"/>
          </a:p>
        </p:txBody>
      </p:sp>
      <p:sp>
        <p:nvSpPr>
          <p:cNvPr id="5" name="Zástupný symbol pro číslo snímku 4"/>
          <p:cNvSpPr>
            <a:spLocks noGrp="1"/>
          </p:cNvSpPr>
          <p:nvPr>
            <p:ph type="sldNum" sz="quarter" idx="12"/>
          </p:nvPr>
        </p:nvSpPr>
        <p:spPr/>
        <p:txBody>
          <a:bodyPr/>
          <a:lstStyle>
            <a:lvl1pPr>
              <a:defRPr/>
            </a:lvl1pPr>
          </a:lstStyle>
          <a:p>
            <a:fld id="{12A2C9FD-CB33-442C-9704-22F3F9CC09ED}" type="slidenum">
              <a:rPr lang="cs-CZ" altLang="cs-CZ"/>
              <a:pPr/>
              <a:t>‹#›</a:t>
            </a:fld>
            <a:endParaRPr lang="cs-CZ" altLang="cs-CZ"/>
          </a:p>
        </p:txBody>
      </p:sp>
    </p:spTree>
    <p:extLst>
      <p:ext uri="{BB962C8B-B14F-4D97-AF65-F5344CB8AC3E}">
        <p14:creationId xmlns:p14="http://schemas.microsoft.com/office/powerpoint/2010/main" val="10741199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lvl1pPr>
              <a:defRPr>
                <a:cs typeface="Arial" charset="0"/>
              </a:defRPr>
            </a:lvl1pPr>
          </a:lstStyle>
          <a:p>
            <a:pPr>
              <a:defRPr/>
            </a:pPr>
            <a:endParaRPr lang="cs-CZ" altLang="cs-CZ"/>
          </a:p>
        </p:txBody>
      </p:sp>
      <p:sp>
        <p:nvSpPr>
          <p:cNvPr id="3" name="Zástupný symbol pro zápatí 2"/>
          <p:cNvSpPr>
            <a:spLocks noGrp="1"/>
          </p:cNvSpPr>
          <p:nvPr>
            <p:ph type="ftr" sz="quarter" idx="11"/>
          </p:nvPr>
        </p:nvSpPr>
        <p:spPr/>
        <p:txBody>
          <a:bodyPr/>
          <a:lstStyle>
            <a:lvl1pPr>
              <a:defRPr>
                <a:cs typeface="Arial" charset="0"/>
              </a:defRPr>
            </a:lvl1pPr>
          </a:lstStyle>
          <a:p>
            <a:pPr>
              <a:defRPr/>
            </a:pPr>
            <a:endParaRPr lang="cs-CZ" altLang="cs-CZ"/>
          </a:p>
        </p:txBody>
      </p:sp>
      <p:sp>
        <p:nvSpPr>
          <p:cNvPr id="4" name="Zástupný symbol pro číslo snímku 3"/>
          <p:cNvSpPr>
            <a:spLocks noGrp="1"/>
          </p:cNvSpPr>
          <p:nvPr>
            <p:ph type="sldNum" sz="quarter" idx="12"/>
          </p:nvPr>
        </p:nvSpPr>
        <p:spPr/>
        <p:txBody>
          <a:bodyPr/>
          <a:lstStyle>
            <a:lvl1pPr>
              <a:defRPr/>
            </a:lvl1pPr>
          </a:lstStyle>
          <a:p>
            <a:fld id="{224696C6-85D2-43CA-9A64-78035BAA21C7}" type="slidenum">
              <a:rPr lang="cs-CZ" altLang="cs-CZ"/>
              <a:pPr/>
              <a:t>‹#›</a:t>
            </a:fld>
            <a:endParaRPr lang="cs-CZ" altLang="cs-CZ"/>
          </a:p>
        </p:txBody>
      </p:sp>
    </p:spTree>
    <p:extLst>
      <p:ext uri="{BB962C8B-B14F-4D97-AF65-F5344CB8AC3E}">
        <p14:creationId xmlns:p14="http://schemas.microsoft.com/office/powerpoint/2010/main" val="6254210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09601" y="273050"/>
            <a:ext cx="4011084"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lvl1pPr>
              <a:defRPr>
                <a:cs typeface="Arial" charset="0"/>
              </a:defRPr>
            </a:lvl1pPr>
          </a:lstStyle>
          <a:p>
            <a:pPr>
              <a:defRPr/>
            </a:pPr>
            <a:endParaRPr lang="cs-CZ" altLang="cs-CZ"/>
          </a:p>
        </p:txBody>
      </p:sp>
      <p:sp>
        <p:nvSpPr>
          <p:cNvPr id="6" name="Zástupný symbol pro zápatí 5"/>
          <p:cNvSpPr>
            <a:spLocks noGrp="1"/>
          </p:cNvSpPr>
          <p:nvPr>
            <p:ph type="ftr" sz="quarter" idx="11"/>
          </p:nvPr>
        </p:nvSpPr>
        <p:spPr/>
        <p:txBody>
          <a:bodyPr/>
          <a:lstStyle>
            <a:lvl1pPr>
              <a:defRPr>
                <a:cs typeface="Arial" charset="0"/>
              </a:defRPr>
            </a:lvl1pPr>
          </a:lstStyle>
          <a:p>
            <a:pPr>
              <a:defRPr/>
            </a:pPr>
            <a:endParaRPr lang="cs-CZ" altLang="cs-CZ"/>
          </a:p>
        </p:txBody>
      </p:sp>
      <p:sp>
        <p:nvSpPr>
          <p:cNvPr id="7" name="Zástupný symbol pro číslo snímku 6"/>
          <p:cNvSpPr>
            <a:spLocks noGrp="1"/>
          </p:cNvSpPr>
          <p:nvPr>
            <p:ph type="sldNum" sz="quarter" idx="12"/>
          </p:nvPr>
        </p:nvSpPr>
        <p:spPr/>
        <p:txBody>
          <a:bodyPr/>
          <a:lstStyle>
            <a:lvl1pPr>
              <a:defRPr/>
            </a:lvl1pPr>
          </a:lstStyle>
          <a:p>
            <a:fld id="{246FA18E-516B-4169-91BB-7E210FBFC601}" type="slidenum">
              <a:rPr lang="cs-CZ" altLang="cs-CZ"/>
              <a:pPr/>
              <a:t>‹#›</a:t>
            </a:fld>
            <a:endParaRPr lang="cs-CZ" altLang="cs-CZ"/>
          </a:p>
        </p:txBody>
      </p:sp>
    </p:spTree>
    <p:extLst>
      <p:ext uri="{BB962C8B-B14F-4D97-AF65-F5344CB8AC3E}">
        <p14:creationId xmlns:p14="http://schemas.microsoft.com/office/powerpoint/2010/main" val="3620023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389717" y="4800600"/>
            <a:ext cx="73152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dirty="0" smtClean="0"/>
          </a:p>
        </p:txBody>
      </p:sp>
      <p:sp>
        <p:nvSpPr>
          <p:cNvPr id="4" name="Zástupný symbol pro tex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lvl1pPr>
              <a:defRPr>
                <a:cs typeface="Arial" charset="0"/>
              </a:defRPr>
            </a:lvl1pPr>
          </a:lstStyle>
          <a:p>
            <a:pPr>
              <a:defRPr/>
            </a:pPr>
            <a:endParaRPr lang="cs-CZ" altLang="cs-CZ"/>
          </a:p>
        </p:txBody>
      </p:sp>
      <p:sp>
        <p:nvSpPr>
          <p:cNvPr id="6" name="Zástupný symbol pro zápatí 5"/>
          <p:cNvSpPr>
            <a:spLocks noGrp="1"/>
          </p:cNvSpPr>
          <p:nvPr>
            <p:ph type="ftr" sz="quarter" idx="11"/>
          </p:nvPr>
        </p:nvSpPr>
        <p:spPr/>
        <p:txBody>
          <a:bodyPr/>
          <a:lstStyle>
            <a:lvl1pPr>
              <a:defRPr>
                <a:cs typeface="Arial" charset="0"/>
              </a:defRPr>
            </a:lvl1pPr>
          </a:lstStyle>
          <a:p>
            <a:pPr>
              <a:defRPr/>
            </a:pPr>
            <a:endParaRPr lang="cs-CZ" altLang="cs-CZ"/>
          </a:p>
        </p:txBody>
      </p:sp>
      <p:sp>
        <p:nvSpPr>
          <p:cNvPr id="7" name="Zástupný symbol pro číslo snímku 6"/>
          <p:cNvSpPr>
            <a:spLocks noGrp="1"/>
          </p:cNvSpPr>
          <p:nvPr>
            <p:ph type="sldNum" sz="quarter" idx="12"/>
          </p:nvPr>
        </p:nvSpPr>
        <p:spPr/>
        <p:txBody>
          <a:bodyPr/>
          <a:lstStyle>
            <a:lvl1pPr>
              <a:defRPr/>
            </a:lvl1pPr>
          </a:lstStyle>
          <a:p>
            <a:fld id="{543D0DAE-C0A4-4033-8831-8532827AB952}" type="slidenum">
              <a:rPr lang="cs-CZ" altLang="cs-CZ"/>
              <a:pPr/>
              <a:t>‹#›</a:t>
            </a:fld>
            <a:endParaRPr lang="cs-CZ" altLang="cs-CZ"/>
          </a:p>
        </p:txBody>
      </p:sp>
    </p:spTree>
    <p:extLst>
      <p:ext uri="{BB962C8B-B14F-4D97-AF65-F5344CB8AC3E}">
        <p14:creationId xmlns:p14="http://schemas.microsoft.com/office/powerpoint/2010/main" val="39701105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lvl1pPr>
              <a:defRPr>
                <a:cs typeface="Arial" charset="0"/>
              </a:defRPr>
            </a:lvl1pPr>
          </a:lstStyle>
          <a:p>
            <a:pPr>
              <a:defRPr/>
            </a:pPr>
            <a:endParaRPr lang="cs-CZ" altLang="cs-CZ"/>
          </a:p>
        </p:txBody>
      </p:sp>
      <p:sp>
        <p:nvSpPr>
          <p:cNvPr id="5" name="Zástupný symbol pro zápatí 4"/>
          <p:cNvSpPr>
            <a:spLocks noGrp="1"/>
          </p:cNvSpPr>
          <p:nvPr>
            <p:ph type="ftr" sz="quarter" idx="11"/>
          </p:nvPr>
        </p:nvSpPr>
        <p:spPr/>
        <p:txBody>
          <a:bodyPr/>
          <a:lstStyle>
            <a:lvl1pPr>
              <a:defRPr>
                <a:cs typeface="Arial" charset="0"/>
              </a:defRPr>
            </a:lvl1pPr>
          </a:lstStyle>
          <a:p>
            <a:pPr>
              <a:defRPr/>
            </a:pPr>
            <a:endParaRPr lang="cs-CZ" altLang="cs-CZ"/>
          </a:p>
        </p:txBody>
      </p:sp>
      <p:sp>
        <p:nvSpPr>
          <p:cNvPr id="6" name="Zástupný symbol pro číslo snímku 5"/>
          <p:cNvSpPr>
            <a:spLocks noGrp="1"/>
          </p:cNvSpPr>
          <p:nvPr>
            <p:ph type="sldNum" sz="quarter" idx="12"/>
          </p:nvPr>
        </p:nvSpPr>
        <p:spPr/>
        <p:txBody>
          <a:bodyPr/>
          <a:lstStyle>
            <a:lvl1pPr>
              <a:defRPr/>
            </a:lvl1pPr>
          </a:lstStyle>
          <a:p>
            <a:fld id="{E93CA8A1-5058-4236-95EE-9A670E3D609F}" type="slidenum">
              <a:rPr lang="cs-CZ" altLang="cs-CZ"/>
              <a:pPr/>
              <a:t>‹#›</a:t>
            </a:fld>
            <a:endParaRPr lang="cs-CZ" altLang="cs-CZ"/>
          </a:p>
        </p:txBody>
      </p:sp>
    </p:spTree>
    <p:extLst>
      <p:ext uri="{BB962C8B-B14F-4D97-AF65-F5344CB8AC3E}">
        <p14:creationId xmlns:p14="http://schemas.microsoft.com/office/powerpoint/2010/main" val="1418255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839200" y="274639"/>
            <a:ext cx="27432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609600" y="274639"/>
            <a:ext cx="80264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lvl1pPr>
              <a:defRPr>
                <a:cs typeface="Arial" charset="0"/>
              </a:defRPr>
            </a:lvl1pPr>
          </a:lstStyle>
          <a:p>
            <a:pPr>
              <a:defRPr/>
            </a:pPr>
            <a:endParaRPr lang="cs-CZ" altLang="cs-CZ"/>
          </a:p>
        </p:txBody>
      </p:sp>
      <p:sp>
        <p:nvSpPr>
          <p:cNvPr id="5" name="Zástupný symbol pro zápatí 4"/>
          <p:cNvSpPr>
            <a:spLocks noGrp="1"/>
          </p:cNvSpPr>
          <p:nvPr>
            <p:ph type="ftr" sz="quarter" idx="11"/>
          </p:nvPr>
        </p:nvSpPr>
        <p:spPr/>
        <p:txBody>
          <a:bodyPr/>
          <a:lstStyle>
            <a:lvl1pPr>
              <a:defRPr>
                <a:cs typeface="Arial" charset="0"/>
              </a:defRPr>
            </a:lvl1pPr>
          </a:lstStyle>
          <a:p>
            <a:pPr>
              <a:defRPr/>
            </a:pPr>
            <a:endParaRPr lang="cs-CZ" altLang="cs-CZ"/>
          </a:p>
        </p:txBody>
      </p:sp>
      <p:sp>
        <p:nvSpPr>
          <p:cNvPr id="6" name="Zástupný symbol pro číslo snímku 5"/>
          <p:cNvSpPr>
            <a:spLocks noGrp="1"/>
          </p:cNvSpPr>
          <p:nvPr>
            <p:ph type="sldNum" sz="quarter" idx="12"/>
          </p:nvPr>
        </p:nvSpPr>
        <p:spPr/>
        <p:txBody>
          <a:bodyPr/>
          <a:lstStyle>
            <a:lvl1pPr>
              <a:defRPr/>
            </a:lvl1pPr>
          </a:lstStyle>
          <a:p>
            <a:fld id="{58FDBB63-F06A-4546-A678-A50A9B4201DF}" type="slidenum">
              <a:rPr lang="cs-CZ" altLang="cs-CZ"/>
              <a:pPr/>
              <a:t>‹#›</a:t>
            </a:fld>
            <a:endParaRPr lang="cs-CZ" altLang="cs-CZ"/>
          </a:p>
        </p:txBody>
      </p:sp>
    </p:spTree>
    <p:extLst>
      <p:ext uri="{BB962C8B-B14F-4D97-AF65-F5344CB8AC3E}">
        <p14:creationId xmlns:p14="http://schemas.microsoft.com/office/powerpoint/2010/main" val="2936006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cSld name="Nadpis, obsah a text">
    <p:spTree>
      <p:nvGrpSpPr>
        <p:cNvPr id="1" name=""/>
        <p:cNvGrpSpPr/>
        <p:nvPr/>
      </p:nvGrpSpPr>
      <p:grpSpPr>
        <a:xfrm>
          <a:off x="0" y="0"/>
          <a:ext cx="0" cy="0"/>
          <a:chOff x="0" y="0"/>
          <a:chExt cx="0" cy="0"/>
        </a:xfrm>
      </p:grpSpPr>
      <p:sp>
        <p:nvSpPr>
          <p:cNvPr id="2" name="Nadpis 1"/>
          <p:cNvSpPr>
            <a:spLocks noGrp="1"/>
          </p:cNvSpPr>
          <p:nvPr>
            <p:ph type="title"/>
          </p:nvPr>
        </p:nvSpPr>
        <p:spPr>
          <a:xfrm>
            <a:off x="609600" y="274638"/>
            <a:ext cx="10972800" cy="1143000"/>
          </a:xfrm>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609600" y="1600200"/>
            <a:ext cx="5384800" cy="45339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6197600" y="1600200"/>
            <a:ext cx="5384800" cy="45339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altLang="cs-CZ"/>
          </a:p>
        </p:txBody>
      </p:sp>
      <p:sp>
        <p:nvSpPr>
          <p:cNvPr id="6" name="Rectangle 5"/>
          <p:cNvSpPr>
            <a:spLocks noGrp="1" noChangeArrowheads="1"/>
          </p:cNvSpPr>
          <p:nvPr>
            <p:ph type="ftr" sz="quarter" idx="11"/>
          </p:nvPr>
        </p:nvSpPr>
        <p:spPr>
          <a:ln/>
        </p:spPr>
        <p:txBody>
          <a:bodyPr/>
          <a:lstStyle>
            <a:lvl1pPr>
              <a:defRPr/>
            </a:lvl1pPr>
          </a:lstStyle>
          <a:p>
            <a:pPr>
              <a:defRPr/>
            </a:pPr>
            <a:endParaRPr lang="cs-CZ" altLang="cs-CZ"/>
          </a:p>
        </p:txBody>
      </p:sp>
      <p:sp>
        <p:nvSpPr>
          <p:cNvPr id="7" name="Rectangle 6"/>
          <p:cNvSpPr>
            <a:spLocks noGrp="1" noChangeArrowheads="1"/>
          </p:cNvSpPr>
          <p:nvPr>
            <p:ph type="sldNum" sz="quarter" idx="12"/>
          </p:nvPr>
        </p:nvSpPr>
        <p:spPr>
          <a:ln/>
        </p:spPr>
        <p:txBody>
          <a:bodyPr/>
          <a:lstStyle>
            <a:lvl1pPr>
              <a:defRPr/>
            </a:lvl1pPr>
          </a:lstStyle>
          <a:p>
            <a:fld id="{F8D57011-A944-44A4-B094-E053573B3DD6}" type="slidenum">
              <a:rPr lang="cs-CZ" altLang="cs-CZ"/>
              <a:pPr/>
              <a:t>‹#›</a:t>
            </a:fld>
            <a:endParaRPr lang="cs-CZ" altLang="cs-CZ"/>
          </a:p>
        </p:txBody>
      </p:sp>
    </p:spTree>
    <p:extLst>
      <p:ext uri="{BB962C8B-B14F-4D97-AF65-F5344CB8AC3E}">
        <p14:creationId xmlns:p14="http://schemas.microsoft.com/office/powerpoint/2010/main" val="361558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2779C-9813-4FBF-AA43-B7944B344918}" type="datetimeFigureOut">
              <a:rPr lang="cs-CZ" smtClean="0"/>
              <a:t>02.11.2018</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E5B2E3-FB84-4BBD-B391-CCB655638ED7}" type="slidenum">
              <a:rPr lang="cs-CZ" smtClean="0"/>
              <a:t>‹#›</a:t>
            </a:fld>
            <a:endParaRPr lang="cs-CZ"/>
          </a:p>
        </p:txBody>
      </p:sp>
    </p:spTree>
    <p:extLst>
      <p:ext uri="{BB962C8B-B14F-4D97-AF65-F5344CB8AC3E}">
        <p14:creationId xmlns:p14="http://schemas.microsoft.com/office/powerpoint/2010/main" val="37046734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cs-CZ" altLang="cs-CZ" smtClean="0"/>
              <a:t>Klepnutím lze upravit styl předlohy nadpisů.</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s-CZ" altLang="cs-CZ" smtClean="0"/>
              <a:t>Klepnutím lze upravit styly předlohy textu.</a:t>
            </a:r>
          </a:p>
          <a:p>
            <a:pPr lvl="1"/>
            <a:r>
              <a:rPr lang="cs-CZ" altLang="cs-CZ" smtClean="0"/>
              <a:t>Druhá úroveň</a:t>
            </a:r>
          </a:p>
          <a:p>
            <a:pPr lvl="2"/>
            <a:r>
              <a:rPr lang="cs-CZ" altLang="cs-CZ" smtClean="0"/>
              <a:t>Třetí úroveň</a:t>
            </a:r>
          </a:p>
          <a:p>
            <a:pPr lvl="3"/>
            <a:r>
              <a:rPr lang="cs-CZ" altLang="cs-CZ" smtClean="0"/>
              <a:t>Čtvrtá úroveň</a:t>
            </a:r>
          </a:p>
          <a:p>
            <a:pPr lvl="4"/>
            <a:r>
              <a:rPr lang="cs-CZ" altLang="cs-CZ" smtClean="0"/>
              <a:t>Pátá úroveň</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cs typeface="+mn-cs"/>
              </a:defRPr>
            </a:lvl1pPr>
          </a:lstStyle>
          <a:p>
            <a:pPr fontAlgn="base">
              <a:spcBef>
                <a:spcPct val="0"/>
              </a:spcBef>
              <a:spcAft>
                <a:spcPct val="0"/>
              </a:spcAft>
              <a:defRPr/>
            </a:pPr>
            <a:endParaRPr lang="cs-CZ" altLang="cs-CZ"/>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cs typeface="+mn-cs"/>
              </a:defRPr>
            </a:lvl1pPr>
          </a:lstStyle>
          <a:p>
            <a:pPr fontAlgn="base">
              <a:spcBef>
                <a:spcPct val="0"/>
              </a:spcBef>
              <a:spcAft>
                <a:spcPct val="0"/>
              </a:spcAft>
              <a:defRPr/>
            </a:pPr>
            <a:endParaRPr lang="cs-CZ" altLang="cs-CZ"/>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fontAlgn="base">
              <a:spcBef>
                <a:spcPct val="0"/>
              </a:spcBef>
              <a:spcAft>
                <a:spcPct val="0"/>
              </a:spcAft>
            </a:pPr>
            <a:fld id="{70FCA515-1136-4B39-B43A-65E95E330DD9}" type="slidenum">
              <a:rPr lang="cs-CZ" altLang="cs-CZ">
                <a:cs typeface="Arial" panose="020B0604020202020204" pitchFamily="34" charset="0"/>
              </a:rPr>
              <a:pPr fontAlgn="base">
                <a:spcBef>
                  <a:spcPct val="0"/>
                </a:spcBef>
                <a:spcAft>
                  <a:spcPct val="0"/>
                </a:spcAft>
              </a:pPr>
              <a:t>‹#›</a:t>
            </a:fld>
            <a:endParaRPr lang="cs-CZ" altLang="cs-CZ">
              <a:cs typeface="Arial" panose="020B0604020202020204" pitchFamily="34" charset="0"/>
            </a:endParaRPr>
          </a:p>
        </p:txBody>
      </p:sp>
    </p:spTree>
    <p:extLst>
      <p:ext uri="{BB962C8B-B14F-4D97-AF65-F5344CB8AC3E}">
        <p14:creationId xmlns:p14="http://schemas.microsoft.com/office/powerpoint/2010/main" val="3421494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Počítačová grafika</a:t>
            </a:r>
            <a:endParaRPr lang="cs-CZ" dirty="0"/>
          </a:p>
        </p:txBody>
      </p:sp>
      <p:sp>
        <p:nvSpPr>
          <p:cNvPr id="3" name="Podnadpis 2"/>
          <p:cNvSpPr>
            <a:spLocks noGrp="1"/>
          </p:cNvSpPr>
          <p:nvPr>
            <p:ph type="subTitle" idx="1"/>
          </p:nvPr>
        </p:nvSpPr>
        <p:spPr/>
        <p:txBody>
          <a:bodyPr/>
          <a:lstStyle/>
          <a:p>
            <a:endParaRPr lang="cs-CZ" dirty="0"/>
          </a:p>
        </p:txBody>
      </p:sp>
    </p:spTree>
    <p:extLst>
      <p:ext uri="{BB962C8B-B14F-4D97-AF65-F5344CB8AC3E}">
        <p14:creationId xmlns:p14="http://schemas.microsoft.com/office/powerpoint/2010/main" val="2968050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992313" y="620713"/>
            <a:ext cx="8229600" cy="4525962"/>
          </a:xfrm>
        </p:spPr>
        <p:txBody>
          <a:bodyPr/>
          <a:lstStyle/>
          <a:p>
            <a:pPr>
              <a:defRPr/>
            </a:pPr>
            <a:r>
              <a:rPr lang="cs-CZ" dirty="0" smtClean="0"/>
              <a:t>Počítačová grafika je z technického hlediska obor Výpočetní techniky, který používá počítače k tvorbě umělých grafických objektů a dále také na úpravu zobrazitelných a prostorových informací, nasnímaných z reálného světa (například digitální fotografie a jejich úprava, filmové triky). Z hlediska umění jde o samostatnou kategorii grafiky.</a:t>
            </a:r>
          </a:p>
          <a:p>
            <a:pPr marL="0" indent="0">
              <a:buNone/>
              <a:defRPr/>
            </a:pPr>
            <a:endParaRPr lang="cs-CZ" dirty="0"/>
          </a:p>
        </p:txBody>
      </p:sp>
    </p:spTree>
    <p:extLst>
      <p:ext uri="{BB962C8B-B14F-4D97-AF65-F5344CB8AC3E}">
        <p14:creationId xmlns:p14="http://schemas.microsoft.com/office/powerpoint/2010/main" val="16237639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cs-CZ" altLang="cs-CZ" smtClean="0"/>
              <a:t>Počítačová grafika</a:t>
            </a:r>
          </a:p>
        </p:txBody>
      </p:sp>
      <p:sp>
        <p:nvSpPr>
          <p:cNvPr id="7171" name="Rectangle 3"/>
          <p:cNvSpPr>
            <a:spLocks noGrp="1" noChangeArrowheads="1"/>
          </p:cNvSpPr>
          <p:nvPr>
            <p:ph idx="1"/>
          </p:nvPr>
        </p:nvSpPr>
        <p:spPr/>
        <p:txBody>
          <a:bodyPr/>
          <a:lstStyle/>
          <a:p>
            <a:pPr eaLnBrk="1" hangingPunct="1"/>
            <a:r>
              <a:rPr lang="cs-CZ" altLang="cs-CZ" smtClean="0"/>
              <a:t>Kde se můžeme s počítačovou grafikou setkat:</a:t>
            </a:r>
          </a:p>
          <a:p>
            <a:pPr lvl="1" eaLnBrk="1" hangingPunct="1"/>
            <a:r>
              <a:rPr lang="cs-CZ" altLang="cs-CZ" smtClean="0"/>
              <a:t>noviny, časopisy</a:t>
            </a:r>
          </a:p>
          <a:p>
            <a:pPr lvl="1" eaLnBrk="1" hangingPunct="1"/>
            <a:r>
              <a:rPr lang="cs-CZ" altLang="cs-CZ" smtClean="0"/>
              <a:t>reklamní letáky, billboardy</a:t>
            </a:r>
          </a:p>
          <a:p>
            <a:pPr lvl="1" eaLnBrk="1" hangingPunct="1"/>
            <a:r>
              <a:rPr lang="cs-CZ" altLang="cs-CZ" smtClean="0"/>
              <a:t>televize, film</a:t>
            </a:r>
          </a:p>
          <a:p>
            <a:pPr lvl="1" eaLnBrk="1" hangingPunct="1"/>
            <a:r>
              <a:rPr lang="cs-CZ" altLang="cs-CZ" smtClean="0"/>
              <a:t>internetové stránky</a:t>
            </a:r>
          </a:p>
          <a:p>
            <a:pPr lvl="1" eaLnBrk="1" hangingPunct="1"/>
            <a:r>
              <a:rPr lang="cs-CZ" altLang="cs-CZ" smtClean="0"/>
              <a:t>3D modelování, CAD/CAM</a:t>
            </a:r>
          </a:p>
          <a:p>
            <a:pPr lvl="1" eaLnBrk="1" hangingPunct="1"/>
            <a:r>
              <a:rPr lang="cs-CZ" altLang="cs-CZ" smtClean="0"/>
              <a:t>hry</a:t>
            </a:r>
          </a:p>
        </p:txBody>
      </p:sp>
    </p:spTree>
    <p:extLst>
      <p:ext uri="{BB962C8B-B14F-4D97-AF65-F5344CB8AC3E}">
        <p14:creationId xmlns:p14="http://schemas.microsoft.com/office/powerpoint/2010/main" val="16053435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animEffect transition="in" filter="fade">
                                      <p:cBhvr>
                                        <p:cTn id="11" dur="1000"/>
                                        <p:tgtEl>
                                          <p:spTgt spid="7171">
                                            <p:txEl>
                                              <p:pRg st="1" end="1"/>
                                            </p:txEl>
                                          </p:spTgt>
                                        </p:tgtEl>
                                      </p:cBhvr>
                                    </p:animEffect>
                                  </p:childTnLst>
                                </p:cTn>
                              </p:par>
                            </p:childTnLst>
                          </p:cTn>
                        </p:par>
                        <p:par>
                          <p:cTn id="12" fill="hold" nodeType="afterGroup">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Effect transition="in" filter="fade">
                                      <p:cBhvr>
                                        <p:cTn id="15" dur="1000"/>
                                        <p:tgtEl>
                                          <p:spTgt spid="7171">
                                            <p:txEl>
                                              <p:pRg st="2" end="2"/>
                                            </p:txEl>
                                          </p:spTgt>
                                        </p:tgtEl>
                                      </p:cBhvr>
                                    </p:animEffect>
                                  </p:childTnLst>
                                </p:cTn>
                              </p:par>
                            </p:childTnLst>
                          </p:cTn>
                        </p:par>
                        <p:par>
                          <p:cTn id="16" fill="hold" nodeType="afterGroup">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171">
                                            <p:txEl>
                                              <p:pRg st="3" end="3"/>
                                            </p:txEl>
                                          </p:spTgt>
                                        </p:tgtEl>
                                        <p:attrNameLst>
                                          <p:attrName>style.visibility</p:attrName>
                                        </p:attrNameLst>
                                      </p:cBhvr>
                                      <p:to>
                                        <p:strVal val="visible"/>
                                      </p:to>
                                    </p:set>
                                    <p:animEffect transition="in" filter="fade">
                                      <p:cBhvr>
                                        <p:cTn id="19" dur="1000"/>
                                        <p:tgtEl>
                                          <p:spTgt spid="7171">
                                            <p:txEl>
                                              <p:pRg st="3" end="3"/>
                                            </p:txEl>
                                          </p:spTgt>
                                        </p:tgtEl>
                                      </p:cBhvr>
                                    </p:animEffect>
                                  </p:childTnLst>
                                </p:cTn>
                              </p:par>
                            </p:childTnLst>
                          </p:cTn>
                        </p:par>
                        <p:par>
                          <p:cTn id="20" fill="hold" nodeType="afterGroup">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animEffect transition="in" filter="fade">
                                      <p:cBhvr>
                                        <p:cTn id="23" dur="1000"/>
                                        <p:tgtEl>
                                          <p:spTgt spid="7171">
                                            <p:txEl>
                                              <p:pRg st="4" end="4"/>
                                            </p:txEl>
                                          </p:spTgt>
                                        </p:tgtEl>
                                      </p:cBhvr>
                                    </p:animEffect>
                                  </p:childTnLst>
                                </p:cTn>
                              </p:par>
                            </p:childTnLst>
                          </p:cTn>
                        </p:par>
                        <p:par>
                          <p:cTn id="24" fill="hold" nodeType="afterGroup">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Effect transition="in" filter="fade">
                                      <p:cBhvr>
                                        <p:cTn id="27" dur="1000"/>
                                        <p:tgtEl>
                                          <p:spTgt spid="7171">
                                            <p:txEl>
                                              <p:pRg st="5" end="5"/>
                                            </p:txEl>
                                          </p:spTgt>
                                        </p:tgtEl>
                                      </p:cBhvr>
                                    </p:animEffect>
                                  </p:childTnLst>
                                </p:cTn>
                              </p:par>
                            </p:childTnLst>
                          </p:cTn>
                        </p:par>
                        <p:par>
                          <p:cTn id="28" fill="hold" nodeType="afterGroup">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animEffect transition="in" filter="fade">
                                      <p:cBhvr>
                                        <p:cTn id="31" dur="1000"/>
                                        <p:tgtEl>
                                          <p:spTgt spid="7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pPr eaLnBrk="1" hangingPunct="1"/>
            <a:r>
              <a:rPr lang="cs-CZ" altLang="cs-CZ" smtClean="0"/>
              <a:t>Počítačová grafika</a:t>
            </a:r>
          </a:p>
        </p:txBody>
      </p:sp>
      <p:sp>
        <p:nvSpPr>
          <p:cNvPr id="9219" name="Rectangle 3"/>
          <p:cNvSpPr>
            <a:spLocks noGrp="1" noRot="1" noChangeArrowheads="1"/>
          </p:cNvSpPr>
          <p:nvPr>
            <p:ph idx="1"/>
          </p:nvPr>
        </p:nvSpPr>
        <p:spPr/>
        <p:txBody>
          <a:bodyPr/>
          <a:lstStyle/>
          <a:p>
            <a:pPr eaLnBrk="1" hangingPunct="1"/>
            <a:r>
              <a:rPr lang="cs-CZ" altLang="cs-CZ" smtClean="0"/>
              <a:t>Oblasti profesionálního využití</a:t>
            </a:r>
          </a:p>
          <a:p>
            <a:pPr eaLnBrk="1" hangingPunct="1"/>
            <a:r>
              <a:rPr lang="cs-CZ" altLang="cs-CZ" smtClean="0"/>
              <a:t>Oblasti osobního (domácího) použití</a:t>
            </a:r>
          </a:p>
          <a:p>
            <a:pPr eaLnBrk="1" hangingPunct="1"/>
            <a:r>
              <a:rPr lang="cs-CZ" altLang="cs-CZ" smtClean="0"/>
              <a:t>Pozor na autorská práva při používání počítačové grafiky</a:t>
            </a:r>
          </a:p>
          <a:p>
            <a:pPr eaLnBrk="1" hangingPunct="1"/>
            <a:r>
              <a:rPr lang="cs-CZ" altLang="cs-CZ" smtClean="0"/>
              <a:t>Podle způsobu uložení obrazu rozlišujeme:</a:t>
            </a:r>
          </a:p>
          <a:p>
            <a:pPr lvl="1" eaLnBrk="1" hangingPunct="1"/>
            <a:r>
              <a:rPr lang="cs-CZ" altLang="cs-CZ" smtClean="0"/>
              <a:t>rastrovou (bitmapovou) grafiku</a:t>
            </a:r>
          </a:p>
          <a:p>
            <a:pPr lvl="1" eaLnBrk="1" hangingPunct="1"/>
            <a:r>
              <a:rPr lang="cs-CZ" altLang="cs-CZ" smtClean="0"/>
              <a:t>vektorovou grafiku (2D, 3D)</a:t>
            </a:r>
          </a:p>
        </p:txBody>
      </p:sp>
    </p:spTree>
    <p:extLst>
      <p:ext uri="{BB962C8B-B14F-4D97-AF65-F5344CB8AC3E}">
        <p14:creationId xmlns:p14="http://schemas.microsoft.com/office/powerpoint/2010/main" val="20328196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1000"/>
                                        <p:tgtEl>
                                          <p:spTgt spid="9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1000"/>
                                        <p:tgtEl>
                                          <p:spTgt spid="9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1000"/>
                                        <p:tgtEl>
                                          <p:spTgt spid="9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fade">
                                      <p:cBhvr>
                                        <p:cTn id="22" dur="1000"/>
                                        <p:tgtEl>
                                          <p:spTgt spid="9219">
                                            <p:txEl>
                                              <p:pRg st="3" end="3"/>
                                            </p:txEl>
                                          </p:spTgt>
                                        </p:tgtEl>
                                      </p:cBhvr>
                                    </p:animEffect>
                                  </p:childTnLst>
                                </p:cTn>
                              </p:par>
                            </p:childTnLst>
                          </p:cTn>
                        </p:par>
                        <p:par>
                          <p:cTn id="23" fill="hold" nodeType="afterGroup">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219">
                                            <p:txEl>
                                              <p:pRg st="4" end="4"/>
                                            </p:txEl>
                                          </p:spTgt>
                                        </p:tgtEl>
                                        <p:attrNameLst>
                                          <p:attrName>style.visibility</p:attrName>
                                        </p:attrNameLst>
                                      </p:cBhvr>
                                      <p:to>
                                        <p:strVal val="visible"/>
                                      </p:to>
                                    </p:set>
                                    <p:animEffect transition="in" filter="fade">
                                      <p:cBhvr>
                                        <p:cTn id="26" dur="1000"/>
                                        <p:tgtEl>
                                          <p:spTgt spid="9219">
                                            <p:txEl>
                                              <p:pRg st="4" end="4"/>
                                            </p:txEl>
                                          </p:spTgt>
                                        </p:tgtEl>
                                      </p:cBhvr>
                                    </p:animEffect>
                                  </p:childTnLst>
                                </p:cTn>
                              </p:par>
                            </p:childTnLst>
                          </p:cTn>
                        </p:par>
                        <p:par>
                          <p:cTn id="27" fill="hold" nodeType="afterGroup">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9219">
                                            <p:txEl>
                                              <p:pRg st="5" end="5"/>
                                            </p:txEl>
                                          </p:spTgt>
                                        </p:tgtEl>
                                        <p:attrNameLst>
                                          <p:attrName>style.visibility</p:attrName>
                                        </p:attrNameLst>
                                      </p:cBhvr>
                                      <p:to>
                                        <p:strVal val="visible"/>
                                      </p:to>
                                    </p:set>
                                    <p:animEffect transition="in" filter="fade">
                                      <p:cBhvr>
                                        <p:cTn id="30" dur="10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992313" y="0"/>
            <a:ext cx="8229600" cy="1143000"/>
          </a:xfrm>
        </p:spPr>
        <p:txBody>
          <a:bodyPr/>
          <a:lstStyle/>
          <a:p>
            <a:pPr eaLnBrk="1" hangingPunct="1"/>
            <a:r>
              <a:rPr lang="cs-CZ" altLang="cs-CZ" smtClean="0"/>
              <a:t>Rastrová grafika</a:t>
            </a:r>
          </a:p>
        </p:txBody>
      </p:sp>
      <p:sp>
        <p:nvSpPr>
          <p:cNvPr id="30723" name="Rectangle 3"/>
          <p:cNvSpPr>
            <a:spLocks noGrp="1" noChangeArrowheads="1"/>
          </p:cNvSpPr>
          <p:nvPr>
            <p:ph idx="1"/>
          </p:nvPr>
        </p:nvSpPr>
        <p:spPr>
          <a:xfrm>
            <a:off x="1919288" y="1196976"/>
            <a:ext cx="8229600" cy="5256213"/>
          </a:xfrm>
        </p:spPr>
        <p:txBody>
          <a:bodyPr/>
          <a:lstStyle/>
          <a:p>
            <a:pPr eaLnBrk="1" hangingPunct="1"/>
            <a:r>
              <a:rPr lang="cs-CZ" altLang="cs-CZ" sz="2800"/>
              <a:t>Rastrový obrázek je uložen bod po bodu (čtvereček – pixel)</a:t>
            </a:r>
          </a:p>
          <a:p>
            <a:pPr eaLnBrk="1" hangingPunct="1"/>
            <a:r>
              <a:rPr lang="cs-CZ" altLang="cs-CZ" sz="2800"/>
              <a:t>Bod je zanesen do mřížky</a:t>
            </a:r>
          </a:p>
          <a:p>
            <a:pPr eaLnBrk="1" hangingPunct="1"/>
            <a:r>
              <a:rPr lang="cs-CZ" altLang="cs-CZ" sz="2800"/>
              <a:t>Důležité vlastnosti: Rozlišení, barevná hloubka, počet bodů obrázku.</a:t>
            </a:r>
          </a:p>
          <a:p>
            <a:pPr eaLnBrk="1" hangingPunct="1"/>
            <a:r>
              <a:rPr lang="cs-CZ" altLang="cs-CZ" sz="2800"/>
              <a:t>Používá se pro ukládání obrazů reálného světa, jako jsou skenované obrázky, digitální fotografie atp.</a:t>
            </a:r>
          </a:p>
          <a:p>
            <a:pPr eaLnBrk="1" hangingPunct="1"/>
            <a:r>
              <a:rPr lang="cs-CZ" altLang="cs-CZ" sz="2800"/>
              <a:t>Výsledný obrázek pak využívá nedokonalosti lidského oka, které rastr nevnímá a vidí pouze barevné plochy, přechody a hrany.</a:t>
            </a:r>
          </a:p>
        </p:txBody>
      </p:sp>
    </p:spTree>
    <p:extLst>
      <p:ext uri="{BB962C8B-B14F-4D97-AF65-F5344CB8AC3E}">
        <p14:creationId xmlns:p14="http://schemas.microsoft.com/office/powerpoint/2010/main" val="36176236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981200" y="274639"/>
            <a:ext cx="8229600" cy="706437"/>
          </a:xfrm>
        </p:spPr>
        <p:txBody>
          <a:bodyPr/>
          <a:lstStyle/>
          <a:p>
            <a:pPr eaLnBrk="1" hangingPunct="1"/>
            <a:r>
              <a:rPr lang="cs-CZ" altLang="cs-CZ" smtClean="0"/>
              <a:t>Vektorová grafika</a:t>
            </a:r>
          </a:p>
        </p:txBody>
      </p:sp>
      <p:sp>
        <p:nvSpPr>
          <p:cNvPr id="30723" name="Rectangle 3"/>
          <p:cNvSpPr>
            <a:spLocks noGrp="1" noChangeArrowheads="1"/>
          </p:cNvSpPr>
          <p:nvPr>
            <p:ph idx="1"/>
          </p:nvPr>
        </p:nvSpPr>
        <p:spPr>
          <a:xfrm>
            <a:off x="1992313" y="981075"/>
            <a:ext cx="8229600" cy="5327650"/>
          </a:xfrm>
        </p:spPr>
        <p:txBody>
          <a:bodyPr/>
          <a:lstStyle/>
          <a:p>
            <a:pPr eaLnBrk="1" hangingPunct="1">
              <a:lnSpc>
                <a:spcPct val="90000"/>
              </a:lnSpc>
              <a:defRPr/>
            </a:pPr>
            <a:r>
              <a:rPr lang="cs-CZ" altLang="cs-CZ" dirty="0" smtClean="0"/>
              <a:t>Obrázek se skládá z jednotlivých křivek a bodů, které určují tvar objektu</a:t>
            </a:r>
          </a:p>
          <a:p>
            <a:pPr eaLnBrk="1" hangingPunct="1">
              <a:lnSpc>
                <a:spcPct val="90000"/>
              </a:lnSpc>
              <a:defRPr/>
            </a:pPr>
            <a:r>
              <a:rPr lang="cs-CZ" altLang="cs-CZ" dirty="0" smtClean="0"/>
              <a:t>I při velkém zvětšení vektorového obrázku nedojde k jeho rozostření (body a vektory lze přesně přepočítat)</a:t>
            </a:r>
          </a:p>
          <a:p>
            <a:pPr eaLnBrk="1" hangingPunct="1">
              <a:lnSpc>
                <a:spcPct val="90000"/>
              </a:lnSpc>
              <a:defRPr/>
            </a:pPr>
            <a:r>
              <a:rPr lang="cs-CZ" altLang="cs-CZ" dirty="0" smtClean="0"/>
              <a:t>S objektem je možné provádět zásadní změny a překreslovat jej</a:t>
            </a:r>
          </a:p>
          <a:p>
            <a:pPr eaLnBrk="1" hangingPunct="1">
              <a:lnSpc>
                <a:spcPct val="90000"/>
              </a:lnSpc>
              <a:defRPr/>
            </a:pPr>
            <a:r>
              <a:rPr lang="cs-CZ" altLang="cs-CZ" dirty="0" smtClean="0"/>
              <a:t>Tisk a překreslování je rychlejší</a:t>
            </a:r>
          </a:p>
          <a:p>
            <a:pPr eaLnBrk="1" hangingPunct="1">
              <a:lnSpc>
                <a:spcPct val="90000"/>
              </a:lnSpc>
              <a:defRPr/>
            </a:pPr>
            <a:r>
              <a:rPr lang="cs-CZ" altLang="cs-CZ" dirty="0" smtClean="0"/>
              <a:t>Nevýhoda – nevypadá tak reálně jako rastrová grafika</a:t>
            </a:r>
          </a:p>
          <a:p>
            <a:pPr marL="0" indent="0" eaLnBrk="1" hangingPunct="1">
              <a:lnSpc>
                <a:spcPct val="90000"/>
              </a:lnSpc>
              <a:buNone/>
              <a:defRPr/>
            </a:pPr>
            <a:r>
              <a:rPr lang="cs-CZ" dirty="0" smtClean="0"/>
              <a:t>Použití - kresby, loga, plakáty, letáky, vizitky</a:t>
            </a:r>
            <a:endParaRPr lang="cs-CZ" altLang="cs-CZ" dirty="0" smtClean="0"/>
          </a:p>
        </p:txBody>
      </p:sp>
    </p:spTree>
    <p:extLst>
      <p:ext uri="{BB962C8B-B14F-4D97-AF65-F5344CB8AC3E}">
        <p14:creationId xmlns:p14="http://schemas.microsoft.com/office/powerpoint/2010/main" val="1109839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title"/>
          </p:nvPr>
        </p:nvSpPr>
        <p:spPr>
          <a:xfrm>
            <a:off x="2057400" y="0"/>
            <a:ext cx="8229600" cy="1143000"/>
          </a:xfrm>
        </p:spPr>
        <p:txBody>
          <a:bodyPr/>
          <a:lstStyle/>
          <a:p>
            <a:pPr eaLnBrk="1" hangingPunct="1"/>
            <a:r>
              <a:rPr lang="cs-CZ" altLang="cs-CZ" smtClean="0"/>
              <a:t>Srovnání vektor. x rastr. grafiky</a:t>
            </a:r>
          </a:p>
        </p:txBody>
      </p:sp>
      <p:sp>
        <p:nvSpPr>
          <p:cNvPr id="30722" name="Rectangle 2"/>
          <p:cNvSpPr>
            <a:spLocks noGrp="1" noChangeArrowheads="1"/>
          </p:cNvSpPr>
          <p:nvPr>
            <p:ph idx="1"/>
          </p:nvPr>
        </p:nvSpPr>
        <p:spPr/>
        <p:txBody>
          <a:bodyPr/>
          <a:lstStyle/>
          <a:p>
            <a:pPr algn="just" eaLnBrk="1" hangingPunct="1">
              <a:buFont typeface="Wingdings" pitchFamily="2" charset="2"/>
              <a:buNone/>
              <a:defRPr/>
            </a:pPr>
            <a:r>
              <a:rPr lang="cs-CZ" sz="1800" dirty="0">
                <a:solidFill>
                  <a:srgbClr val="000000"/>
                </a:solidFill>
                <a:effectLst>
                  <a:outerShdw blurRad="38100" dist="38100" dir="2700000" algn="tl">
                    <a:srgbClr val="FFFFFF"/>
                  </a:outerShdw>
                </a:effectLst>
              </a:rPr>
              <a:t> </a:t>
            </a:r>
          </a:p>
          <a:p>
            <a:pPr eaLnBrk="1" hangingPunct="1">
              <a:buFont typeface="Wingdings" pitchFamily="2" charset="2"/>
              <a:buNone/>
              <a:defRPr/>
            </a:pPr>
            <a:endParaRPr lang="cs-CZ" sz="1800" dirty="0"/>
          </a:p>
        </p:txBody>
      </p:sp>
      <p:sp>
        <p:nvSpPr>
          <p:cNvPr id="34820" name="Rectangle 11"/>
          <p:cNvSpPr>
            <a:spLocks noChangeArrowheads="1"/>
          </p:cNvSpPr>
          <p:nvPr/>
        </p:nvSpPr>
        <p:spPr bwMode="auto">
          <a:xfrm>
            <a:off x="5988051" y="2286000"/>
            <a:ext cx="7072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FontTx/>
              <a:buNone/>
            </a:pPr>
            <a:endParaRPr lang="cs-CZ" altLang="cs-CZ" sz="1800">
              <a:solidFill>
                <a:srgbClr val="000000"/>
              </a:solidFill>
              <a:cs typeface="Arial" panose="020B0604020202020204" pitchFamily="34" charset="0"/>
            </a:endParaRPr>
          </a:p>
        </p:txBody>
      </p:sp>
      <p:pic>
        <p:nvPicPr>
          <p:cNvPr id="34821" name="Picture 12" descr="http://programujte.com/galerie/200606202204_kruh_vekto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13" y="1773238"/>
            <a:ext cx="3505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Rectangle 13"/>
          <p:cNvSpPr>
            <a:spLocks noChangeArrowheads="1"/>
          </p:cNvSpPr>
          <p:nvPr/>
        </p:nvSpPr>
        <p:spPr bwMode="auto">
          <a:xfrm>
            <a:off x="5988051" y="2286000"/>
            <a:ext cx="7072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FontTx/>
              <a:buNone/>
            </a:pPr>
            <a:endParaRPr lang="cs-CZ" altLang="cs-CZ" sz="1800">
              <a:solidFill>
                <a:srgbClr val="000000"/>
              </a:solidFill>
              <a:cs typeface="Arial" panose="020B0604020202020204" pitchFamily="34" charset="0"/>
            </a:endParaRPr>
          </a:p>
        </p:txBody>
      </p:sp>
      <p:pic>
        <p:nvPicPr>
          <p:cNvPr id="34823" name="Picture 14" descr="http://programujte.com/galerie/200606202229_kruh_rast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2263" y="1700213"/>
            <a:ext cx="3505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4" name="Text Box 15"/>
          <p:cNvSpPr txBox="1">
            <a:spLocks noChangeArrowheads="1"/>
          </p:cNvSpPr>
          <p:nvPr/>
        </p:nvSpPr>
        <p:spPr bwMode="auto">
          <a:xfrm>
            <a:off x="1905000" y="5029201"/>
            <a:ext cx="4191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50000"/>
              </a:spcBef>
              <a:spcAft>
                <a:spcPct val="0"/>
              </a:spcAft>
              <a:buFontTx/>
              <a:buNone/>
            </a:pPr>
            <a:endParaRPr lang="cs-CZ" altLang="cs-CZ" sz="1800">
              <a:solidFill>
                <a:srgbClr val="000000"/>
              </a:solidFill>
              <a:cs typeface="Arial" panose="020B0604020202020204" pitchFamily="34" charset="0"/>
            </a:endParaRPr>
          </a:p>
        </p:txBody>
      </p:sp>
      <p:sp>
        <p:nvSpPr>
          <p:cNvPr id="34825" name="Rectangle 16"/>
          <p:cNvSpPr>
            <a:spLocks noChangeArrowheads="1"/>
          </p:cNvSpPr>
          <p:nvPr/>
        </p:nvSpPr>
        <p:spPr bwMode="auto">
          <a:xfrm>
            <a:off x="1752600" y="5105400"/>
            <a:ext cx="4038600" cy="369332"/>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FontTx/>
              <a:buNone/>
            </a:pPr>
            <a:endParaRPr lang="cs-CZ" altLang="cs-CZ" sz="1800">
              <a:solidFill>
                <a:srgbClr val="000000"/>
              </a:solidFill>
              <a:cs typeface="Arial" panose="020B0604020202020204" pitchFamily="34" charset="0"/>
            </a:endParaRPr>
          </a:p>
        </p:txBody>
      </p:sp>
    </p:spTree>
    <p:extLst>
      <p:ext uri="{BB962C8B-B14F-4D97-AF65-F5344CB8AC3E}">
        <p14:creationId xmlns:p14="http://schemas.microsoft.com/office/powerpoint/2010/main" val="30502759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Zástupný symbol pro obsah 2"/>
          <p:cNvSpPr>
            <a:spLocks noGrp="1"/>
          </p:cNvSpPr>
          <p:nvPr>
            <p:ph idx="1"/>
          </p:nvPr>
        </p:nvSpPr>
        <p:spPr>
          <a:xfrm>
            <a:off x="1992313" y="404813"/>
            <a:ext cx="8229600" cy="6119812"/>
          </a:xfrm>
        </p:spPr>
        <p:txBody>
          <a:bodyPr/>
          <a:lstStyle/>
          <a:p>
            <a:pPr marL="0" indent="0">
              <a:buNone/>
            </a:pPr>
            <a:r>
              <a:rPr lang="cs-CZ" altLang="cs-CZ" sz="2800" b="1"/>
              <a:t>Převod jednoho druhu do druhého</a:t>
            </a:r>
          </a:p>
          <a:p>
            <a:pPr marL="0" indent="0">
              <a:buNone/>
            </a:pPr>
            <a:r>
              <a:rPr lang="cs-CZ" altLang="cs-CZ" sz="2600"/>
              <a:t>Bitmapy se na vektor převádí hlavně z důvodu zachování kvality při zvětšování nebo tisku – </a:t>
            </a:r>
            <a:r>
              <a:rPr lang="cs-CZ" altLang="cs-CZ" sz="2600" b="1"/>
              <a:t>vektorizace</a:t>
            </a:r>
          </a:p>
          <a:p>
            <a:pPr marL="0" indent="0">
              <a:buNone/>
            </a:pPr>
            <a:r>
              <a:rPr lang="cs-CZ" altLang="cs-CZ" sz="2600"/>
              <a:t>poměrně komplikovaný proces, v jehož průběhu program vygeneruje křivky a objekty a výsledek je někdy nutné dotvořit ručně.</a:t>
            </a:r>
          </a:p>
          <a:p>
            <a:pPr marL="0" indent="0">
              <a:buNone/>
            </a:pPr>
            <a:r>
              <a:rPr lang="cs-CZ" altLang="cs-CZ" sz="2600"/>
              <a:t>Díky převodu rastru do vektoru je možné snadno vkládat různé obrázky a části fotek, které se stanou dokonalou grafikou. Jediným problémem je vkládání fotek, převod trvá moc dlouho a výsledek převodu fotky do vektoru není dobrý. Do vektorové grafiky se převádí výhradně jednoduchá grafika se základním počtem barev a jasnějšími rysy.</a:t>
            </a:r>
          </a:p>
        </p:txBody>
      </p:sp>
    </p:spTree>
    <p:extLst>
      <p:ext uri="{BB962C8B-B14F-4D97-AF65-F5344CB8AC3E}">
        <p14:creationId xmlns:p14="http://schemas.microsoft.com/office/powerpoint/2010/main" val="34231680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981200" y="549275"/>
            <a:ext cx="8229600" cy="5576888"/>
          </a:xfrm>
        </p:spPr>
        <p:txBody>
          <a:bodyPr/>
          <a:lstStyle/>
          <a:p>
            <a:pPr marL="0" indent="0">
              <a:buNone/>
              <a:defRPr/>
            </a:pPr>
            <a:r>
              <a:rPr lang="cs-CZ" dirty="0" smtClean="0"/>
              <a:t>Je možné použít automatické </a:t>
            </a:r>
            <a:r>
              <a:rPr lang="cs-CZ" b="1" dirty="0" smtClean="0"/>
              <a:t>trasování</a:t>
            </a:r>
            <a:r>
              <a:rPr lang="cs-CZ" dirty="0" smtClean="0"/>
              <a:t>, které převede obrázek do vektoru automaticky. Druhou možností je postupný převod, ve kterém si uživatel vybírá, krok za krokem, kvalitu, nastavení atd</a:t>
            </a:r>
            <a:r>
              <a:rPr lang="cs-CZ" sz="3600" dirty="0"/>
              <a:t>. </a:t>
            </a:r>
          </a:p>
          <a:p>
            <a:pPr marL="0" indent="0">
              <a:buNone/>
              <a:defRPr/>
            </a:pPr>
            <a:r>
              <a:rPr lang="cs-CZ" sz="3600" dirty="0"/>
              <a:t>Programy pro převod</a:t>
            </a:r>
            <a:r>
              <a:rPr lang="cs-CZ" dirty="0"/>
              <a:t> </a:t>
            </a:r>
            <a:endParaRPr lang="cs-CZ" dirty="0" smtClean="0"/>
          </a:p>
          <a:p>
            <a:pPr>
              <a:defRPr/>
            </a:pPr>
            <a:r>
              <a:rPr lang="cs-CZ" dirty="0" err="1" smtClean="0"/>
              <a:t>Inkscape</a:t>
            </a:r>
            <a:endParaRPr lang="cs-CZ" dirty="0" smtClean="0"/>
          </a:p>
          <a:p>
            <a:pPr>
              <a:defRPr/>
            </a:pPr>
            <a:r>
              <a:rPr lang="cs-CZ" dirty="0" err="1" smtClean="0"/>
              <a:t>Vector</a:t>
            </a:r>
            <a:r>
              <a:rPr lang="cs-CZ" dirty="0" smtClean="0"/>
              <a:t> </a:t>
            </a:r>
            <a:r>
              <a:rPr lang="cs-CZ" dirty="0" err="1" smtClean="0"/>
              <a:t>Magic</a:t>
            </a:r>
            <a:endParaRPr lang="cs-CZ" dirty="0" smtClean="0"/>
          </a:p>
          <a:p>
            <a:pPr>
              <a:defRPr/>
            </a:pPr>
            <a:r>
              <a:rPr lang="cs-CZ" dirty="0" err="1" smtClean="0"/>
              <a:t>Vextractor</a:t>
            </a:r>
            <a:endParaRPr lang="cs-CZ" dirty="0" smtClean="0"/>
          </a:p>
          <a:p>
            <a:pPr>
              <a:defRPr/>
            </a:pPr>
            <a:r>
              <a:rPr lang="cs-CZ" dirty="0" err="1"/>
              <a:t>Autotracer</a:t>
            </a:r>
            <a:r>
              <a:rPr lang="cs-CZ" dirty="0"/>
              <a:t> </a:t>
            </a:r>
            <a:r>
              <a:rPr lang="cs-CZ" dirty="0" smtClean="0"/>
              <a:t>- </a:t>
            </a:r>
            <a:r>
              <a:rPr lang="cs-CZ" dirty="0"/>
              <a:t>webový </a:t>
            </a:r>
            <a:r>
              <a:rPr lang="cs-CZ" dirty="0" smtClean="0"/>
              <a:t>nástroj</a:t>
            </a:r>
            <a:endParaRPr lang="cs-CZ" dirty="0"/>
          </a:p>
        </p:txBody>
      </p:sp>
    </p:spTree>
    <p:extLst>
      <p:ext uri="{BB962C8B-B14F-4D97-AF65-F5344CB8AC3E}">
        <p14:creationId xmlns:p14="http://schemas.microsoft.com/office/powerpoint/2010/main" val="6520547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847850" y="765175"/>
            <a:ext cx="8229600" cy="5543550"/>
          </a:xfrm>
        </p:spPr>
        <p:txBody>
          <a:bodyPr/>
          <a:lstStyle/>
          <a:p>
            <a:pPr marL="0" indent="0">
              <a:buNone/>
              <a:defRPr/>
            </a:pPr>
            <a:r>
              <a:rPr lang="cs-CZ" dirty="0" smtClean="0"/>
              <a:t>Převod vektorové grafiky do rastrové -</a:t>
            </a:r>
            <a:r>
              <a:rPr lang="cs-CZ" b="1" dirty="0" err="1" smtClean="0"/>
              <a:t>rasterizace</a:t>
            </a:r>
            <a:endParaRPr lang="cs-CZ" b="1" dirty="0" smtClean="0"/>
          </a:p>
          <a:p>
            <a:pPr>
              <a:defRPr/>
            </a:pPr>
            <a:r>
              <a:rPr lang="cs-CZ" dirty="0" smtClean="0"/>
              <a:t>je plně automatický proces bez nutnosti zásahu uživatele, většinou pomocí funkce exportovat</a:t>
            </a:r>
          </a:p>
          <a:p>
            <a:pPr>
              <a:defRPr/>
            </a:pPr>
            <a:r>
              <a:rPr lang="cs-CZ" dirty="0" smtClean="0"/>
              <a:t>v průběhu </a:t>
            </a:r>
            <a:r>
              <a:rPr lang="cs-CZ" dirty="0" err="1" smtClean="0"/>
              <a:t>rasterizace</a:t>
            </a:r>
            <a:r>
              <a:rPr lang="cs-CZ" dirty="0" smtClean="0"/>
              <a:t> se může měnit rozlišení, pozadí, případně výstupní efekty</a:t>
            </a:r>
          </a:p>
          <a:p>
            <a:pPr marL="0" indent="0">
              <a:buNone/>
              <a:defRPr/>
            </a:pPr>
            <a:r>
              <a:rPr lang="cs-CZ" dirty="0" smtClean="0"/>
              <a:t>Existují soubory, které obsahují současně vektorová a rastrová data - tzv. </a:t>
            </a:r>
            <a:r>
              <a:rPr lang="cs-CZ" dirty="0" err="1" smtClean="0"/>
              <a:t>metaformáty</a:t>
            </a:r>
            <a:r>
              <a:rPr lang="cs-CZ" dirty="0" smtClean="0"/>
              <a:t>, např. WMF, PDF, EPS</a:t>
            </a:r>
            <a:endParaRPr lang="cs-CZ" dirty="0"/>
          </a:p>
        </p:txBody>
      </p:sp>
    </p:spTree>
    <p:extLst>
      <p:ext uri="{BB962C8B-B14F-4D97-AF65-F5344CB8AC3E}">
        <p14:creationId xmlns:p14="http://schemas.microsoft.com/office/powerpoint/2010/main" val="266741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cs-CZ" altLang="cs-CZ" smtClean="0"/>
              <a:t>Rastrová grafika</a:t>
            </a:r>
          </a:p>
        </p:txBody>
      </p:sp>
      <p:sp>
        <p:nvSpPr>
          <p:cNvPr id="12291" name="Rectangle 3"/>
          <p:cNvSpPr>
            <a:spLocks noGrp="1" noChangeArrowheads="1"/>
          </p:cNvSpPr>
          <p:nvPr>
            <p:ph idx="1"/>
          </p:nvPr>
        </p:nvSpPr>
        <p:spPr/>
        <p:txBody>
          <a:bodyPr/>
          <a:lstStyle/>
          <a:p>
            <a:pPr eaLnBrk="1" hangingPunct="1"/>
            <a:r>
              <a:rPr lang="cs-CZ" altLang="cs-CZ" smtClean="0"/>
              <a:t>Výhody rastrového obrazu:</a:t>
            </a:r>
          </a:p>
          <a:p>
            <a:pPr lvl="1" eaLnBrk="1" hangingPunct="1"/>
            <a:r>
              <a:rPr lang="cs-CZ" altLang="cs-CZ" smtClean="0"/>
              <a:t>Opticky věrné uchování snímku (např. fotografie)</a:t>
            </a:r>
          </a:p>
          <a:p>
            <a:pPr lvl="1" eaLnBrk="1" hangingPunct="1"/>
            <a:r>
              <a:rPr lang="cs-CZ" altLang="cs-CZ" smtClean="0"/>
              <a:t>rastrová grafika umožňuje zobrazit jakýkoliv obraz</a:t>
            </a:r>
          </a:p>
          <a:p>
            <a:pPr lvl="1" eaLnBrk="1" hangingPunct="1"/>
            <a:r>
              <a:rPr lang="cs-CZ" altLang="cs-CZ" smtClean="0"/>
              <a:t>možnost provádění nejrůznějších grafických efektů (snadno můžeme upravovat jednotlivé body obrazu)</a:t>
            </a:r>
          </a:p>
        </p:txBody>
      </p:sp>
    </p:spTree>
    <p:extLst>
      <p:ext uri="{BB962C8B-B14F-4D97-AF65-F5344CB8AC3E}">
        <p14:creationId xmlns:p14="http://schemas.microsoft.com/office/powerpoint/2010/main" val="648411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1000"/>
                                        <p:tgtEl>
                                          <p:spTgt spid="12291">
                                            <p:txEl>
                                              <p:pRg st="0" end="0"/>
                                            </p:txEl>
                                          </p:spTgt>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animEffect transition="in" filter="fade">
                                      <p:cBhvr>
                                        <p:cTn id="11" dur="1000"/>
                                        <p:tgtEl>
                                          <p:spTgt spid="12291">
                                            <p:txEl>
                                              <p:pRg st="1" end="1"/>
                                            </p:txEl>
                                          </p:spTgt>
                                        </p:tgtEl>
                                      </p:cBhvr>
                                    </p:animEffect>
                                  </p:childTnLst>
                                </p:cTn>
                              </p:par>
                            </p:childTnLst>
                          </p:cTn>
                        </p:par>
                        <p:par>
                          <p:cTn id="12" fill="hold" nodeType="afterGroup">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animEffect transition="in" filter="fade">
                                      <p:cBhvr>
                                        <p:cTn id="15" dur="1000"/>
                                        <p:tgtEl>
                                          <p:spTgt spid="12291">
                                            <p:txEl>
                                              <p:pRg st="2" end="2"/>
                                            </p:txEl>
                                          </p:spTgt>
                                        </p:tgtEl>
                                      </p:cBhvr>
                                    </p:animEffect>
                                  </p:childTnLst>
                                </p:cTn>
                              </p:par>
                            </p:childTnLst>
                          </p:cTn>
                        </p:par>
                        <p:par>
                          <p:cTn id="16" fill="hold" nodeType="afterGroup">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2291">
                                            <p:txEl>
                                              <p:pRg st="3" end="3"/>
                                            </p:txEl>
                                          </p:spTgt>
                                        </p:tgtEl>
                                        <p:attrNameLst>
                                          <p:attrName>style.visibility</p:attrName>
                                        </p:attrNameLst>
                                      </p:cBhvr>
                                      <p:to>
                                        <p:strVal val="visible"/>
                                      </p:to>
                                    </p:set>
                                    <p:animEffect transition="in" filter="fade">
                                      <p:cBhvr>
                                        <p:cTn id="19" dur="10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cs-CZ" altLang="cs-CZ" smtClean="0"/>
              <a:t>Rastrová grafika</a:t>
            </a:r>
          </a:p>
        </p:txBody>
      </p:sp>
      <p:sp>
        <p:nvSpPr>
          <p:cNvPr id="40963" name="Rectangle 3"/>
          <p:cNvSpPr>
            <a:spLocks noGrp="1" noChangeArrowheads="1"/>
          </p:cNvSpPr>
          <p:nvPr>
            <p:ph idx="1"/>
          </p:nvPr>
        </p:nvSpPr>
        <p:spPr/>
        <p:txBody>
          <a:bodyPr/>
          <a:lstStyle/>
          <a:p>
            <a:pPr eaLnBrk="1" hangingPunct="1"/>
            <a:r>
              <a:rPr lang="cs-CZ" altLang="cs-CZ" smtClean="0"/>
              <a:t>Nevýhody rastrového obrazu:</a:t>
            </a:r>
          </a:p>
          <a:p>
            <a:pPr lvl="1" eaLnBrk="1" hangingPunct="1"/>
            <a:r>
              <a:rPr lang="cs-CZ" altLang="cs-CZ" smtClean="0"/>
              <a:t>velké nároky na zdroje</a:t>
            </a:r>
          </a:p>
          <a:p>
            <a:pPr lvl="1" eaLnBrk="1" hangingPunct="1"/>
            <a:r>
              <a:rPr lang="cs-CZ" altLang="cs-CZ" smtClean="0"/>
              <a:t>změna velikosti (zvětšování nebo zmenšování) vede ke zhoršení obrazové kvality obrázku</a:t>
            </a:r>
          </a:p>
          <a:p>
            <a:pPr lvl="1" eaLnBrk="1" hangingPunct="1"/>
            <a:r>
              <a:rPr lang="cs-CZ" altLang="cs-CZ" smtClean="0"/>
              <a:t>zvětšování obrázku je možné jen v omezené míře, neboť při větším zvětšení je na výsledném obrázku patrný rastr</a:t>
            </a:r>
          </a:p>
        </p:txBody>
      </p:sp>
    </p:spTree>
    <p:extLst>
      <p:ext uri="{BB962C8B-B14F-4D97-AF65-F5344CB8AC3E}">
        <p14:creationId xmlns:p14="http://schemas.microsoft.com/office/powerpoint/2010/main" val="32027180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cs-CZ" altLang="cs-CZ" smtClean="0"/>
              <a:t>Rastrová grafika</a:t>
            </a:r>
          </a:p>
        </p:txBody>
      </p:sp>
      <p:sp>
        <p:nvSpPr>
          <p:cNvPr id="41987" name="Rectangle 3"/>
          <p:cNvSpPr>
            <a:spLocks noGrp="1" noChangeArrowheads="1"/>
          </p:cNvSpPr>
          <p:nvPr>
            <p:ph idx="1"/>
          </p:nvPr>
        </p:nvSpPr>
        <p:spPr/>
        <p:txBody>
          <a:bodyPr/>
          <a:lstStyle/>
          <a:p>
            <a:pPr eaLnBrk="1" hangingPunct="1"/>
            <a:r>
              <a:rPr lang="cs-CZ" altLang="cs-CZ" smtClean="0"/>
              <a:t>Využití rastrové grafiky:</a:t>
            </a:r>
          </a:p>
          <a:p>
            <a:pPr lvl="1" eaLnBrk="1" hangingPunct="1"/>
            <a:r>
              <a:rPr lang="cs-CZ" altLang="cs-CZ" sz="3200"/>
              <a:t>Digitální fotografie, digitální video</a:t>
            </a:r>
          </a:p>
          <a:p>
            <a:pPr lvl="1" eaLnBrk="1" hangingPunct="1"/>
            <a:r>
              <a:rPr lang="cs-CZ" altLang="cs-CZ" sz="3200"/>
              <a:t>Archivace a zpracování „papírových“ dokumentů (obrázků) v elektronické podobě</a:t>
            </a:r>
          </a:p>
          <a:p>
            <a:pPr lvl="1" eaLnBrk="1" hangingPunct="1"/>
            <a:endParaRPr lang="cs-CZ" altLang="cs-CZ" smtClean="0"/>
          </a:p>
          <a:p>
            <a:pPr lvl="1" eaLnBrk="1" hangingPunct="1"/>
            <a:endParaRPr lang="cs-CZ" altLang="cs-CZ" smtClean="0"/>
          </a:p>
        </p:txBody>
      </p:sp>
    </p:spTree>
    <p:extLst>
      <p:ext uri="{BB962C8B-B14F-4D97-AF65-F5344CB8AC3E}">
        <p14:creationId xmlns:p14="http://schemas.microsoft.com/office/powerpoint/2010/main" val="559004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cs-CZ" altLang="cs-CZ" smtClean="0"/>
              <a:t>Rozlišení</a:t>
            </a:r>
          </a:p>
        </p:txBody>
      </p:sp>
      <p:sp>
        <p:nvSpPr>
          <p:cNvPr id="43011" name="Rectangle 3"/>
          <p:cNvSpPr>
            <a:spLocks noGrp="1" noChangeArrowheads="1"/>
          </p:cNvSpPr>
          <p:nvPr>
            <p:ph idx="1"/>
          </p:nvPr>
        </p:nvSpPr>
        <p:spPr/>
        <p:txBody>
          <a:bodyPr/>
          <a:lstStyle/>
          <a:p>
            <a:r>
              <a:rPr lang="cs-CZ" altLang="cs-CZ" sz="2800"/>
              <a:t>Udává se v jednotkách dpi (Dots Per Inch) a udává, kolik bodů se vejde na délku jednoho palce (1" = 2,54 cm). </a:t>
            </a:r>
          </a:p>
          <a:p>
            <a:r>
              <a:rPr lang="cs-CZ" altLang="cs-CZ" sz="2800"/>
              <a:t>Rozlišení musí být „přiměřené“.  Malé rozlišení: zrnitý obrázek. Velké rozlišení: obrovský soubor.</a:t>
            </a:r>
          </a:p>
          <a:p>
            <a:r>
              <a:rPr lang="cs-CZ" altLang="cs-CZ" sz="2800"/>
              <a:t>Pozor: s rozlišením roste i velikost souboru s obrázkem</a:t>
            </a:r>
          </a:p>
          <a:p>
            <a:r>
              <a:rPr lang="cs-CZ" altLang="cs-CZ" sz="2800"/>
              <a:t>Jeden obrázek 15 x 10 cm ve 300 DPI zabere v paměti počítače 6,5 MB.</a:t>
            </a:r>
          </a:p>
          <a:p>
            <a:endParaRPr lang="cs-CZ" altLang="cs-CZ" sz="2800"/>
          </a:p>
        </p:txBody>
      </p:sp>
    </p:spTree>
    <p:extLst>
      <p:ext uri="{BB962C8B-B14F-4D97-AF65-F5344CB8AC3E}">
        <p14:creationId xmlns:p14="http://schemas.microsoft.com/office/powerpoint/2010/main" val="38376408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9339" y="2038350"/>
            <a:ext cx="7553325"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464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981200" y="274639"/>
            <a:ext cx="8229600" cy="561975"/>
          </a:xfrm>
        </p:spPr>
        <p:txBody>
          <a:bodyPr/>
          <a:lstStyle/>
          <a:p>
            <a:r>
              <a:rPr lang="cs-CZ" altLang="cs-CZ" sz="4000"/>
              <a:t>Barevná hloubka</a:t>
            </a:r>
          </a:p>
        </p:txBody>
      </p:sp>
      <p:sp>
        <p:nvSpPr>
          <p:cNvPr id="45059" name="Rectangle 3"/>
          <p:cNvSpPr>
            <a:spLocks noGrp="1" noChangeArrowheads="1"/>
          </p:cNvSpPr>
          <p:nvPr>
            <p:ph idx="1"/>
          </p:nvPr>
        </p:nvSpPr>
        <p:spPr>
          <a:xfrm>
            <a:off x="1992313" y="981076"/>
            <a:ext cx="8229600" cy="5688013"/>
          </a:xfrm>
        </p:spPr>
        <p:txBody>
          <a:bodyPr/>
          <a:lstStyle/>
          <a:p>
            <a:r>
              <a:rPr lang="cs-CZ" altLang="cs-CZ" sz="2400"/>
              <a:t>Bitová informace každého bodu o své barvě</a:t>
            </a:r>
          </a:p>
          <a:p>
            <a:r>
              <a:rPr lang="cs-CZ" altLang="cs-CZ" sz="2400"/>
              <a:t>Čím více bitů je pro tuto informaci vyčleněno, tím více barev je možné pokrýt a tím také narůstá objem dat. </a:t>
            </a:r>
          </a:p>
          <a:p>
            <a:r>
              <a:rPr lang="cs-CZ" altLang="cs-CZ" sz="2400"/>
              <a:t>Označuje počet bitů použitých pro uložení barvy každého kanálu v barevném modelu. Jestliže barevný model používá např. tři základní barvy (např. model RGB), potom intenzita každé barvy je určena jedním číslem, které je vytvořeno určitým počtem bitů. </a:t>
            </a:r>
          </a:p>
          <a:p>
            <a:r>
              <a:rPr lang="cs-CZ" altLang="cs-CZ" sz="2400"/>
              <a:t>Čím vyšší je barevná hloubka, tím více barev se rozlišuje a pochopitelně o to přesnější je vykreslení obrazu.</a:t>
            </a:r>
          </a:p>
          <a:p>
            <a:r>
              <a:rPr lang="cs-CZ" altLang="cs-CZ" sz="2400"/>
              <a:t>Pokud se s digitálním obrázkem dále pracuje, je lepší větší barevná hloubka, lépe se pak s obrázkem manipuluje při úpravách. Některé úpravy poškozují obraz a čím kvalitnější je vstup, o to lepší je výstup po úpravě.</a:t>
            </a:r>
          </a:p>
        </p:txBody>
      </p:sp>
    </p:spTree>
    <p:extLst>
      <p:ext uri="{BB962C8B-B14F-4D97-AF65-F5344CB8AC3E}">
        <p14:creationId xmlns:p14="http://schemas.microsoft.com/office/powerpoint/2010/main" val="10078976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Zástupný symbol pro obsah 2"/>
          <p:cNvSpPr>
            <a:spLocks noGrp="1"/>
          </p:cNvSpPr>
          <p:nvPr>
            <p:ph idx="1"/>
          </p:nvPr>
        </p:nvSpPr>
        <p:spPr>
          <a:xfrm>
            <a:off x="1847851" y="549276"/>
            <a:ext cx="8374063" cy="6119813"/>
          </a:xfrm>
        </p:spPr>
        <p:txBody>
          <a:bodyPr/>
          <a:lstStyle/>
          <a:p>
            <a:pPr marL="0" indent="0">
              <a:buNone/>
            </a:pPr>
            <a:r>
              <a:rPr lang="cs-CZ" altLang="cs-CZ" sz="2400"/>
              <a:t>1bitová barva (2</a:t>
            </a:r>
            <a:r>
              <a:rPr lang="cs-CZ" altLang="cs-CZ" sz="2400" baseline="30000"/>
              <a:t>1</a:t>
            </a:r>
            <a:r>
              <a:rPr lang="cs-CZ" altLang="cs-CZ" sz="2400"/>
              <a:t> = 2 barvy) také označováno jako Mono Color (nejpoužívanější je, že bit 0 = černá a bit 1 = bílá )</a:t>
            </a:r>
          </a:p>
          <a:p>
            <a:pPr marL="0" indent="0">
              <a:buNone/>
            </a:pPr>
            <a:r>
              <a:rPr lang="cs-CZ" altLang="cs-CZ" sz="2400"/>
              <a:t>4bitová barva (2</a:t>
            </a:r>
            <a:r>
              <a:rPr lang="cs-CZ" altLang="cs-CZ" sz="2400" baseline="30000"/>
              <a:t>4</a:t>
            </a:r>
            <a:r>
              <a:rPr lang="cs-CZ" altLang="cs-CZ" sz="2400"/>
              <a:t> = 16 barev)</a:t>
            </a:r>
          </a:p>
          <a:p>
            <a:pPr marL="0" indent="0">
              <a:buNone/>
            </a:pPr>
            <a:r>
              <a:rPr lang="cs-CZ" altLang="cs-CZ" sz="2400"/>
              <a:t>8bitová barva (2</a:t>
            </a:r>
            <a:r>
              <a:rPr lang="cs-CZ" altLang="cs-CZ" sz="2400" baseline="30000"/>
              <a:t>8</a:t>
            </a:r>
            <a:r>
              <a:rPr lang="cs-CZ" altLang="cs-CZ" sz="2400"/>
              <a:t> = 256 barev)</a:t>
            </a:r>
          </a:p>
          <a:p>
            <a:pPr marL="0" indent="0">
              <a:buNone/>
            </a:pPr>
            <a:r>
              <a:rPr lang="cs-CZ" altLang="cs-CZ" sz="2400"/>
              <a:t>15bitová barva (2</a:t>
            </a:r>
            <a:r>
              <a:rPr lang="cs-CZ" altLang="cs-CZ" sz="2400" baseline="30000"/>
              <a:t>15</a:t>
            </a:r>
            <a:r>
              <a:rPr lang="cs-CZ" altLang="cs-CZ" sz="2400"/>
              <a:t> = 32 768 barev) také označováno jako Low Color</a:t>
            </a:r>
          </a:p>
          <a:p>
            <a:pPr marL="0" indent="0">
              <a:buNone/>
            </a:pPr>
            <a:r>
              <a:rPr lang="cs-CZ" altLang="cs-CZ" sz="2400"/>
              <a:t>16bitová barva (2</a:t>
            </a:r>
            <a:r>
              <a:rPr lang="cs-CZ" altLang="cs-CZ" sz="2400" baseline="30000"/>
              <a:t>16</a:t>
            </a:r>
            <a:r>
              <a:rPr lang="cs-CZ" altLang="cs-CZ" sz="2400"/>
              <a:t> = 65 536 barev) také označováno jako High Color</a:t>
            </a:r>
          </a:p>
          <a:p>
            <a:pPr marL="0" indent="0">
              <a:buNone/>
            </a:pPr>
            <a:r>
              <a:rPr lang="cs-CZ" altLang="cs-CZ" sz="2400"/>
              <a:t>24bitová barva (2</a:t>
            </a:r>
            <a:r>
              <a:rPr lang="cs-CZ" altLang="cs-CZ" sz="2400" baseline="30000"/>
              <a:t>24</a:t>
            </a:r>
            <a:r>
              <a:rPr lang="cs-CZ" altLang="cs-CZ" sz="2400"/>
              <a:t> = 16 777 216 barev) také označováno jako True Color</a:t>
            </a:r>
          </a:p>
          <a:p>
            <a:pPr marL="0" indent="0">
              <a:buNone/>
            </a:pPr>
            <a:r>
              <a:rPr lang="cs-CZ" altLang="cs-CZ" sz="2400"/>
              <a:t>32bitová barva (2</a:t>
            </a:r>
            <a:r>
              <a:rPr lang="cs-CZ" altLang="cs-CZ" sz="2400" baseline="30000"/>
              <a:t>32</a:t>
            </a:r>
            <a:r>
              <a:rPr lang="cs-CZ" altLang="cs-CZ" sz="2400"/>
              <a:t> = 4 294 967 296 barev) také označováno jako Super True Color (někdy také jako True Color)</a:t>
            </a:r>
          </a:p>
          <a:p>
            <a:pPr marL="0" indent="0">
              <a:buNone/>
            </a:pPr>
            <a:r>
              <a:rPr lang="cs-CZ" altLang="cs-CZ" sz="2400"/>
              <a:t>48bitová barva (2</a:t>
            </a:r>
            <a:r>
              <a:rPr lang="cs-CZ" altLang="cs-CZ" sz="2400" baseline="30000"/>
              <a:t>48</a:t>
            </a:r>
            <a:r>
              <a:rPr lang="cs-CZ" altLang="cs-CZ" sz="2400"/>
              <a:t> = 281 474 976 710 656 = 281,5 biliónů barev) také označováno jako Deep Color</a:t>
            </a:r>
          </a:p>
          <a:p>
            <a:pPr marL="0" indent="0">
              <a:buNone/>
            </a:pPr>
            <a:endParaRPr lang="cs-CZ" altLang="cs-CZ" smtClean="0"/>
          </a:p>
        </p:txBody>
      </p:sp>
    </p:spTree>
    <p:extLst>
      <p:ext uri="{BB962C8B-B14F-4D97-AF65-F5344CB8AC3E}">
        <p14:creationId xmlns:p14="http://schemas.microsoft.com/office/powerpoint/2010/main" val="4085728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Zástupný symbol pro obsah 2"/>
          <p:cNvSpPr>
            <a:spLocks noGrp="1"/>
          </p:cNvSpPr>
          <p:nvPr>
            <p:ph idx="1"/>
          </p:nvPr>
        </p:nvSpPr>
        <p:spPr>
          <a:xfrm>
            <a:off x="1992313" y="404814"/>
            <a:ext cx="8229600" cy="6048375"/>
          </a:xfrm>
        </p:spPr>
        <p:txBody>
          <a:bodyPr/>
          <a:lstStyle/>
          <a:p>
            <a:r>
              <a:rPr lang="cs-CZ" altLang="cs-CZ" smtClean="0"/>
              <a:t>Lidské oko je schopné rozpoznat asi 10 milionů barev, takže 24bitová barevná hloubka je dostatečná. Nicméně pokud je fotografie pořízená v 24bitové barevné hloubce významně editována, řada barev se může ztratit a snímek je potom velmi náchylný k tzv. posterizaci - hrubým a viditelným skokům barev zejména v jemných barevných přechodech. </a:t>
            </a:r>
          </a:p>
          <a:p>
            <a:r>
              <a:rPr lang="cs-CZ" altLang="cs-CZ" smtClean="0"/>
              <a:t>U digitální fotografie se běžně používá 24 bitová barevná hloubka. </a:t>
            </a:r>
          </a:p>
          <a:p>
            <a:endParaRPr lang="cs-CZ" altLang="cs-CZ" smtClean="0"/>
          </a:p>
        </p:txBody>
      </p:sp>
    </p:spTree>
    <p:extLst>
      <p:ext uri="{BB962C8B-B14F-4D97-AF65-F5344CB8AC3E}">
        <p14:creationId xmlns:p14="http://schemas.microsoft.com/office/powerpoint/2010/main" val="1944327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1700214"/>
            <a:ext cx="82629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0765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cs-CZ" altLang="cs-CZ" smtClean="0"/>
              <a:t>Počet bodů obrázku</a:t>
            </a:r>
          </a:p>
        </p:txBody>
      </p:sp>
      <p:sp>
        <p:nvSpPr>
          <p:cNvPr id="49155" name="Rectangle 3"/>
          <p:cNvSpPr>
            <a:spLocks noGrp="1" noChangeArrowheads="1"/>
          </p:cNvSpPr>
          <p:nvPr>
            <p:ph idx="1"/>
          </p:nvPr>
        </p:nvSpPr>
        <p:spPr/>
        <p:txBody>
          <a:bodyPr/>
          <a:lstStyle/>
          <a:p>
            <a:r>
              <a:rPr lang="cs-CZ" altLang="cs-CZ" sz="2800"/>
              <a:t>Pozor na změny velikosti rastrů: velký obrázek můžeme zmenšit, malý zvětšovat nelze! </a:t>
            </a:r>
          </a:p>
          <a:p>
            <a:r>
              <a:rPr lang="cs-CZ" altLang="cs-CZ" sz="2800"/>
              <a:t>Rastrový obrázek má určitý počet bodů. Pokud jich je hodně, můžeme nějaké vypustit bez výrazné ztráty kvality. Pokud je jich málo, program se je pokusí dopočítat, což většinou nedopadne dobře.</a:t>
            </a:r>
          </a:p>
          <a:p>
            <a:r>
              <a:rPr lang="cs-CZ" altLang="cs-CZ" sz="2800"/>
              <a:t>Změně počtu bodů se často říká </a:t>
            </a:r>
            <a:r>
              <a:rPr lang="cs-CZ" altLang="cs-CZ" sz="2800" b="1"/>
              <a:t>převzorkování </a:t>
            </a:r>
            <a:r>
              <a:rPr lang="cs-CZ" altLang="cs-CZ" sz="2800"/>
              <a:t>obrázku. </a:t>
            </a:r>
          </a:p>
          <a:p>
            <a:endParaRPr lang="cs-CZ" altLang="cs-CZ" sz="2800"/>
          </a:p>
        </p:txBody>
      </p:sp>
    </p:spTree>
    <p:extLst>
      <p:ext uri="{BB962C8B-B14F-4D97-AF65-F5344CB8AC3E}">
        <p14:creationId xmlns:p14="http://schemas.microsoft.com/office/powerpoint/2010/main" val="25533459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992313" y="188913"/>
            <a:ext cx="8229600" cy="849312"/>
          </a:xfrm>
        </p:spPr>
        <p:txBody>
          <a:bodyPr/>
          <a:lstStyle/>
          <a:p>
            <a:pPr eaLnBrk="1" hangingPunct="1"/>
            <a:r>
              <a:rPr lang="cs-CZ" altLang="cs-CZ" smtClean="0"/>
              <a:t>Barevné modely</a:t>
            </a:r>
          </a:p>
        </p:txBody>
      </p:sp>
      <p:sp>
        <p:nvSpPr>
          <p:cNvPr id="17411" name="Rectangle 3"/>
          <p:cNvSpPr>
            <a:spLocks noGrp="1" noChangeArrowheads="1"/>
          </p:cNvSpPr>
          <p:nvPr>
            <p:ph idx="1"/>
          </p:nvPr>
        </p:nvSpPr>
        <p:spPr>
          <a:xfrm>
            <a:off x="1919288" y="1052514"/>
            <a:ext cx="8229600" cy="5400675"/>
          </a:xfrm>
        </p:spPr>
        <p:txBody>
          <a:bodyPr/>
          <a:lstStyle/>
          <a:p>
            <a:pPr eaLnBrk="1" hangingPunct="1">
              <a:defRPr/>
            </a:pPr>
            <a:r>
              <a:rPr lang="cs-CZ" sz="2800" dirty="0"/>
              <a:t>Barvy jsou v počítačové grafice tvořeny kombinací několika základních barev a faktorů (odstínu, jasu a sytosti). Tyto kombinace se nazývají barevné modely.</a:t>
            </a:r>
          </a:p>
          <a:p>
            <a:pPr eaLnBrk="1" hangingPunct="1">
              <a:defRPr/>
            </a:pPr>
            <a:r>
              <a:rPr lang="cs-CZ" sz="2800" dirty="0"/>
              <a:t>Barevný model tedy slouží k popisování způsobu namíchání základních barev tak, aby se dosáhlo co největší podoby k realitě.</a:t>
            </a:r>
          </a:p>
          <a:p>
            <a:pPr eaLnBrk="1" hangingPunct="1">
              <a:defRPr/>
            </a:pPr>
            <a:r>
              <a:rPr lang="cs-CZ" sz="2800" dirty="0"/>
              <a:t>Základní barvy jsou neměnné, každý barevný model je ale může mít odlišné.</a:t>
            </a:r>
          </a:p>
          <a:p>
            <a:pPr eaLnBrk="1" hangingPunct="1">
              <a:defRPr/>
            </a:pPr>
            <a:r>
              <a:rPr lang="cs-CZ" sz="2800" dirty="0"/>
              <a:t>B</a:t>
            </a:r>
            <a:r>
              <a:rPr lang="cs-CZ" sz="2800" dirty="0">
                <a:effectLst>
                  <a:outerShdw blurRad="38100" dist="38100" dir="2700000" algn="tl">
                    <a:srgbClr val="000000">
                      <a:alpha val="43137"/>
                    </a:srgbClr>
                  </a:outerShdw>
                </a:effectLst>
              </a:rPr>
              <a:t>arevné modely souvisí se zobrazováním barev na určitém zařízení (tiskárna, monitor, </a:t>
            </a:r>
            <a:r>
              <a:rPr lang="cs-CZ" sz="2800" dirty="0" err="1">
                <a:effectLst>
                  <a:outerShdw blurRad="38100" dist="38100" dir="2700000" algn="tl">
                    <a:srgbClr val="000000">
                      <a:alpha val="43137"/>
                    </a:srgbClr>
                  </a:outerShdw>
                </a:effectLst>
              </a:rPr>
              <a:t>dig</a:t>
            </a:r>
            <a:r>
              <a:rPr lang="cs-CZ" sz="2800" dirty="0">
                <a:effectLst>
                  <a:outerShdw blurRad="38100" dist="38100" dir="2700000" algn="tl">
                    <a:srgbClr val="000000">
                      <a:alpha val="43137"/>
                    </a:srgbClr>
                  </a:outerShdw>
                </a:effectLst>
              </a:rPr>
              <a:t>. fotoaparát atd.)</a:t>
            </a:r>
          </a:p>
        </p:txBody>
      </p:sp>
    </p:spTree>
    <p:extLst>
      <p:ext uri="{BB962C8B-B14F-4D97-AF65-F5344CB8AC3E}">
        <p14:creationId xmlns:p14="http://schemas.microsoft.com/office/powerpoint/2010/main" val="12692749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992313" y="620713"/>
            <a:ext cx="8229600" cy="5472112"/>
          </a:xfrm>
        </p:spPr>
        <p:txBody>
          <a:bodyPr/>
          <a:lstStyle/>
          <a:p>
            <a:pPr marL="0" indent="0">
              <a:buNone/>
              <a:defRPr/>
            </a:pPr>
            <a:r>
              <a:rPr lang="cs-CZ" dirty="0" smtClean="0"/>
              <a:t>V současné praxi se používá několik modelů:</a:t>
            </a:r>
          </a:p>
          <a:p>
            <a:pPr>
              <a:defRPr/>
            </a:pPr>
            <a:r>
              <a:rPr lang="cs-CZ" dirty="0" smtClean="0"/>
              <a:t>RGB(A)</a:t>
            </a:r>
          </a:p>
          <a:p>
            <a:pPr>
              <a:defRPr/>
            </a:pPr>
            <a:r>
              <a:rPr lang="cs-CZ" dirty="0" smtClean="0"/>
              <a:t>CMY(K)</a:t>
            </a:r>
          </a:p>
          <a:p>
            <a:pPr>
              <a:defRPr/>
            </a:pPr>
            <a:r>
              <a:rPr lang="cs-CZ" dirty="0" smtClean="0"/>
              <a:t>HSV (HSB)</a:t>
            </a:r>
          </a:p>
          <a:p>
            <a:pPr>
              <a:defRPr/>
            </a:pPr>
            <a:r>
              <a:rPr lang="cs-CZ" dirty="0" err="1" smtClean="0"/>
              <a:t>Lab</a:t>
            </a:r>
            <a:r>
              <a:rPr lang="cs-CZ" dirty="0" smtClean="0"/>
              <a:t> (L*a*b)</a:t>
            </a:r>
          </a:p>
          <a:p>
            <a:pPr marL="0" indent="0">
              <a:buNone/>
              <a:defRPr/>
            </a:pPr>
            <a:r>
              <a:rPr lang="cs-CZ" dirty="0" smtClean="0"/>
              <a:t>Modely HSV a L*a*b nejsou již tak často používány pro praktické ukládání dat, ale jejich znalost a pochopení se hodí zejména pro editace snímků.</a:t>
            </a:r>
          </a:p>
          <a:p>
            <a:pPr marL="0" indent="0">
              <a:buNone/>
              <a:defRPr/>
            </a:pPr>
            <a:endParaRPr lang="cs-CZ" dirty="0"/>
          </a:p>
        </p:txBody>
      </p:sp>
    </p:spTree>
    <p:extLst>
      <p:ext uri="{BB962C8B-B14F-4D97-AF65-F5344CB8AC3E}">
        <p14:creationId xmlns:p14="http://schemas.microsoft.com/office/powerpoint/2010/main" val="27018800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cs-CZ" altLang="cs-CZ" smtClean="0"/>
              <a:t>Barevné modely</a:t>
            </a:r>
          </a:p>
        </p:txBody>
      </p:sp>
      <p:pic>
        <p:nvPicPr>
          <p:cNvPr id="63491" name="Picture 8" descr="RGB model"/>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81200" y="1847850"/>
            <a:ext cx="4038600" cy="4038600"/>
          </a:xfrm>
          <a:noFill/>
        </p:spPr>
      </p:pic>
      <p:sp>
        <p:nvSpPr>
          <p:cNvPr id="63492" name="Rectangle 11"/>
          <p:cNvSpPr>
            <a:spLocks noGrp="1" noChangeArrowheads="1"/>
          </p:cNvSpPr>
          <p:nvPr>
            <p:ph type="body" sz="half" idx="2"/>
          </p:nvPr>
        </p:nvSpPr>
        <p:spPr/>
        <p:txBody>
          <a:bodyPr/>
          <a:lstStyle/>
          <a:p>
            <a:pPr eaLnBrk="1" hangingPunct="1"/>
            <a:r>
              <a:rPr lang="cs-CZ" altLang="cs-CZ" sz="2400"/>
              <a:t>Model RGB</a:t>
            </a:r>
          </a:p>
          <a:p>
            <a:pPr lvl="1" eaLnBrk="1" hangingPunct="1"/>
            <a:r>
              <a:rPr lang="cs-CZ" altLang="cs-CZ" sz="2000"/>
              <a:t>Výsledná barva je dána namícháním 3 základních barev – červené, modré a zelené</a:t>
            </a:r>
          </a:p>
          <a:p>
            <a:pPr lvl="1" eaLnBrk="1" hangingPunct="1"/>
            <a:r>
              <a:rPr lang="cs-CZ" altLang="cs-CZ" sz="2000"/>
              <a:t>Pokud neobsahuje žádnou z těchto složek (jejich hodnota je nulová), je výsledkem </a:t>
            </a:r>
            <a:r>
              <a:rPr lang="cs-CZ" altLang="cs-CZ" sz="2000" b="1"/>
              <a:t>černá</a:t>
            </a:r>
            <a:r>
              <a:rPr lang="cs-CZ" altLang="cs-CZ" sz="2000"/>
              <a:t> barva</a:t>
            </a:r>
          </a:p>
          <a:p>
            <a:pPr lvl="1" eaLnBrk="1" hangingPunct="1"/>
            <a:r>
              <a:rPr lang="cs-CZ" altLang="cs-CZ" sz="2000"/>
              <a:t>Pokud obsahuje všechny </a:t>
            </a:r>
            <a:br>
              <a:rPr lang="cs-CZ" altLang="cs-CZ" sz="2000"/>
            </a:br>
            <a:r>
              <a:rPr lang="cs-CZ" altLang="cs-CZ" sz="2000"/>
              <a:t>3 barvy v maximální možné míře, je výsledkem </a:t>
            </a:r>
            <a:r>
              <a:rPr lang="cs-CZ" altLang="cs-CZ" sz="2000" b="1"/>
              <a:t>bílá</a:t>
            </a:r>
            <a:r>
              <a:rPr lang="cs-CZ" altLang="cs-CZ" sz="2000"/>
              <a:t> barva</a:t>
            </a:r>
          </a:p>
        </p:txBody>
      </p:sp>
    </p:spTree>
    <p:extLst>
      <p:ext uri="{BB962C8B-B14F-4D97-AF65-F5344CB8AC3E}">
        <p14:creationId xmlns:p14="http://schemas.microsoft.com/office/powerpoint/2010/main" val="32010221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cs-CZ" altLang="cs-CZ" smtClean="0"/>
              <a:t>Barevné modely</a:t>
            </a:r>
          </a:p>
        </p:txBody>
      </p:sp>
      <p:pic>
        <p:nvPicPr>
          <p:cNvPr id="64515" name="Picture 6" descr="CMYK model"/>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81200" y="1847850"/>
            <a:ext cx="4038600" cy="4038600"/>
          </a:xfrm>
          <a:noFill/>
        </p:spPr>
      </p:pic>
      <p:sp>
        <p:nvSpPr>
          <p:cNvPr id="64516" name="Rectangle 4"/>
          <p:cNvSpPr>
            <a:spLocks noGrp="1" noChangeArrowheads="1"/>
          </p:cNvSpPr>
          <p:nvPr>
            <p:ph type="body" sz="half" idx="2"/>
          </p:nvPr>
        </p:nvSpPr>
        <p:spPr/>
        <p:txBody>
          <a:bodyPr/>
          <a:lstStyle/>
          <a:p>
            <a:pPr eaLnBrk="1" hangingPunct="1"/>
            <a:r>
              <a:rPr lang="cs-CZ" altLang="cs-CZ" sz="2400"/>
              <a:t>Model CMYK</a:t>
            </a:r>
          </a:p>
          <a:p>
            <a:pPr lvl="1" eaLnBrk="1" hangingPunct="1"/>
            <a:r>
              <a:rPr lang="cs-CZ" altLang="cs-CZ" sz="2000"/>
              <a:t>Výsledná barva je dána namícháním 3 základních barev – azurové, purpurové a žluté</a:t>
            </a:r>
          </a:p>
          <a:p>
            <a:pPr lvl="1" eaLnBrk="1" hangingPunct="1"/>
            <a:r>
              <a:rPr lang="cs-CZ" altLang="cs-CZ" sz="2000"/>
              <a:t>Pokud neobsahuje žádnou z těchto složek (jejich hodnota je nulová), je výsledkem </a:t>
            </a:r>
            <a:r>
              <a:rPr lang="cs-CZ" altLang="cs-CZ" sz="2000" b="1"/>
              <a:t>bílá</a:t>
            </a:r>
            <a:r>
              <a:rPr lang="cs-CZ" altLang="cs-CZ" sz="2000"/>
              <a:t> barva</a:t>
            </a:r>
          </a:p>
          <a:p>
            <a:pPr lvl="1" eaLnBrk="1" hangingPunct="1"/>
            <a:r>
              <a:rPr lang="cs-CZ" altLang="cs-CZ" sz="2000"/>
              <a:t>Pokud obsahuje všechny </a:t>
            </a:r>
            <a:br>
              <a:rPr lang="cs-CZ" altLang="cs-CZ" sz="2000"/>
            </a:br>
            <a:r>
              <a:rPr lang="cs-CZ" altLang="cs-CZ" sz="2000"/>
              <a:t>3 barvy v maximální možné míře, je výsledkem </a:t>
            </a:r>
            <a:r>
              <a:rPr lang="cs-CZ" altLang="cs-CZ" sz="2000" b="1"/>
              <a:t>černá</a:t>
            </a:r>
            <a:r>
              <a:rPr lang="cs-CZ" altLang="cs-CZ" sz="2000"/>
              <a:t> barva</a:t>
            </a:r>
          </a:p>
        </p:txBody>
      </p:sp>
    </p:spTree>
    <p:extLst>
      <p:ext uri="{BB962C8B-B14F-4D97-AF65-F5344CB8AC3E}">
        <p14:creationId xmlns:p14="http://schemas.microsoft.com/office/powerpoint/2010/main" val="22479900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Nadpis 1"/>
          <p:cNvSpPr>
            <a:spLocks noGrp="1"/>
          </p:cNvSpPr>
          <p:nvPr>
            <p:ph type="title"/>
          </p:nvPr>
        </p:nvSpPr>
        <p:spPr>
          <a:xfrm>
            <a:off x="1981200" y="274639"/>
            <a:ext cx="8229600" cy="706437"/>
          </a:xfrm>
        </p:spPr>
        <p:txBody>
          <a:bodyPr/>
          <a:lstStyle/>
          <a:p>
            <a:r>
              <a:rPr lang="cs-CZ" altLang="cs-CZ" sz="3800"/>
              <a:t>Grafické formáty</a:t>
            </a:r>
          </a:p>
        </p:txBody>
      </p:sp>
      <p:sp>
        <p:nvSpPr>
          <p:cNvPr id="71683" name="Zástupný symbol pro obsah 2"/>
          <p:cNvSpPr>
            <a:spLocks noGrp="1"/>
          </p:cNvSpPr>
          <p:nvPr>
            <p:ph idx="1"/>
          </p:nvPr>
        </p:nvSpPr>
        <p:spPr>
          <a:xfrm>
            <a:off x="1524000" y="1196976"/>
            <a:ext cx="8820150" cy="5400675"/>
          </a:xfrm>
        </p:spPr>
        <p:txBody>
          <a:bodyPr/>
          <a:lstStyle/>
          <a:p>
            <a:r>
              <a:rPr lang="cs-CZ" altLang="cs-CZ" sz="2800"/>
              <a:t>Grafické formáty definují způsob popisu a uložení grafických dat. </a:t>
            </a:r>
          </a:p>
          <a:p>
            <a:r>
              <a:rPr lang="cs-CZ" altLang="cs-CZ" sz="2800"/>
              <a:t>Existuje mnoho druhů a typů, specifické pro nejrůznější programy a platformy (operační systémy). Teprve časem se z některých staly všeobecně uznávané formáty.</a:t>
            </a:r>
          </a:p>
          <a:p>
            <a:r>
              <a:rPr lang="cs-CZ" altLang="cs-CZ" sz="2800"/>
              <a:t>Rozdělení</a:t>
            </a:r>
          </a:p>
          <a:p>
            <a:pPr lvl="1"/>
            <a:r>
              <a:rPr lang="cs-CZ" altLang="cs-CZ" smtClean="0"/>
              <a:t>podle způsobu uložení grafických informací  - bitmapové a vektorové </a:t>
            </a:r>
          </a:p>
          <a:p>
            <a:pPr lvl="1"/>
            <a:r>
              <a:rPr lang="cs-CZ" altLang="cs-CZ" smtClean="0"/>
              <a:t>podle kompresního algoritmu – nekomprimované  (BMP) a komprimované (bezeztrátové a ztrátové)</a:t>
            </a:r>
          </a:p>
          <a:p>
            <a:pPr lvl="1"/>
            <a:endParaRPr lang="cs-CZ" altLang="cs-CZ" smtClean="0"/>
          </a:p>
          <a:p>
            <a:endParaRPr lang="cs-CZ" altLang="cs-CZ" smtClean="0"/>
          </a:p>
          <a:p>
            <a:endParaRPr lang="cs-CZ" altLang="cs-CZ" smtClean="0"/>
          </a:p>
        </p:txBody>
      </p:sp>
    </p:spTree>
    <p:extLst>
      <p:ext uri="{BB962C8B-B14F-4D97-AF65-F5344CB8AC3E}">
        <p14:creationId xmlns:p14="http://schemas.microsoft.com/office/powerpoint/2010/main" val="14543789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Zástupný symbol pro obsah 2"/>
          <p:cNvSpPr>
            <a:spLocks noGrp="1"/>
          </p:cNvSpPr>
          <p:nvPr>
            <p:ph idx="1"/>
          </p:nvPr>
        </p:nvSpPr>
        <p:spPr>
          <a:xfrm>
            <a:off x="1919288" y="908050"/>
            <a:ext cx="8229600" cy="4533900"/>
          </a:xfrm>
        </p:spPr>
        <p:txBody>
          <a:bodyPr/>
          <a:lstStyle/>
          <a:p>
            <a:r>
              <a:rPr lang="cs-CZ" altLang="cs-CZ" smtClean="0"/>
              <a:t>U bezeztrátových nedochází ke ztrátě dat, tudíž kvalita je i po kompresi shodná s předlohou (GIF, PNG).</a:t>
            </a:r>
          </a:p>
          <a:p>
            <a:r>
              <a:rPr lang="cs-CZ" altLang="cs-CZ" smtClean="0"/>
              <a:t>U ztrátových dochází k záměrné ztrátě dat a kvality na úkor velkosti souboru (JPEG). </a:t>
            </a:r>
          </a:p>
          <a:p>
            <a:endParaRPr lang="cs-CZ" altLang="cs-CZ" smtClean="0"/>
          </a:p>
          <a:p>
            <a:endParaRPr lang="cs-CZ" altLang="cs-CZ" smtClean="0"/>
          </a:p>
        </p:txBody>
      </p:sp>
    </p:spTree>
    <p:extLst>
      <p:ext uri="{BB962C8B-B14F-4D97-AF65-F5344CB8AC3E}">
        <p14:creationId xmlns:p14="http://schemas.microsoft.com/office/powerpoint/2010/main" val="5439708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Nadpis 1"/>
          <p:cNvSpPr>
            <a:spLocks noGrp="1"/>
          </p:cNvSpPr>
          <p:nvPr>
            <p:ph type="title"/>
          </p:nvPr>
        </p:nvSpPr>
        <p:spPr>
          <a:xfrm>
            <a:off x="2063750" y="188914"/>
            <a:ext cx="8229600" cy="777875"/>
          </a:xfrm>
        </p:spPr>
        <p:txBody>
          <a:bodyPr/>
          <a:lstStyle/>
          <a:p>
            <a:r>
              <a:rPr lang="cs-CZ" altLang="cs-CZ" smtClean="0"/>
              <a:t>Formát BMP</a:t>
            </a:r>
          </a:p>
        </p:txBody>
      </p:sp>
      <p:sp>
        <p:nvSpPr>
          <p:cNvPr id="73731" name="Zástupný symbol pro obsah 2"/>
          <p:cNvSpPr>
            <a:spLocks noGrp="1"/>
          </p:cNvSpPr>
          <p:nvPr>
            <p:ph idx="1"/>
          </p:nvPr>
        </p:nvSpPr>
        <p:spPr>
          <a:xfrm>
            <a:off x="1524000" y="1052513"/>
            <a:ext cx="8820150" cy="5472112"/>
          </a:xfrm>
        </p:spPr>
        <p:txBody>
          <a:bodyPr/>
          <a:lstStyle/>
          <a:p>
            <a:pPr>
              <a:buFont typeface="Wingdings" panose="05000000000000000000" pitchFamily="2" charset="2"/>
              <a:buNone/>
            </a:pPr>
            <a:r>
              <a:rPr lang="cs-CZ" altLang="cs-CZ" smtClean="0"/>
              <a:t>	</a:t>
            </a:r>
            <a:r>
              <a:rPr lang="cs-CZ" altLang="cs-CZ" sz="2800"/>
              <a:t>Tento formát byl poprvé představen v roce 1988, a to jako součást nového operačního systému OS/2 firmy IBM. O něco později firma Microsoft rozšířila jeho definici a zahrnula ho do svého operačního prostředí.</a:t>
            </a:r>
          </a:p>
          <a:p>
            <a:pPr>
              <a:buFont typeface="Wingdings" panose="05000000000000000000" pitchFamily="2" charset="2"/>
              <a:buNone/>
            </a:pPr>
            <a:r>
              <a:rPr lang="cs-CZ" altLang="cs-CZ" sz="2800"/>
              <a:t>	Ve formátu BMP jsou jednotlivé pixely zaznamenány přesně tak, jak jdou za sebou a pro každý z pixelů je zaznamenána barevná informace až do hloubky 24 bitů. BMP ovšem taktéž podporuje tzv. Alfa kanál, tedy dodatečnou grafickou informaci, uloženou v odděleném souboru o 256 úrovních šedé, která barevnou hloubku zvyšuje na 32 bitů.</a:t>
            </a:r>
          </a:p>
          <a:p>
            <a:pPr>
              <a:buFont typeface="Wingdings" panose="05000000000000000000" pitchFamily="2" charset="2"/>
              <a:buNone/>
            </a:pPr>
            <a:r>
              <a:rPr lang="cs-CZ" altLang="cs-CZ" smtClean="0"/>
              <a:t>	</a:t>
            </a:r>
          </a:p>
        </p:txBody>
      </p:sp>
    </p:spTree>
    <p:extLst>
      <p:ext uri="{BB962C8B-B14F-4D97-AF65-F5344CB8AC3E}">
        <p14:creationId xmlns:p14="http://schemas.microsoft.com/office/powerpoint/2010/main" val="20137177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Zástupný symbol pro obsah 2"/>
          <p:cNvSpPr>
            <a:spLocks noGrp="1"/>
          </p:cNvSpPr>
          <p:nvPr>
            <p:ph idx="1"/>
          </p:nvPr>
        </p:nvSpPr>
        <p:spPr>
          <a:xfrm>
            <a:off x="2063750" y="765175"/>
            <a:ext cx="8229600" cy="4533900"/>
          </a:xfrm>
        </p:spPr>
        <p:txBody>
          <a:bodyPr/>
          <a:lstStyle/>
          <a:p>
            <a:pPr>
              <a:buFont typeface="Wingdings" panose="05000000000000000000" pitchFamily="2" charset="2"/>
              <a:buNone/>
            </a:pPr>
            <a:r>
              <a:rPr lang="cs-CZ" altLang="cs-CZ" smtClean="0"/>
              <a:t>	Výhodou bitového formátu nepoužívajícího žádnou kompresi je uložení grafické informace v maximální kvalitě, která je identická s předlohou. Formát BMP se tak hodí k ukládání jakýchkoliv rastrových grafických informací a jeho velikost záleží pouze a jenom na počtu pixelů. Typickým editorem pro formát BMP je Malování v operačním systému Windows.</a:t>
            </a:r>
          </a:p>
        </p:txBody>
      </p:sp>
    </p:spTree>
    <p:extLst>
      <p:ext uri="{BB962C8B-B14F-4D97-AF65-F5344CB8AC3E}">
        <p14:creationId xmlns:p14="http://schemas.microsoft.com/office/powerpoint/2010/main" val="37072554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Nadpis 1"/>
          <p:cNvSpPr>
            <a:spLocks noGrp="1"/>
          </p:cNvSpPr>
          <p:nvPr>
            <p:ph type="title"/>
          </p:nvPr>
        </p:nvSpPr>
        <p:spPr>
          <a:xfrm>
            <a:off x="1992313" y="188914"/>
            <a:ext cx="8229600" cy="561975"/>
          </a:xfrm>
        </p:spPr>
        <p:txBody>
          <a:bodyPr/>
          <a:lstStyle/>
          <a:p>
            <a:r>
              <a:rPr lang="cs-CZ" altLang="cs-CZ" sz="3600"/>
              <a:t>Formát GIF</a:t>
            </a:r>
          </a:p>
        </p:txBody>
      </p:sp>
      <p:sp>
        <p:nvSpPr>
          <p:cNvPr id="75779" name="Zástupný symbol pro obsah 2"/>
          <p:cNvSpPr>
            <a:spLocks noGrp="1"/>
          </p:cNvSpPr>
          <p:nvPr>
            <p:ph idx="1"/>
          </p:nvPr>
        </p:nvSpPr>
        <p:spPr>
          <a:xfrm>
            <a:off x="1524000" y="836614"/>
            <a:ext cx="9144000" cy="5616575"/>
          </a:xfrm>
        </p:spPr>
        <p:txBody>
          <a:bodyPr/>
          <a:lstStyle/>
          <a:p>
            <a:pPr>
              <a:buFont typeface="Wingdings" panose="05000000000000000000" pitchFamily="2" charset="2"/>
              <a:buNone/>
            </a:pPr>
            <a:r>
              <a:rPr lang="cs-CZ" altLang="cs-CZ" smtClean="0"/>
              <a:t>	</a:t>
            </a:r>
            <a:r>
              <a:rPr lang="da-DK" altLang="cs-CZ" sz="2800"/>
              <a:t>GIF byl vyvinut společností CompuServe v roce 1987</a:t>
            </a:r>
            <a:r>
              <a:rPr lang="cs-CZ" altLang="cs-CZ" sz="2800"/>
              <a:t>, má bezztrátovou kompresi, vytváření animací, možnost nastavení 1 průhledné barvy.</a:t>
            </a:r>
          </a:p>
          <a:p>
            <a:pPr>
              <a:buFont typeface="Wingdings" panose="05000000000000000000" pitchFamily="2" charset="2"/>
              <a:buNone/>
            </a:pPr>
            <a:r>
              <a:rPr lang="cs-CZ" altLang="cs-CZ" sz="2800"/>
              <a:t>	V dnešní době je spolu s formátem JPEG nejpoužívanějším formátem pro zobrazování webové grafiky.</a:t>
            </a:r>
            <a:r>
              <a:rPr lang="da-DK" altLang="cs-CZ" sz="2800"/>
              <a:t> </a:t>
            </a:r>
            <a:endParaRPr lang="cs-CZ" altLang="cs-CZ" sz="2800"/>
          </a:p>
          <a:p>
            <a:pPr>
              <a:buFont typeface="Wingdings" panose="05000000000000000000" pitchFamily="2" charset="2"/>
              <a:buNone/>
            </a:pPr>
            <a:r>
              <a:rPr lang="cs-CZ" altLang="cs-CZ" sz="2800"/>
              <a:t>	Není však vhodný pro ukládání fotografií, pro které má nedostatečnou maximální barevnou hloubku. Podporuje pouze 8bitovou grafiku, což znamená, že</a:t>
            </a:r>
          </a:p>
          <a:p>
            <a:pPr>
              <a:buFont typeface="Wingdings" panose="05000000000000000000" pitchFamily="2" charset="2"/>
              <a:buNone/>
            </a:pPr>
            <a:r>
              <a:rPr lang="cs-CZ" altLang="cs-CZ" sz="2800"/>
              <a:t>	obrázek může nabývat maximálně 256 barev. Pro své vlastnosti se nejlépe hodí pro jednoduché barevné objekty, ikony, loga a obrázky s velkými plochami stejné barvy.</a:t>
            </a:r>
          </a:p>
          <a:p>
            <a:pPr>
              <a:buFont typeface="Wingdings" panose="05000000000000000000" pitchFamily="2" charset="2"/>
              <a:buNone/>
            </a:pPr>
            <a:endParaRPr lang="cs-CZ" altLang="cs-CZ" smtClean="0"/>
          </a:p>
        </p:txBody>
      </p:sp>
    </p:spTree>
    <p:extLst>
      <p:ext uri="{BB962C8B-B14F-4D97-AF65-F5344CB8AC3E}">
        <p14:creationId xmlns:p14="http://schemas.microsoft.com/office/powerpoint/2010/main" val="35461596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Nadpis 1"/>
          <p:cNvSpPr>
            <a:spLocks noGrp="1"/>
          </p:cNvSpPr>
          <p:nvPr>
            <p:ph type="title"/>
          </p:nvPr>
        </p:nvSpPr>
        <p:spPr>
          <a:xfrm>
            <a:off x="1981200" y="274639"/>
            <a:ext cx="8229600" cy="561975"/>
          </a:xfrm>
        </p:spPr>
        <p:txBody>
          <a:bodyPr/>
          <a:lstStyle/>
          <a:p>
            <a:r>
              <a:rPr lang="cs-CZ" altLang="cs-CZ" sz="3600"/>
              <a:t>Formát JPEG</a:t>
            </a:r>
          </a:p>
        </p:txBody>
      </p:sp>
      <p:sp>
        <p:nvSpPr>
          <p:cNvPr id="76803" name="Zástupný symbol pro obsah 2"/>
          <p:cNvSpPr>
            <a:spLocks noGrp="1"/>
          </p:cNvSpPr>
          <p:nvPr>
            <p:ph idx="1"/>
          </p:nvPr>
        </p:nvSpPr>
        <p:spPr>
          <a:xfrm>
            <a:off x="1703388" y="981076"/>
            <a:ext cx="8964612" cy="5876925"/>
          </a:xfrm>
        </p:spPr>
        <p:txBody>
          <a:bodyPr/>
          <a:lstStyle/>
          <a:p>
            <a:pPr>
              <a:buFont typeface="Wingdings" panose="05000000000000000000" pitchFamily="2" charset="2"/>
              <a:buNone/>
            </a:pPr>
            <a:r>
              <a:rPr lang="cs-CZ" altLang="cs-CZ" smtClean="0"/>
              <a:t>	Jeho počátky se datují kolem roku 1990, podporuje 24bitovou grafiku, obrázek tedy může obsahovat až 16,8 miliónů barev. Veškeré informace o jednotlivých barvách ukládá v RGB složkách.</a:t>
            </a:r>
          </a:p>
          <a:p>
            <a:pPr>
              <a:buFont typeface="Wingdings" panose="05000000000000000000" pitchFamily="2" charset="2"/>
              <a:buNone/>
            </a:pPr>
            <a:r>
              <a:rPr lang="cs-CZ" altLang="cs-CZ" smtClean="0"/>
              <a:t>	Využívá ztrátovou kompresi, byl navržen jako formát pro ukládání obrázků, umožňuje účinně zkomprimovat velké fotografie vysoké kvality do velmi malých souborů. Čím je však výsledný soubor menší, tím více informací ztrácí a tím více klesá kvalita obrázku.</a:t>
            </a:r>
          </a:p>
          <a:p>
            <a:pPr>
              <a:buFont typeface="Wingdings" panose="05000000000000000000" pitchFamily="2" charset="2"/>
              <a:buNone/>
            </a:pPr>
            <a:endParaRPr lang="cs-CZ" altLang="cs-CZ" smtClean="0"/>
          </a:p>
        </p:txBody>
      </p:sp>
    </p:spTree>
    <p:extLst>
      <p:ext uri="{BB962C8B-B14F-4D97-AF65-F5344CB8AC3E}">
        <p14:creationId xmlns:p14="http://schemas.microsoft.com/office/powerpoint/2010/main" val="1883430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Nadpis 1"/>
          <p:cNvSpPr>
            <a:spLocks noGrp="1"/>
          </p:cNvSpPr>
          <p:nvPr>
            <p:ph type="title"/>
          </p:nvPr>
        </p:nvSpPr>
        <p:spPr>
          <a:xfrm>
            <a:off x="1981200" y="274639"/>
            <a:ext cx="8229600" cy="922337"/>
          </a:xfrm>
        </p:spPr>
        <p:txBody>
          <a:bodyPr/>
          <a:lstStyle/>
          <a:p>
            <a:r>
              <a:rPr lang="cs-CZ" altLang="cs-CZ" smtClean="0"/>
              <a:t>Formát PNG</a:t>
            </a:r>
          </a:p>
        </p:txBody>
      </p:sp>
      <p:sp>
        <p:nvSpPr>
          <p:cNvPr id="77827" name="Zástupný symbol pro obsah 2"/>
          <p:cNvSpPr>
            <a:spLocks noGrp="1"/>
          </p:cNvSpPr>
          <p:nvPr>
            <p:ph idx="1"/>
          </p:nvPr>
        </p:nvSpPr>
        <p:spPr/>
        <p:txBody>
          <a:bodyPr/>
          <a:lstStyle/>
          <a:p>
            <a:pPr>
              <a:buFont typeface="Wingdings" panose="05000000000000000000" pitchFamily="2" charset="2"/>
              <a:buNone/>
            </a:pPr>
            <a:r>
              <a:rPr lang="cs-CZ" altLang="cs-CZ" smtClean="0"/>
              <a:t>	Tento formát je jakousi střední cestou mezi JPEG a GIF. Je bezztrátově komprimovaný, plnobarevný a obsahuje úplnou průhlednost.</a:t>
            </a:r>
          </a:p>
          <a:p>
            <a:pPr>
              <a:buFont typeface="Wingdings" panose="05000000000000000000" pitchFamily="2" charset="2"/>
              <a:buNone/>
            </a:pPr>
            <a:r>
              <a:rPr lang="pl-PL" altLang="cs-CZ" smtClean="0"/>
              <a:t>	Lze použít od jednoduchých ikon, až po fotografie.</a:t>
            </a:r>
            <a:endParaRPr lang="cs-CZ" altLang="cs-CZ" smtClean="0"/>
          </a:p>
        </p:txBody>
      </p:sp>
    </p:spTree>
    <p:extLst>
      <p:ext uri="{BB962C8B-B14F-4D97-AF65-F5344CB8AC3E}">
        <p14:creationId xmlns:p14="http://schemas.microsoft.com/office/powerpoint/2010/main" val="23111663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Nadpis 1"/>
          <p:cNvSpPr>
            <a:spLocks noGrp="1"/>
          </p:cNvSpPr>
          <p:nvPr>
            <p:ph type="title"/>
          </p:nvPr>
        </p:nvSpPr>
        <p:spPr>
          <a:xfrm>
            <a:off x="1981200" y="274638"/>
            <a:ext cx="8229600" cy="633412"/>
          </a:xfrm>
        </p:spPr>
        <p:txBody>
          <a:bodyPr/>
          <a:lstStyle/>
          <a:p>
            <a:r>
              <a:rPr lang="cs-CZ" altLang="cs-CZ" smtClean="0"/>
              <a:t>Formáty vektorové grafiky</a:t>
            </a:r>
          </a:p>
        </p:txBody>
      </p:sp>
      <p:sp>
        <p:nvSpPr>
          <p:cNvPr id="3" name="Zástupný symbol pro obsah 2"/>
          <p:cNvSpPr>
            <a:spLocks noGrp="1"/>
          </p:cNvSpPr>
          <p:nvPr>
            <p:ph idx="1"/>
          </p:nvPr>
        </p:nvSpPr>
        <p:spPr/>
        <p:txBody>
          <a:bodyPr/>
          <a:lstStyle/>
          <a:p>
            <a:pPr>
              <a:defRPr/>
            </a:pPr>
            <a:r>
              <a:rPr lang="cs-CZ" dirty="0" smtClean="0"/>
              <a:t>.</a:t>
            </a:r>
            <a:r>
              <a:rPr lang="cs-CZ" dirty="0" err="1"/>
              <a:t>eps</a:t>
            </a:r>
            <a:r>
              <a:rPr lang="cs-CZ" dirty="0"/>
              <a:t>, .</a:t>
            </a:r>
            <a:r>
              <a:rPr lang="cs-CZ" dirty="0" err="1"/>
              <a:t>ps</a:t>
            </a:r>
            <a:r>
              <a:rPr lang="cs-CZ" dirty="0"/>
              <a:t> - </a:t>
            </a:r>
            <a:r>
              <a:rPr lang="cs-CZ" dirty="0" err="1"/>
              <a:t>PostScript</a:t>
            </a:r>
            <a:endParaRPr lang="cs-CZ" dirty="0"/>
          </a:p>
          <a:p>
            <a:pPr>
              <a:defRPr/>
            </a:pPr>
            <a:r>
              <a:rPr lang="cs-CZ" dirty="0"/>
              <a:t>.</a:t>
            </a:r>
            <a:r>
              <a:rPr lang="cs-CZ" dirty="0" err="1"/>
              <a:t>pdf</a:t>
            </a:r>
            <a:r>
              <a:rPr lang="cs-CZ" dirty="0"/>
              <a:t> - Portable </a:t>
            </a:r>
            <a:r>
              <a:rPr lang="cs-CZ" dirty="0" err="1"/>
              <a:t>Document</a:t>
            </a:r>
            <a:r>
              <a:rPr lang="cs-CZ" dirty="0"/>
              <a:t> </a:t>
            </a:r>
            <a:r>
              <a:rPr lang="cs-CZ" dirty="0" err="1"/>
              <a:t>Format</a:t>
            </a:r>
            <a:endParaRPr lang="cs-CZ" dirty="0"/>
          </a:p>
          <a:p>
            <a:pPr>
              <a:defRPr/>
            </a:pPr>
            <a:r>
              <a:rPr lang="cs-CZ" u="sng" dirty="0"/>
              <a:t>.</a:t>
            </a:r>
            <a:r>
              <a:rPr lang="cs-CZ" u="sng" dirty="0" err="1"/>
              <a:t>ai</a:t>
            </a:r>
            <a:r>
              <a:rPr lang="cs-CZ" dirty="0"/>
              <a:t> - Adobe </a:t>
            </a:r>
            <a:r>
              <a:rPr lang="cs-CZ" dirty="0" err="1"/>
              <a:t>Illustrator</a:t>
            </a:r>
            <a:r>
              <a:rPr lang="cs-CZ" dirty="0"/>
              <a:t> </a:t>
            </a:r>
            <a:r>
              <a:rPr lang="cs-CZ" dirty="0" err="1"/>
              <a:t>Artwork</a:t>
            </a:r>
            <a:endParaRPr lang="cs-CZ" dirty="0"/>
          </a:p>
          <a:p>
            <a:pPr>
              <a:defRPr/>
            </a:pPr>
            <a:r>
              <a:rPr lang="cs-CZ" u="sng" dirty="0"/>
              <a:t>.</a:t>
            </a:r>
            <a:r>
              <a:rPr lang="cs-CZ" u="sng" dirty="0" err="1"/>
              <a:t>cdr</a:t>
            </a:r>
            <a:r>
              <a:rPr lang="cs-CZ" dirty="0"/>
              <a:t> - Corel </a:t>
            </a:r>
            <a:r>
              <a:rPr lang="cs-CZ" dirty="0" err="1"/>
              <a:t>Draw</a:t>
            </a:r>
            <a:endParaRPr lang="cs-CZ" dirty="0"/>
          </a:p>
          <a:p>
            <a:pPr>
              <a:defRPr/>
            </a:pPr>
            <a:r>
              <a:rPr lang="cs-CZ" dirty="0"/>
              <a:t>.</a:t>
            </a:r>
            <a:r>
              <a:rPr lang="cs-CZ" dirty="0" err="1"/>
              <a:t>svg</a:t>
            </a:r>
            <a:r>
              <a:rPr lang="cs-CZ" dirty="0"/>
              <a:t> - </a:t>
            </a:r>
            <a:r>
              <a:rPr lang="cs-CZ" dirty="0" err="1"/>
              <a:t>Scalable</a:t>
            </a:r>
            <a:r>
              <a:rPr lang="cs-CZ" dirty="0"/>
              <a:t> </a:t>
            </a:r>
            <a:r>
              <a:rPr lang="cs-CZ" dirty="0" err="1"/>
              <a:t>Vector</a:t>
            </a:r>
            <a:r>
              <a:rPr lang="cs-CZ" dirty="0"/>
              <a:t> </a:t>
            </a:r>
            <a:r>
              <a:rPr lang="cs-CZ" dirty="0" err="1"/>
              <a:t>Graphics</a:t>
            </a:r>
            <a:endParaRPr lang="cs-CZ" dirty="0"/>
          </a:p>
          <a:p>
            <a:pPr>
              <a:defRPr/>
            </a:pPr>
            <a:r>
              <a:rPr lang="cs-CZ" u="sng" dirty="0"/>
              <a:t>.</a:t>
            </a:r>
            <a:r>
              <a:rPr lang="cs-CZ" u="sng" dirty="0" err="1"/>
              <a:t>zmf</a:t>
            </a:r>
            <a:r>
              <a:rPr lang="cs-CZ" dirty="0"/>
              <a:t> - </a:t>
            </a:r>
            <a:r>
              <a:rPr lang="cs-CZ" dirty="0" err="1"/>
              <a:t>Zoner</a:t>
            </a:r>
            <a:r>
              <a:rPr lang="cs-CZ" dirty="0"/>
              <a:t> </a:t>
            </a:r>
            <a:r>
              <a:rPr lang="cs-CZ" dirty="0" err="1"/>
              <a:t>Callisto</a:t>
            </a:r>
            <a:endParaRPr lang="cs-CZ" dirty="0"/>
          </a:p>
          <a:p>
            <a:pPr marL="0" indent="0">
              <a:buNone/>
              <a:defRPr/>
            </a:pPr>
            <a:endParaRPr lang="cs-CZ" dirty="0"/>
          </a:p>
        </p:txBody>
      </p:sp>
    </p:spTree>
    <p:extLst>
      <p:ext uri="{BB962C8B-B14F-4D97-AF65-F5344CB8AC3E}">
        <p14:creationId xmlns:p14="http://schemas.microsoft.com/office/powerpoint/2010/main" val="1329777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a:xfrm>
            <a:off x="1981200" y="274639"/>
            <a:ext cx="8229600" cy="777875"/>
          </a:xfrm>
        </p:spPr>
        <p:txBody>
          <a:bodyPr/>
          <a:lstStyle/>
          <a:p>
            <a:pPr eaLnBrk="1" hangingPunct="1"/>
            <a:r>
              <a:rPr lang="cs-CZ" altLang="cs-CZ" smtClean="0"/>
              <a:t>Grafické programy</a:t>
            </a:r>
          </a:p>
        </p:txBody>
      </p:sp>
      <p:sp>
        <p:nvSpPr>
          <p:cNvPr id="29699" name="Rectangle 3"/>
          <p:cNvSpPr>
            <a:spLocks noGrp="1" noRot="1" noChangeArrowheads="1"/>
          </p:cNvSpPr>
          <p:nvPr>
            <p:ph idx="1"/>
          </p:nvPr>
        </p:nvSpPr>
        <p:spPr>
          <a:xfrm>
            <a:off x="1981200" y="1052514"/>
            <a:ext cx="8229600" cy="5081587"/>
          </a:xfrm>
        </p:spPr>
        <p:txBody>
          <a:bodyPr>
            <a:normAutofit fontScale="92500" lnSpcReduction="10000"/>
          </a:bodyPr>
          <a:lstStyle/>
          <a:p>
            <a:pPr>
              <a:lnSpc>
                <a:spcPct val="90000"/>
              </a:lnSpc>
              <a:defRPr/>
            </a:pPr>
            <a:r>
              <a:rPr lang="cs-CZ" altLang="cs-CZ" dirty="0" smtClean="0"/>
              <a:t>Programy pro prohlížení obrázků</a:t>
            </a:r>
          </a:p>
          <a:p>
            <a:pPr marL="0" indent="0">
              <a:lnSpc>
                <a:spcPct val="90000"/>
              </a:lnSpc>
              <a:buNone/>
              <a:defRPr/>
            </a:pPr>
            <a:r>
              <a:rPr lang="cs-CZ" altLang="cs-CZ" sz="2800" dirty="0"/>
              <a:t>Jsou to programy určené zejména k prohlížení obrázků na zobrazovacím zařízení.</a:t>
            </a:r>
          </a:p>
          <a:p>
            <a:pPr marL="0" indent="0">
              <a:lnSpc>
                <a:spcPct val="90000"/>
              </a:lnSpc>
              <a:buNone/>
              <a:defRPr/>
            </a:pPr>
            <a:r>
              <a:rPr lang="cs-CZ" altLang="cs-CZ" sz="2800" dirty="0"/>
              <a:t>Umí upravit obrázek tak, aby byl zobrazen přes celou obrazovku, zvětšený, zmenšený apod. Od těchto programů se očekává i jednoduchá editace obrázků, jako je korekce jasu, kontrastu, otáčení a překlápění.</a:t>
            </a:r>
          </a:p>
          <a:p>
            <a:pPr marL="0" indent="0">
              <a:lnSpc>
                <a:spcPct val="90000"/>
              </a:lnSpc>
              <a:buNone/>
              <a:defRPr/>
            </a:pPr>
            <a:r>
              <a:rPr lang="cs-CZ" altLang="cs-CZ" sz="2800" dirty="0"/>
              <a:t>Zajímavou funkcí těchto programů je tzv. </a:t>
            </a:r>
            <a:r>
              <a:rPr lang="cs-CZ" altLang="cs-CZ" sz="2800" b="1" dirty="0" err="1"/>
              <a:t>slide</a:t>
            </a:r>
            <a:r>
              <a:rPr lang="cs-CZ" altLang="cs-CZ" sz="2800" b="1" dirty="0"/>
              <a:t> show</a:t>
            </a:r>
            <a:r>
              <a:rPr lang="cs-CZ" altLang="cs-CZ" sz="2800" dirty="0"/>
              <a:t>, čili časované prohlížení obrázků bez nutnosti zásahu uživatele.</a:t>
            </a:r>
          </a:p>
          <a:p>
            <a:pPr lvl="1" eaLnBrk="1" hangingPunct="1">
              <a:defRPr/>
            </a:pPr>
            <a:r>
              <a:rPr lang="cs-CZ" altLang="cs-CZ" dirty="0"/>
              <a:t>Prohlížeč obrázků ve Windows</a:t>
            </a:r>
          </a:p>
          <a:p>
            <a:pPr lvl="1" eaLnBrk="1" hangingPunct="1">
              <a:defRPr/>
            </a:pPr>
            <a:r>
              <a:rPr lang="cs-CZ" altLang="cs-CZ" dirty="0" err="1"/>
              <a:t>IrfanView</a:t>
            </a:r>
            <a:endParaRPr lang="cs-CZ" altLang="cs-CZ" dirty="0"/>
          </a:p>
          <a:p>
            <a:pPr lvl="1" eaLnBrk="1" hangingPunct="1">
              <a:defRPr/>
            </a:pPr>
            <a:r>
              <a:rPr lang="cs-CZ" altLang="cs-CZ" dirty="0" err="1"/>
              <a:t>ACDSee</a:t>
            </a:r>
            <a:endParaRPr lang="cs-CZ" altLang="cs-CZ" dirty="0"/>
          </a:p>
          <a:p>
            <a:pPr eaLnBrk="1" hangingPunct="1">
              <a:defRPr/>
            </a:pPr>
            <a:endParaRPr lang="cs-CZ" altLang="cs-CZ" dirty="0" smtClean="0"/>
          </a:p>
          <a:p>
            <a:pPr lvl="1" eaLnBrk="1" hangingPunct="1">
              <a:buFont typeface="Wingdings" pitchFamily="2" charset="2"/>
              <a:buNone/>
              <a:defRPr/>
            </a:pPr>
            <a:endParaRPr lang="cs-CZ" altLang="cs-CZ" dirty="0" smtClean="0"/>
          </a:p>
        </p:txBody>
      </p:sp>
    </p:spTree>
    <p:extLst>
      <p:ext uri="{BB962C8B-B14F-4D97-AF65-F5344CB8AC3E}">
        <p14:creationId xmlns:p14="http://schemas.microsoft.com/office/powerpoint/2010/main" val="8407772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p:txBody>
          <a:bodyPr/>
          <a:lstStyle/>
          <a:p>
            <a:pPr eaLnBrk="1" hangingPunct="1"/>
            <a:r>
              <a:rPr lang="cs-CZ" altLang="cs-CZ" smtClean="0"/>
              <a:t>Grafické programy</a:t>
            </a:r>
          </a:p>
        </p:txBody>
      </p:sp>
      <p:sp>
        <p:nvSpPr>
          <p:cNvPr id="84995" name="Rectangle 3"/>
          <p:cNvSpPr>
            <a:spLocks noGrp="1" noRot="1" noChangeArrowheads="1"/>
          </p:cNvSpPr>
          <p:nvPr>
            <p:ph idx="1"/>
          </p:nvPr>
        </p:nvSpPr>
        <p:spPr>
          <a:xfrm>
            <a:off x="1992313" y="1268413"/>
            <a:ext cx="8229600" cy="4533900"/>
          </a:xfrm>
        </p:spPr>
        <p:txBody>
          <a:bodyPr/>
          <a:lstStyle/>
          <a:p>
            <a:pPr eaLnBrk="1" hangingPunct="1"/>
            <a:r>
              <a:rPr lang="cs-CZ" altLang="cs-CZ" smtClean="0"/>
              <a:t>Programy pro zpracování obrázků</a:t>
            </a:r>
          </a:p>
          <a:p>
            <a:pPr>
              <a:buFont typeface="Wingdings" panose="05000000000000000000" pitchFamily="2" charset="2"/>
              <a:buNone/>
            </a:pPr>
            <a:r>
              <a:rPr lang="cs-CZ" altLang="cs-CZ" smtClean="0"/>
              <a:t>Tyto programy lze primárně rozdělit na :</a:t>
            </a:r>
          </a:p>
          <a:p>
            <a:pPr lvl="1"/>
            <a:r>
              <a:rPr lang="cs-CZ" altLang="cs-CZ" sz="3200"/>
              <a:t>Rastrové</a:t>
            </a:r>
          </a:p>
          <a:p>
            <a:pPr lvl="1"/>
            <a:r>
              <a:rPr lang="cs-CZ" altLang="cs-CZ" sz="3200"/>
              <a:t>Vektorové</a:t>
            </a:r>
          </a:p>
          <a:p>
            <a:pPr lvl="1"/>
            <a:r>
              <a:rPr lang="cs-CZ" altLang="cs-CZ" sz="3200"/>
              <a:t>3D grafika</a:t>
            </a:r>
          </a:p>
          <a:p>
            <a:pPr lvl="1"/>
            <a:r>
              <a:rPr lang="cs-CZ" altLang="cs-CZ" sz="3200"/>
              <a:t>Animační software</a:t>
            </a:r>
          </a:p>
          <a:p>
            <a:pPr lvl="1"/>
            <a:r>
              <a:rPr lang="cs-CZ" altLang="cs-CZ" sz="3200"/>
              <a:t>CAD programy</a:t>
            </a:r>
          </a:p>
          <a:p>
            <a:pPr eaLnBrk="1" hangingPunct="1"/>
            <a:endParaRPr lang="cs-CZ" altLang="cs-CZ" smtClean="0"/>
          </a:p>
          <a:p>
            <a:pPr lvl="1" eaLnBrk="1" hangingPunct="1"/>
            <a:endParaRPr lang="cs-CZ" altLang="cs-CZ" smtClean="0"/>
          </a:p>
          <a:p>
            <a:pPr lvl="1" eaLnBrk="1" hangingPunct="1">
              <a:buFont typeface="Wingdings" panose="05000000000000000000" pitchFamily="2" charset="2"/>
              <a:buNone/>
            </a:pPr>
            <a:endParaRPr lang="cs-CZ" altLang="cs-CZ" smtClean="0"/>
          </a:p>
        </p:txBody>
      </p:sp>
    </p:spTree>
    <p:extLst>
      <p:ext uri="{BB962C8B-B14F-4D97-AF65-F5344CB8AC3E}">
        <p14:creationId xmlns:p14="http://schemas.microsoft.com/office/powerpoint/2010/main" val="20873485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Nadpis 1"/>
          <p:cNvSpPr>
            <a:spLocks noGrp="1"/>
          </p:cNvSpPr>
          <p:nvPr>
            <p:ph type="title"/>
          </p:nvPr>
        </p:nvSpPr>
        <p:spPr/>
        <p:txBody>
          <a:bodyPr/>
          <a:lstStyle/>
          <a:p>
            <a:r>
              <a:rPr lang="cs-CZ" altLang="cs-CZ" smtClean="0"/>
              <a:t>Rastrové grafické programy</a:t>
            </a:r>
          </a:p>
        </p:txBody>
      </p:sp>
      <p:sp>
        <p:nvSpPr>
          <p:cNvPr id="86019" name="Zástupný symbol pro obsah 2"/>
          <p:cNvSpPr>
            <a:spLocks noGrp="1"/>
          </p:cNvSpPr>
          <p:nvPr>
            <p:ph idx="1"/>
          </p:nvPr>
        </p:nvSpPr>
        <p:spPr/>
        <p:txBody>
          <a:bodyPr/>
          <a:lstStyle/>
          <a:p>
            <a:pPr lvl="1" eaLnBrk="1" hangingPunct="1"/>
            <a:r>
              <a:rPr lang="cs-CZ" altLang="cs-CZ" sz="3200"/>
              <a:t>PaintBrush (Malování) ve Windows</a:t>
            </a:r>
          </a:p>
          <a:p>
            <a:pPr lvl="1" eaLnBrk="1" hangingPunct="1"/>
            <a:r>
              <a:rPr lang="cs-CZ" altLang="cs-CZ" sz="3200"/>
              <a:t>Gimp</a:t>
            </a:r>
          </a:p>
          <a:p>
            <a:pPr lvl="1" eaLnBrk="1" hangingPunct="1"/>
            <a:r>
              <a:rPr lang="cs-CZ" altLang="cs-CZ" sz="3200"/>
              <a:t>Paint Shop Pro</a:t>
            </a:r>
          </a:p>
          <a:p>
            <a:pPr lvl="1" eaLnBrk="1" hangingPunct="1"/>
            <a:r>
              <a:rPr lang="cs-CZ" altLang="cs-CZ" sz="3200"/>
              <a:t>Zoner Photo Studio</a:t>
            </a:r>
          </a:p>
          <a:p>
            <a:pPr lvl="1" eaLnBrk="1" hangingPunct="1"/>
            <a:r>
              <a:rPr lang="cs-CZ" altLang="cs-CZ" sz="3200"/>
              <a:t>Adobe Photoshop</a:t>
            </a:r>
          </a:p>
          <a:p>
            <a:pPr lvl="1" eaLnBrk="1" hangingPunct="1"/>
            <a:r>
              <a:rPr lang="cs-CZ" altLang="cs-CZ" sz="3200"/>
              <a:t>Corel PhotoPAINT</a:t>
            </a:r>
          </a:p>
          <a:p>
            <a:endParaRPr lang="cs-CZ" altLang="cs-CZ" smtClean="0"/>
          </a:p>
        </p:txBody>
      </p:sp>
    </p:spTree>
    <p:extLst>
      <p:ext uri="{BB962C8B-B14F-4D97-AF65-F5344CB8AC3E}">
        <p14:creationId xmlns:p14="http://schemas.microsoft.com/office/powerpoint/2010/main" val="1485388256"/>
      </p:ext>
    </p:extLst>
  </p:cSld>
  <p:clrMapOvr>
    <a:masterClrMapping/>
  </p:clrMapOvr>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ýchozí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ýchozí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ýchozí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ýchozí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ýchozí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ýchozí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ýchozí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ýchozí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1151</Words>
  <Application>Microsoft Office PowerPoint</Application>
  <PresentationFormat>Širokoúhlá obrazovka</PresentationFormat>
  <Paragraphs>162</Paragraphs>
  <Slides>35</Slides>
  <Notes>0</Notes>
  <HiddenSlides>0</HiddenSlides>
  <MMClips>0</MMClips>
  <ScaleCrop>false</ScaleCrop>
  <HeadingPairs>
    <vt:vector size="6" baseType="variant">
      <vt:variant>
        <vt:lpstr>Použitá písma</vt:lpstr>
      </vt:variant>
      <vt:variant>
        <vt:i4>4</vt:i4>
      </vt:variant>
      <vt:variant>
        <vt:lpstr>Motiv</vt:lpstr>
      </vt:variant>
      <vt:variant>
        <vt:i4>2</vt:i4>
      </vt:variant>
      <vt:variant>
        <vt:lpstr>Nadpisy snímků</vt:lpstr>
      </vt:variant>
      <vt:variant>
        <vt:i4>35</vt:i4>
      </vt:variant>
    </vt:vector>
  </HeadingPairs>
  <TitlesOfParts>
    <vt:vector size="41" baseType="lpstr">
      <vt:lpstr>Arial</vt:lpstr>
      <vt:lpstr>Calibri</vt:lpstr>
      <vt:lpstr>Calibri Light</vt:lpstr>
      <vt:lpstr>Wingdings</vt:lpstr>
      <vt:lpstr>Motiv Office</vt:lpstr>
      <vt:lpstr>Výchozí návrh</vt:lpstr>
      <vt:lpstr>Počítačová grafika</vt:lpstr>
      <vt:lpstr>Prezentace aplikace PowerPoint</vt:lpstr>
      <vt:lpstr>Počítačová grafika</vt:lpstr>
      <vt:lpstr>Počítačová grafika</vt:lpstr>
      <vt:lpstr>Rastrová grafika</vt:lpstr>
      <vt:lpstr>Vektorová grafika</vt:lpstr>
      <vt:lpstr>Srovnání vektor. x rastr. grafiky</vt:lpstr>
      <vt:lpstr>Prezentace aplikace PowerPoint</vt:lpstr>
      <vt:lpstr>Prezentace aplikace PowerPoint</vt:lpstr>
      <vt:lpstr>Prezentace aplikace PowerPoint</vt:lpstr>
      <vt:lpstr>Rastrová grafika</vt:lpstr>
      <vt:lpstr>Rastrová grafika</vt:lpstr>
      <vt:lpstr>Rastrová grafika</vt:lpstr>
      <vt:lpstr>Rozlišení</vt:lpstr>
      <vt:lpstr>Prezentace aplikace PowerPoint</vt:lpstr>
      <vt:lpstr>Barevná hloubka</vt:lpstr>
      <vt:lpstr>Prezentace aplikace PowerPoint</vt:lpstr>
      <vt:lpstr>Prezentace aplikace PowerPoint</vt:lpstr>
      <vt:lpstr>Prezentace aplikace PowerPoint</vt:lpstr>
      <vt:lpstr>Počet bodů obrázku</vt:lpstr>
      <vt:lpstr>Barevné modely</vt:lpstr>
      <vt:lpstr>Prezentace aplikace PowerPoint</vt:lpstr>
      <vt:lpstr>Barevné modely</vt:lpstr>
      <vt:lpstr>Barevné modely</vt:lpstr>
      <vt:lpstr>Grafické formáty</vt:lpstr>
      <vt:lpstr>Prezentace aplikace PowerPoint</vt:lpstr>
      <vt:lpstr>Formát BMP</vt:lpstr>
      <vt:lpstr>Prezentace aplikace PowerPoint</vt:lpstr>
      <vt:lpstr>Formát GIF</vt:lpstr>
      <vt:lpstr>Formát JPEG</vt:lpstr>
      <vt:lpstr>Formát PNG</vt:lpstr>
      <vt:lpstr>Formáty vektorové grafiky</vt:lpstr>
      <vt:lpstr>Grafické programy</vt:lpstr>
      <vt:lpstr>Grafické programy</vt:lpstr>
      <vt:lpstr>Rastrové grafické programy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Kalčicová Lenka</dc:creator>
  <cp:lastModifiedBy>Kalčicová Lenka</cp:lastModifiedBy>
  <cp:revision>2</cp:revision>
  <dcterms:created xsi:type="dcterms:W3CDTF">2018-11-02T10:10:00Z</dcterms:created>
  <dcterms:modified xsi:type="dcterms:W3CDTF">2018-11-02T10:14:03Z</dcterms:modified>
</cp:coreProperties>
</file>