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737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319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8051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345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3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378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2914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259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797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93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907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462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B81E7-D15A-48E8-8072-602C0B046C4E}" type="datetimeFigureOut">
              <a:rPr lang="cs-CZ" smtClean="0"/>
              <a:t>16.02.2021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FE97E-00A0-49E9-8E0D-DA3D8B14C7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97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Sb</a:t>
            </a:r>
            <a:r>
              <a:rPr lang="cs-CZ" dirty="0" err="1" smtClean="0"/>
              <a:t>ěrnice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1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PC Bus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Sběrnice </a:t>
            </a:r>
            <a:r>
              <a:rPr lang="cs-CZ" b="1" dirty="0" smtClean="0"/>
              <a:t>PC bus</a:t>
            </a:r>
            <a:r>
              <a:rPr lang="cs-CZ" dirty="0" smtClean="0"/>
              <a:t> byla navržena a vyrobena firmou IBM pro první počítače IBM PC a IBM PC/XT založené na procesoru 8088. Tento procesor byl vnitřně 16bitový a měl 8bitovou datovou sběrnici.</a:t>
            </a:r>
          </a:p>
          <a:p>
            <a:r>
              <a:rPr lang="cs-CZ" dirty="0" smtClean="0"/>
              <a:t>=</a:t>
            </a:r>
            <a:r>
              <a:rPr lang="en-US" dirty="0" smtClean="0"/>
              <a:t>&gt; PC Bus </a:t>
            </a:r>
            <a:r>
              <a:rPr lang="cs-CZ" dirty="0" smtClean="0"/>
              <a:t>umí přenášet slova o délce maximálně 8b</a:t>
            </a:r>
          </a:p>
          <a:p>
            <a:r>
              <a:rPr lang="cs-CZ" dirty="0" smtClean="0"/>
              <a:t>Z 8 dostupných využíváno 6 IRQ</a:t>
            </a:r>
          </a:p>
          <a:p>
            <a:r>
              <a:rPr lang="cs-CZ" dirty="0" smtClean="0"/>
              <a:t>DMA přes Intel 8237</a:t>
            </a:r>
          </a:p>
          <a:p>
            <a:r>
              <a:rPr lang="cs-CZ" dirty="0" smtClean="0"/>
              <a:t>8 </a:t>
            </a:r>
            <a:r>
              <a:rPr lang="cs-CZ" dirty="0" err="1" smtClean="0"/>
              <a:t>Mhz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46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ISA (AT bus)</a:t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ISA (</a:t>
            </a:r>
            <a:r>
              <a:rPr lang="cs-CZ" u="sng" dirty="0" err="1" smtClean="0"/>
              <a:t>I</a:t>
            </a:r>
            <a:r>
              <a:rPr lang="cs-CZ" dirty="0" err="1" smtClean="0"/>
              <a:t>ndustry</a:t>
            </a:r>
            <a:r>
              <a:rPr lang="cs-CZ" dirty="0" smtClean="0"/>
              <a:t> </a:t>
            </a:r>
            <a:r>
              <a:rPr lang="cs-CZ" u="sng" dirty="0" smtClean="0"/>
              <a:t>S</a:t>
            </a:r>
            <a:r>
              <a:rPr lang="cs-CZ" dirty="0" smtClean="0"/>
              <a:t>tandard </a:t>
            </a:r>
            <a:r>
              <a:rPr lang="cs-CZ" u="sng" dirty="0" err="1" smtClean="0"/>
              <a:t>A</a:t>
            </a:r>
            <a:r>
              <a:rPr lang="cs-CZ" dirty="0" err="1" smtClean="0"/>
              <a:t>rchitecture</a:t>
            </a:r>
            <a:r>
              <a:rPr lang="cs-CZ" dirty="0" smtClean="0"/>
              <a:t>)</a:t>
            </a:r>
          </a:p>
          <a:p>
            <a:r>
              <a:rPr lang="cs-CZ" dirty="0" smtClean="0"/>
              <a:t>16b (data)</a:t>
            </a:r>
          </a:p>
          <a:p>
            <a:r>
              <a:rPr lang="cs-CZ" dirty="0" smtClean="0"/>
              <a:t>Zpětně kompatibilní s PC Bus</a:t>
            </a:r>
          </a:p>
          <a:p>
            <a:r>
              <a:rPr lang="cs-CZ" dirty="0" smtClean="0"/>
              <a:t>Kompatibility je dosaženo tak, že stará 62 </a:t>
            </a:r>
            <a:r>
              <a:rPr lang="cs-CZ" dirty="0" err="1" smtClean="0"/>
              <a:t>vodičová</a:t>
            </a:r>
            <a:r>
              <a:rPr lang="cs-CZ" dirty="0" smtClean="0"/>
              <a:t> sběrnice se rozšířila o dalších 36 vodičů a odpovídající slot se rozšířil o další konektor umístěný v jedné řadě hned za starším 8bitovým slotem pro PC bus.</a:t>
            </a:r>
          </a:p>
          <a:p>
            <a:r>
              <a:rPr lang="cs-CZ" dirty="0" smtClean="0"/>
              <a:t>DMA přes 2x Intel 8237</a:t>
            </a:r>
          </a:p>
          <a:p>
            <a:r>
              <a:rPr lang="cs-CZ" dirty="0" smtClean="0"/>
              <a:t>Počet dostupných </a:t>
            </a:r>
            <a:r>
              <a:rPr lang="en-US" dirty="0" smtClean="0"/>
              <a:t>IRQ </a:t>
            </a:r>
            <a:r>
              <a:rPr lang="en-US" dirty="0" err="1" smtClean="0"/>
              <a:t>nav</a:t>
            </a:r>
            <a:r>
              <a:rPr lang="cs-CZ" dirty="0" err="1" smtClean="0"/>
              <a:t>ýšen</a:t>
            </a:r>
            <a:r>
              <a:rPr lang="cs-CZ" dirty="0" smtClean="0"/>
              <a:t> o dalších 8 proti PC Bus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95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MCA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>
                <a:solidFill>
                  <a:srgbClr val="FF0000"/>
                </a:solidFill>
              </a:rPr>
              <a:t>Micro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>
                <a:solidFill>
                  <a:srgbClr val="FF0000"/>
                </a:solidFill>
              </a:rPr>
              <a:t>Channel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Architecture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 smtClean="0">
                <a:solidFill>
                  <a:srgbClr val="FF0000"/>
                </a:solidFill>
              </a:rPr>
              <a:t>Není </a:t>
            </a:r>
            <a:r>
              <a:rPr lang="cs-CZ" dirty="0">
                <a:solidFill>
                  <a:srgbClr val="FF0000"/>
                </a:solidFill>
              </a:rPr>
              <a:t>kompatibilní s ISA. </a:t>
            </a:r>
            <a:r>
              <a:rPr lang="cs-CZ" dirty="0" smtClean="0">
                <a:solidFill>
                  <a:srgbClr val="FF0000"/>
                </a:solidFill>
              </a:rPr>
              <a:t>Používala se u IBM</a:t>
            </a:r>
            <a:r>
              <a:rPr lang="cs-CZ" dirty="0">
                <a:solidFill>
                  <a:srgbClr val="FF0000"/>
                </a:solidFill>
              </a:rPr>
              <a:t> PS/2. 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 smtClean="0">
                <a:solidFill>
                  <a:srgbClr val="FF0000"/>
                </a:solidFill>
              </a:rPr>
              <a:t>Šířka </a:t>
            </a:r>
            <a:r>
              <a:rPr lang="cs-CZ" dirty="0">
                <a:solidFill>
                  <a:srgbClr val="FF0000"/>
                </a:solidFill>
              </a:rPr>
              <a:t>16 a 32 bitů.</a:t>
            </a:r>
          </a:p>
        </p:txBody>
      </p:sp>
    </p:spTree>
    <p:extLst>
      <p:ext uri="{BB962C8B-B14F-4D97-AF65-F5344CB8AC3E}">
        <p14:creationId xmlns:p14="http://schemas.microsoft.com/office/powerpoint/2010/main" val="39131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EISA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Extended</a:t>
            </a:r>
            <a:r>
              <a:rPr lang="cs-CZ" dirty="0"/>
              <a:t> </a:t>
            </a:r>
            <a:r>
              <a:rPr lang="cs-CZ" dirty="0" err="1"/>
              <a:t>Industry</a:t>
            </a:r>
            <a:r>
              <a:rPr lang="cs-CZ" dirty="0"/>
              <a:t> Standard </a:t>
            </a:r>
            <a:r>
              <a:rPr lang="cs-CZ" dirty="0" err="1" smtClean="0"/>
              <a:t>Architecture</a:t>
            </a:r>
            <a:endParaRPr lang="cs-CZ" dirty="0" smtClean="0"/>
          </a:p>
          <a:p>
            <a:r>
              <a:rPr lang="cs-CZ" dirty="0" smtClean="0"/>
              <a:t>32b</a:t>
            </a:r>
          </a:p>
          <a:p>
            <a:r>
              <a:rPr lang="cs-CZ" dirty="0"/>
              <a:t>Konektor (slot) zůstává stejný jako je u ISA, ale je hlubší, aby v něm mohla být umístěna druhá řada konektorů. Konektor ISA dosáhne pouze 1. řady kontaktů, a tedy je plně kompatibilní s ISA. </a:t>
            </a:r>
          </a:p>
        </p:txBody>
      </p:sp>
    </p:spTree>
    <p:extLst>
      <p:ext uri="{BB962C8B-B14F-4D97-AF65-F5344CB8AC3E}">
        <p14:creationId xmlns:p14="http://schemas.microsoft.com/office/powerpoint/2010/main" val="16145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 </a:t>
            </a:r>
            <a:r>
              <a:rPr lang="cs-CZ" dirty="0" smtClean="0"/>
              <a:t>Bus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VESA </a:t>
            </a:r>
            <a:r>
              <a:rPr lang="cs-CZ" dirty="0" err="1" smtClean="0"/>
              <a:t>local</a:t>
            </a:r>
            <a:r>
              <a:rPr lang="cs-CZ" dirty="0" smtClean="0"/>
              <a:t> bus</a:t>
            </a:r>
          </a:p>
          <a:p>
            <a:r>
              <a:rPr lang="cs-CZ" dirty="0" smtClean="0"/>
              <a:t>32b</a:t>
            </a:r>
          </a:p>
          <a:p>
            <a:r>
              <a:rPr lang="cs-CZ" dirty="0" smtClean="0"/>
              <a:t>Maximálně </a:t>
            </a:r>
            <a:r>
              <a:rPr lang="cs-CZ" dirty="0"/>
              <a:t>3 </a:t>
            </a:r>
            <a:r>
              <a:rPr lang="cs-CZ" dirty="0" smtClean="0"/>
              <a:t>sloty</a:t>
            </a:r>
          </a:p>
          <a:p>
            <a:r>
              <a:rPr lang="cs-CZ" dirty="0"/>
              <a:t>Teoretická mez VL busu je 50 MHz. Prakticky je možné, aby pracovala s frekvencí 33 MHz při třech osazených přídavných kartách</a:t>
            </a:r>
            <a:r>
              <a:rPr lang="cs-CZ" dirty="0" smtClean="0"/>
              <a:t>.</a:t>
            </a:r>
          </a:p>
          <a:p>
            <a:r>
              <a:rPr lang="cs-CZ" dirty="0" err="1" smtClean="0"/>
              <a:t>Burst</a:t>
            </a:r>
            <a:r>
              <a:rPr lang="cs-CZ" dirty="0" smtClean="0"/>
              <a:t> mode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964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PCI (</a:t>
            </a:r>
            <a:r>
              <a:rPr lang="cs-CZ" dirty="0" err="1" smtClean="0"/>
              <a:t>Peripheral</a:t>
            </a:r>
            <a:r>
              <a:rPr lang="cs-CZ" dirty="0" smtClean="0"/>
              <a:t> </a:t>
            </a:r>
            <a:r>
              <a:rPr lang="cs-CZ" dirty="0" err="1" smtClean="0"/>
              <a:t>Component</a:t>
            </a:r>
            <a:r>
              <a:rPr lang="cs-CZ" dirty="0" smtClean="0"/>
              <a:t> </a:t>
            </a:r>
            <a:r>
              <a:rPr lang="cs-CZ" dirty="0" err="1" smtClean="0"/>
              <a:t>Interconnect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32/64b (původně 133MBs/266MBs)</a:t>
            </a:r>
          </a:p>
          <a:p>
            <a:r>
              <a:rPr lang="cs-CZ" dirty="0" smtClean="0"/>
              <a:t>Původně 33Mhz</a:t>
            </a:r>
          </a:p>
          <a:p>
            <a:r>
              <a:rPr lang="cs-CZ" dirty="0" smtClean="0"/>
              <a:t>Připojena </a:t>
            </a:r>
            <a:r>
              <a:rPr lang="cs-CZ" dirty="0"/>
              <a:t>přes tzv. </a:t>
            </a:r>
            <a:r>
              <a:rPr lang="cs-CZ" dirty="0" err="1"/>
              <a:t>mezisběrnicový</a:t>
            </a:r>
            <a:r>
              <a:rPr lang="cs-CZ" dirty="0"/>
              <a:t> </a:t>
            </a:r>
            <a:r>
              <a:rPr lang="cs-CZ" dirty="0" smtClean="0"/>
              <a:t>můstek (nezávislá na platformě, volitelná úroveň napětí, procesor se dostane k paměti i v době, kdy PCI provádí přenos s periferiemi)</a:t>
            </a:r>
          </a:p>
          <a:p>
            <a:r>
              <a:rPr lang="cs-CZ" dirty="0" smtClean="0"/>
              <a:t>Bus </a:t>
            </a:r>
            <a:r>
              <a:rPr lang="cs-CZ" dirty="0" err="1" smtClean="0"/>
              <a:t>mastering</a:t>
            </a:r>
            <a:endParaRPr lang="cs-CZ" dirty="0" smtClean="0"/>
          </a:p>
          <a:p>
            <a:r>
              <a:rPr lang="cs-CZ" dirty="0" err="1" smtClean="0"/>
              <a:t>Plug</a:t>
            </a:r>
            <a:r>
              <a:rPr lang="en-US" dirty="0" smtClean="0"/>
              <a:t>&amp;Play (</a:t>
            </a:r>
            <a:r>
              <a:rPr lang="cs-CZ" dirty="0"/>
              <a:t>ř</a:t>
            </a:r>
            <a:r>
              <a:rPr lang="cs-CZ" dirty="0" smtClean="0"/>
              <a:t>adič </a:t>
            </a:r>
            <a:r>
              <a:rPr lang="cs-CZ" dirty="0"/>
              <a:t>umožňuje automatickou konfiguraci periferních zařízení, </a:t>
            </a:r>
            <a:r>
              <a:rPr lang="cs-CZ" dirty="0" smtClean="0"/>
              <a:t>tzn. </a:t>
            </a:r>
            <a:r>
              <a:rPr lang="cs-CZ" dirty="0"/>
              <a:t>přiřadí IRQ, kanály DMA a </a:t>
            </a:r>
            <a:r>
              <a:rPr lang="cs-CZ" dirty="0" smtClean="0"/>
              <a:t>adresy</a:t>
            </a:r>
            <a:r>
              <a:rPr lang="en-US" dirty="0" smtClean="0"/>
              <a:t>)</a:t>
            </a:r>
            <a:endParaRPr lang="cs-CZ" dirty="0" smtClean="0"/>
          </a:p>
          <a:p>
            <a:r>
              <a:rPr lang="cs-CZ" dirty="0" smtClean="0"/>
              <a:t>Maximálně 6 slotů na jednu sběrnici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869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AGP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Accelerated</a:t>
            </a:r>
            <a:r>
              <a:rPr lang="cs-CZ" dirty="0"/>
              <a:t> </a:t>
            </a:r>
            <a:r>
              <a:rPr lang="cs-CZ" dirty="0" err="1"/>
              <a:t>Graphics</a:t>
            </a:r>
            <a:r>
              <a:rPr lang="cs-CZ" dirty="0"/>
              <a:t> Port </a:t>
            </a:r>
            <a:r>
              <a:rPr lang="cs-CZ" dirty="0" smtClean="0"/>
              <a:t>/ </a:t>
            </a:r>
            <a:r>
              <a:rPr lang="cs-CZ" dirty="0" err="1"/>
              <a:t>Advanced</a:t>
            </a:r>
            <a:r>
              <a:rPr lang="cs-CZ" dirty="0"/>
              <a:t> </a:t>
            </a:r>
            <a:r>
              <a:rPr lang="cs-CZ" dirty="0" err="1"/>
              <a:t>Graphics</a:t>
            </a:r>
            <a:r>
              <a:rPr lang="cs-CZ" dirty="0"/>
              <a:t> </a:t>
            </a:r>
            <a:r>
              <a:rPr lang="cs-CZ" dirty="0" smtClean="0"/>
              <a:t>Port</a:t>
            </a:r>
          </a:p>
          <a:p>
            <a:r>
              <a:rPr lang="cs-CZ" dirty="0" smtClean="0"/>
              <a:t>32b</a:t>
            </a:r>
          </a:p>
          <a:p>
            <a:r>
              <a:rPr lang="cs-CZ" dirty="0" smtClean="0"/>
              <a:t>I když výrazně upravená PCI, nejedná se o sběrnici, jen pro GPU</a:t>
            </a:r>
          </a:p>
          <a:p>
            <a:r>
              <a:rPr lang="cs-CZ" dirty="0" smtClean="0"/>
              <a:t>66MHz</a:t>
            </a:r>
          </a:p>
          <a:p>
            <a:r>
              <a:rPr lang="cs-CZ" dirty="0" smtClean="0"/>
              <a:t>25W, </a:t>
            </a:r>
            <a:r>
              <a:rPr lang="cs-CZ" dirty="0"/>
              <a:t>AGP PRO 11OW</a:t>
            </a:r>
          </a:p>
        </p:txBody>
      </p:sp>
    </p:spTree>
    <p:extLst>
      <p:ext uri="{BB962C8B-B14F-4D97-AF65-F5344CB8AC3E}">
        <p14:creationId xmlns:p14="http://schemas.microsoft.com/office/powerpoint/2010/main" val="121413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PCI-E (PCI-Express)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Sériový </a:t>
            </a:r>
            <a:r>
              <a:rPr lang="cs-CZ" dirty="0"/>
              <a:t>přenos </a:t>
            </a:r>
            <a:r>
              <a:rPr lang="cs-CZ" dirty="0" smtClean="0"/>
              <a:t>dat</a:t>
            </a:r>
          </a:p>
          <a:p>
            <a:r>
              <a:rPr lang="cs-CZ" dirty="0"/>
              <a:t>PCI-E 16</a:t>
            </a:r>
            <a:r>
              <a:rPr lang="cs-CZ" dirty="0" smtClean="0"/>
              <a:t>×, 8×, 4×, 1×</a:t>
            </a:r>
          </a:p>
          <a:p>
            <a:r>
              <a:rPr lang="cs-CZ" dirty="0" smtClean="0"/>
              <a:t>Nejnovější generace 4.0</a:t>
            </a:r>
          </a:p>
          <a:p>
            <a:r>
              <a:rPr lang="cs-CZ" dirty="0" smtClean="0"/>
              <a:t>V první generaci </a:t>
            </a:r>
            <a:r>
              <a:rPr lang="cs-CZ" dirty="0"/>
              <a:t>250MB/s </a:t>
            </a:r>
            <a:r>
              <a:rPr lang="cs-CZ" dirty="0" smtClean="0"/>
              <a:t>na jeden vodič, každá generace 2x rychlejší</a:t>
            </a:r>
          </a:p>
          <a:p>
            <a:r>
              <a:rPr lang="cs-CZ" dirty="0" smtClean="0"/>
              <a:t>1x napájí </a:t>
            </a:r>
            <a:r>
              <a:rPr lang="cs-CZ" dirty="0"/>
              <a:t>karty do výkonu </a:t>
            </a:r>
            <a:r>
              <a:rPr lang="cs-CZ" dirty="0" smtClean="0"/>
              <a:t>10W, </a:t>
            </a:r>
            <a:r>
              <a:rPr lang="cs-CZ" dirty="0"/>
              <a:t>v režimu vysoké spotřeby do </a:t>
            </a:r>
            <a:r>
              <a:rPr lang="cs-CZ" dirty="0" smtClean="0"/>
              <a:t>25W</a:t>
            </a:r>
            <a:endParaRPr lang="cs-CZ" dirty="0"/>
          </a:p>
          <a:p>
            <a:r>
              <a:rPr lang="cs-CZ" dirty="0" smtClean="0"/>
              <a:t>16x napájí </a:t>
            </a:r>
            <a:r>
              <a:rPr lang="cs-CZ" dirty="0"/>
              <a:t>karty do výkonu </a:t>
            </a:r>
            <a:r>
              <a:rPr lang="cs-CZ" dirty="0" smtClean="0"/>
              <a:t>25W, </a:t>
            </a:r>
            <a:r>
              <a:rPr lang="cs-CZ" dirty="0"/>
              <a:t>v režimu vysoké spotřeby do </a:t>
            </a:r>
            <a:r>
              <a:rPr lang="cs-CZ" dirty="0" smtClean="0"/>
              <a:t>75W</a:t>
            </a:r>
          </a:p>
          <a:p>
            <a:r>
              <a:rPr lang="cs-CZ" dirty="0"/>
              <a:t>2,5GHz</a:t>
            </a:r>
          </a:p>
        </p:txBody>
      </p:sp>
    </p:spTree>
    <p:extLst>
      <p:ext uri="{BB962C8B-B14F-4D97-AF65-F5344CB8AC3E}">
        <p14:creationId xmlns:p14="http://schemas.microsoft.com/office/powerpoint/2010/main" val="263766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9B497F3B6E47A459FC1D56793E5C4E7" ma:contentTypeVersion="2" ma:contentTypeDescription="Vytvoří nový dokument" ma:contentTypeScope="" ma:versionID="9a5a508ea3a539d7d60cb1c2513f1a46">
  <xsd:schema xmlns:xsd="http://www.w3.org/2001/XMLSchema" xmlns:xs="http://www.w3.org/2001/XMLSchema" xmlns:p="http://schemas.microsoft.com/office/2006/metadata/properties" xmlns:ns2="69c99ea2-5897-4b94-823c-022d05909a55" targetNamespace="http://schemas.microsoft.com/office/2006/metadata/properties" ma:root="true" ma:fieldsID="fe4ddf88d41f574264fbd1179ec6f994" ns2:_="">
    <xsd:import namespace="69c99ea2-5897-4b94-823c-022d05909a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99ea2-5897-4b94-823c-022d05909a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EA97973-D9FB-40CE-926E-16BDE8FC385B}"/>
</file>

<file path=customXml/itemProps2.xml><?xml version="1.0" encoding="utf-8"?>
<ds:datastoreItem xmlns:ds="http://schemas.openxmlformats.org/officeDocument/2006/customXml" ds:itemID="{56A7ACF1-C04A-49BD-9801-D213910B0B9C}"/>
</file>

<file path=customXml/itemProps3.xml><?xml version="1.0" encoding="utf-8"?>
<ds:datastoreItem xmlns:ds="http://schemas.openxmlformats.org/officeDocument/2006/customXml" ds:itemID="{F4AE8732-E156-4582-90C0-A0232D3C3AB0}"/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369</Words>
  <Application>Microsoft Office PowerPoint</Application>
  <PresentationFormat>Širokoúhlá obrazovka</PresentationFormat>
  <Paragraphs>50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Sběrnice</vt:lpstr>
      <vt:lpstr>PC Bus</vt:lpstr>
      <vt:lpstr>ISA (AT bus) </vt:lpstr>
      <vt:lpstr>MCA</vt:lpstr>
      <vt:lpstr>EISA</vt:lpstr>
      <vt:lpstr>VL Bus</vt:lpstr>
      <vt:lpstr>PCI (Peripheral Component Interconnect)</vt:lpstr>
      <vt:lpstr>AGP</vt:lpstr>
      <vt:lpstr>PCI-E (PCI-Express)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Sběrnice</dc:title>
  <dc:creator>n</dc:creator>
  <cp:lastModifiedBy>n</cp:lastModifiedBy>
  <cp:revision>30</cp:revision>
  <dcterms:created xsi:type="dcterms:W3CDTF">2021-02-16T09:21:26Z</dcterms:created>
  <dcterms:modified xsi:type="dcterms:W3CDTF">2021-02-16T12:22:35Z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0x010100E9B497F3B6E47A459FC1D56793E5C4E7</vt:lpwstr>
  </property>
</Properties>
</file>