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67" r:id="rId11"/>
    <p:sldId id="257" r:id="rId12"/>
    <p:sldId id="258" r:id="rId13"/>
    <p:sldId id="259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AD0B6-E3C6-495D-ACFE-99B61AA1F435}" type="datetimeFigureOut">
              <a:rPr lang="cs-CZ" smtClean="0"/>
              <a:t>10.10.2018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24A01-1D9A-4520-AF63-08D8795BA7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7467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92604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4163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8EAFC-739C-4EFC-B9AA-21E6FAFFC7FC}" type="datetimeFigureOut">
              <a:rPr lang="cs-CZ" smtClean="0"/>
              <a:t>10.10.2018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3D498-D0D7-4F05-8D51-C5704B8D14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41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8EAFC-739C-4EFC-B9AA-21E6FAFFC7FC}" type="datetimeFigureOut">
              <a:rPr lang="cs-CZ" smtClean="0"/>
              <a:t>10.10.2018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3D498-D0D7-4F05-8D51-C5704B8D14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2250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8EAFC-739C-4EFC-B9AA-21E6FAFFC7FC}" type="datetimeFigureOut">
              <a:rPr lang="cs-CZ" smtClean="0"/>
              <a:t>10.10.2018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3D498-D0D7-4F05-8D51-C5704B8D14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0638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8EAFC-739C-4EFC-B9AA-21E6FAFFC7FC}" type="datetimeFigureOut">
              <a:rPr lang="cs-CZ" smtClean="0"/>
              <a:t>10.10.2018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3D498-D0D7-4F05-8D51-C5704B8D14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8723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8EAFC-739C-4EFC-B9AA-21E6FAFFC7FC}" type="datetimeFigureOut">
              <a:rPr lang="cs-CZ" smtClean="0"/>
              <a:t>10.10.2018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3D498-D0D7-4F05-8D51-C5704B8D14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608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8EAFC-739C-4EFC-B9AA-21E6FAFFC7FC}" type="datetimeFigureOut">
              <a:rPr lang="cs-CZ" smtClean="0"/>
              <a:t>10.10.2018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3D498-D0D7-4F05-8D51-C5704B8D14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1901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8EAFC-739C-4EFC-B9AA-21E6FAFFC7FC}" type="datetimeFigureOut">
              <a:rPr lang="cs-CZ" smtClean="0"/>
              <a:t>10.10.2018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3D498-D0D7-4F05-8D51-C5704B8D14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4303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8EAFC-739C-4EFC-B9AA-21E6FAFFC7FC}" type="datetimeFigureOut">
              <a:rPr lang="cs-CZ" smtClean="0"/>
              <a:t>10.10.2018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3D498-D0D7-4F05-8D51-C5704B8D14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6878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8EAFC-739C-4EFC-B9AA-21E6FAFFC7FC}" type="datetimeFigureOut">
              <a:rPr lang="cs-CZ" smtClean="0"/>
              <a:t>10.10.2018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3D498-D0D7-4F05-8D51-C5704B8D14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7523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8EAFC-739C-4EFC-B9AA-21E6FAFFC7FC}" type="datetimeFigureOut">
              <a:rPr lang="cs-CZ" smtClean="0"/>
              <a:t>10.10.2018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3D498-D0D7-4F05-8D51-C5704B8D14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4004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8EAFC-739C-4EFC-B9AA-21E6FAFFC7FC}" type="datetimeFigureOut">
              <a:rPr lang="cs-CZ" smtClean="0"/>
              <a:t>10.10.2018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3D498-D0D7-4F05-8D51-C5704B8D14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1876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8EAFC-739C-4EFC-B9AA-21E6FAFFC7FC}" type="datetimeFigureOut">
              <a:rPr lang="cs-CZ" smtClean="0"/>
              <a:t>10.10.2018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3D498-D0D7-4F05-8D51-C5704B8D14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7008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Souborov</a:t>
            </a:r>
            <a:r>
              <a:rPr lang="cs-CZ" dirty="0" smtClean="0"/>
              <a:t>é systémy </a:t>
            </a:r>
            <a:r>
              <a:rPr lang="cs-CZ" dirty="0" err="1" smtClean="0"/>
              <a:t>MicroSoft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4496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 smtClean="0"/>
              <a:t>	</a:t>
            </a:r>
            <a:r>
              <a:rPr lang="en-US" altLang="cs-CZ" b="1" dirty="0" err="1" smtClean="0"/>
              <a:t>Souborov</a:t>
            </a:r>
            <a:r>
              <a:rPr lang="cs-CZ" altLang="cs-CZ" b="1" dirty="0" smtClean="0"/>
              <a:t>ý systém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Způsob organizace dat/informací (souborů) ukládaných na bloková zařízení – paměťová média (disky, pásky, CD, DVD, ...) počítače. Souborový systém definuje způsob vytváření, ukládání a přístupu k souborům a adresářům, hlídá volné místo apod.</a:t>
            </a:r>
            <a:endParaRPr lang="en-US" smtClean="0"/>
          </a:p>
          <a:p>
            <a:endParaRPr lang="cs-CZ" dirty="0" smtClean="0"/>
          </a:p>
          <a:p>
            <a:r>
              <a:rPr lang="cs-CZ" dirty="0" smtClean="0"/>
              <a:t>Různé operační systémy podporují (= jsou schopny používat) různé FS.</a:t>
            </a:r>
          </a:p>
          <a:p>
            <a:r>
              <a:rPr lang="cs-CZ" dirty="0" smtClean="0"/>
              <a:t>Různé FS mají různé možnosti a omezení (klady/zápory).</a:t>
            </a:r>
          </a:p>
          <a:p>
            <a:r>
              <a:rPr lang="cs-CZ" dirty="0" smtClean="0"/>
              <a:t>FS tvoří rozhraní mezi vnější pamětí a OS:</a:t>
            </a:r>
          </a:p>
        </p:txBody>
      </p:sp>
    </p:spTree>
    <p:extLst>
      <p:ext uri="{BB962C8B-B14F-4D97-AF65-F5344CB8AC3E}">
        <p14:creationId xmlns:p14="http://schemas.microsoft.com/office/powerpoint/2010/main" val="2434802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838200" y="720729"/>
            <a:ext cx="10515600" cy="1325563"/>
          </a:xfrm>
        </p:spPr>
        <p:txBody>
          <a:bodyPr/>
          <a:lstStyle/>
          <a:p>
            <a:r>
              <a:rPr lang="cs-CZ" altLang="cs-CZ" dirty="0" smtClean="0"/>
              <a:t>	</a:t>
            </a:r>
            <a:r>
              <a:rPr lang="en-US" altLang="cs-CZ" b="1" dirty="0" err="1" smtClean="0"/>
              <a:t>Souborov</a:t>
            </a:r>
            <a:r>
              <a:rPr lang="cs-CZ" altLang="cs-CZ" b="1" dirty="0" smtClean="0"/>
              <a:t>ý systém</a:t>
            </a:r>
            <a:br>
              <a:rPr lang="cs-CZ" altLang="cs-CZ" b="1" dirty="0" smtClean="0"/>
            </a:br>
            <a:endParaRPr lang="cs-CZ" altLang="cs-CZ" b="1" dirty="0" smtClean="0"/>
          </a:p>
        </p:txBody>
      </p:sp>
      <p:sp>
        <p:nvSpPr>
          <p:cNvPr id="307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Data</a:t>
            </a:r>
          </a:p>
          <a:p>
            <a:pPr eaLnBrk="1" hangingPunct="1"/>
            <a:r>
              <a:rPr lang="cs-CZ" altLang="cs-CZ" dirty="0" err="1" smtClean="0"/>
              <a:t>Metadata</a:t>
            </a:r>
            <a:endParaRPr lang="cs-CZ" altLang="cs-CZ" dirty="0" smtClean="0"/>
          </a:p>
          <a:p>
            <a:pPr eaLnBrk="1" hangingPunct="1"/>
            <a:endParaRPr lang="cs-CZ" altLang="cs-CZ" dirty="0" smtClean="0"/>
          </a:p>
        </p:txBody>
      </p:sp>
      <p:grpSp>
        <p:nvGrpSpPr>
          <p:cNvPr id="3076" name="Group 7"/>
          <p:cNvGrpSpPr>
            <a:grpSpLocks/>
          </p:cNvGrpSpPr>
          <p:nvPr/>
        </p:nvGrpSpPr>
        <p:grpSpPr bwMode="auto">
          <a:xfrm>
            <a:off x="2424114" y="2349502"/>
            <a:ext cx="3671887" cy="1284288"/>
            <a:chOff x="2016" y="2736"/>
            <a:chExt cx="1680" cy="809"/>
          </a:xfrm>
        </p:grpSpPr>
        <p:sp>
          <p:nvSpPr>
            <p:cNvPr id="3077" name="Text Box 4"/>
            <p:cNvSpPr txBox="1">
              <a:spLocks noChangeArrowheads="1"/>
            </p:cNvSpPr>
            <p:nvPr/>
          </p:nvSpPr>
          <p:spPr bwMode="auto">
            <a:xfrm>
              <a:off x="2016" y="2736"/>
              <a:ext cx="1680" cy="233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cs-CZ" altLang="cs-CZ" b="1">
                  <a:latin typeface="Tahoma" panose="020B0604030504040204" pitchFamily="34" charset="0"/>
                </a:rPr>
                <a:t>operační systém (SW)</a:t>
              </a:r>
            </a:p>
          </p:txBody>
        </p:sp>
        <p:sp>
          <p:nvSpPr>
            <p:cNvPr id="3078" name="Text Box 5"/>
            <p:cNvSpPr txBox="1">
              <a:spLocks noChangeArrowheads="1"/>
            </p:cNvSpPr>
            <p:nvPr/>
          </p:nvSpPr>
          <p:spPr bwMode="auto">
            <a:xfrm>
              <a:off x="2016" y="3024"/>
              <a:ext cx="1680" cy="233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cs-CZ" altLang="cs-CZ" b="1">
                  <a:latin typeface="Tahoma" panose="020B0604030504040204" pitchFamily="34" charset="0"/>
                </a:rPr>
                <a:t>souborový systém</a:t>
              </a:r>
            </a:p>
          </p:txBody>
        </p:sp>
        <p:sp>
          <p:nvSpPr>
            <p:cNvPr id="3079" name="Text Box 6"/>
            <p:cNvSpPr txBox="1">
              <a:spLocks noChangeArrowheads="1"/>
            </p:cNvSpPr>
            <p:nvPr/>
          </p:nvSpPr>
          <p:spPr bwMode="auto">
            <a:xfrm>
              <a:off x="2016" y="3312"/>
              <a:ext cx="1680" cy="233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cs-CZ" altLang="cs-CZ" b="1">
                  <a:latin typeface="Tahoma" panose="020B0604030504040204" pitchFamily="34" charset="0"/>
                </a:rPr>
                <a:t>vnější paměť (HW)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6118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791817" y="563313"/>
            <a:ext cx="7772400" cy="923330"/>
          </a:xfrm>
          <a:ln/>
        </p:spPr>
        <p:txBody>
          <a:bodyPr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altLang="cs-CZ" sz="5400" dirty="0" smtClean="0"/>
              <a:t>		</a:t>
            </a:r>
            <a:r>
              <a:rPr lang="en-GB" altLang="cs-CZ" sz="5400" dirty="0" err="1" smtClean="0"/>
              <a:t>Vnější</a:t>
            </a:r>
            <a:r>
              <a:rPr lang="en-GB" altLang="cs-CZ" sz="5400" dirty="0" smtClean="0"/>
              <a:t> </a:t>
            </a:r>
            <a:r>
              <a:rPr lang="en-GB" altLang="cs-CZ" sz="5400" dirty="0" err="1"/>
              <a:t>paměti</a:t>
            </a:r>
            <a:endParaRPr lang="en-GB" altLang="cs-CZ" sz="54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91817" y="1486643"/>
            <a:ext cx="7772400" cy="4799263"/>
          </a:xfrm>
          <a:ln/>
        </p:spPr>
        <p:txBody>
          <a:bodyPr>
            <a:spAutoFit/>
          </a:bodyPr>
          <a:lstStyle/>
          <a:p>
            <a:pPr>
              <a:spcBef>
                <a:spcPts val="7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cs-CZ" sz="2400" b="1" dirty="0" err="1"/>
              <a:t>Přehled</a:t>
            </a:r>
            <a:r>
              <a:rPr lang="en-GB" altLang="cs-CZ" sz="2400" b="1" dirty="0"/>
              <a:t> </a:t>
            </a:r>
            <a:r>
              <a:rPr lang="en-GB" altLang="cs-CZ" sz="2400" b="1" dirty="0" err="1"/>
              <a:t>vnějších</a:t>
            </a:r>
            <a:r>
              <a:rPr lang="en-GB" altLang="cs-CZ" sz="2400" b="1" dirty="0"/>
              <a:t> </a:t>
            </a:r>
            <a:r>
              <a:rPr lang="en-GB" altLang="cs-CZ" sz="2400" b="1" dirty="0" err="1"/>
              <a:t>pamětí</a:t>
            </a:r>
            <a:r>
              <a:rPr lang="en-GB" altLang="cs-CZ" sz="2400" b="1" dirty="0"/>
              <a:t>: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cs-CZ" sz="2400" b="1" dirty="0"/>
              <a:t>FDD </a:t>
            </a:r>
            <a:r>
              <a:rPr lang="en-GB" altLang="cs-CZ" sz="2400" dirty="0"/>
              <a:t>(Floppy Disc Drive) – </a:t>
            </a:r>
            <a:r>
              <a:rPr lang="en-GB" altLang="cs-CZ" sz="2400" dirty="0" err="1"/>
              <a:t>mechanika</a:t>
            </a:r>
            <a:r>
              <a:rPr lang="en-GB" altLang="cs-CZ" sz="2400" dirty="0"/>
              <a:t> </a:t>
            </a:r>
            <a:r>
              <a:rPr lang="en-GB" altLang="cs-CZ" sz="2400" dirty="0" err="1"/>
              <a:t>pružného</a:t>
            </a:r>
            <a:r>
              <a:rPr lang="en-GB" altLang="cs-CZ" sz="2400" dirty="0"/>
              <a:t> </a:t>
            </a:r>
            <a:r>
              <a:rPr lang="en-GB" altLang="cs-CZ" sz="2400" dirty="0" err="1"/>
              <a:t>disku</a:t>
            </a:r>
            <a:r>
              <a:rPr lang="cs-CZ" altLang="cs-CZ" sz="2400" dirty="0"/>
              <a:t>, 1,44 MB</a:t>
            </a:r>
            <a:endParaRPr lang="en-GB" altLang="cs-CZ" sz="2400" dirty="0"/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cs-CZ" sz="2400" b="1" dirty="0"/>
              <a:t>HDD </a:t>
            </a:r>
            <a:r>
              <a:rPr lang="en-GB" altLang="cs-CZ" sz="2400" dirty="0"/>
              <a:t>(Hard Disc Drive) – </a:t>
            </a:r>
            <a:r>
              <a:rPr lang="en-GB" altLang="cs-CZ" sz="2400" dirty="0" err="1"/>
              <a:t>mechanika</a:t>
            </a:r>
            <a:r>
              <a:rPr lang="en-GB" altLang="cs-CZ" sz="2400" dirty="0"/>
              <a:t> </a:t>
            </a:r>
            <a:r>
              <a:rPr lang="en-GB" altLang="cs-CZ" sz="2400" dirty="0" err="1"/>
              <a:t>pevného</a:t>
            </a:r>
            <a:r>
              <a:rPr lang="en-GB" altLang="cs-CZ" sz="2400" dirty="0"/>
              <a:t> </a:t>
            </a:r>
            <a:r>
              <a:rPr lang="en-GB" altLang="cs-CZ" sz="2400" dirty="0" err="1"/>
              <a:t>disku</a:t>
            </a:r>
            <a:r>
              <a:rPr lang="en-GB" altLang="cs-CZ" sz="2400" dirty="0"/>
              <a:t> – </a:t>
            </a:r>
            <a:r>
              <a:rPr lang="en-GB" altLang="cs-CZ" sz="2400" dirty="0" err="1"/>
              <a:t>pevný</a:t>
            </a:r>
            <a:r>
              <a:rPr lang="en-GB" altLang="cs-CZ" sz="2400" dirty="0"/>
              <a:t> disk</a:t>
            </a:r>
            <a:r>
              <a:rPr lang="cs-CZ" altLang="cs-CZ" sz="2400" dirty="0"/>
              <a:t>, stovky </a:t>
            </a:r>
            <a:r>
              <a:rPr lang="cs-CZ" altLang="cs-CZ" sz="2400" dirty="0" smtClean="0"/>
              <a:t>GB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cs-CZ" altLang="cs-CZ" sz="2400" b="1" dirty="0" smtClean="0"/>
              <a:t>SSD</a:t>
            </a:r>
            <a:r>
              <a:rPr lang="cs-CZ" altLang="cs-CZ" sz="2400" dirty="0" smtClean="0"/>
              <a:t> (Solid </a:t>
            </a:r>
            <a:r>
              <a:rPr lang="cs-CZ" altLang="cs-CZ" sz="2400" dirty="0" err="1" smtClean="0"/>
              <a:t>State</a:t>
            </a:r>
            <a:r>
              <a:rPr lang="cs-CZ" altLang="cs-CZ" sz="2400" dirty="0" smtClean="0"/>
              <a:t> Drive)</a:t>
            </a:r>
            <a:endParaRPr lang="en-GB" altLang="cs-CZ" sz="2400" dirty="0"/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cs-CZ" sz="2400" b="1" dirty="0"/>
              <a:t>CD </a:t>
            </a:r>
            <a:r>
              <a:rPr lang="en-GB" altLang="cs-CZ" sz="2400" dirty="0"/>
              <a:t>(Compact Disc) – </a:t>
            </a:r>
            <a:r>
              <a:rPr lang="en-GB" altLang="cs-CZ" sz="2400" dirty="0" err="1"/>
              <a:t>mechanika</a:t>
            </a:r>
            <a:r>
              <a:rPr lang="en-GB" altLang="cs-CZ" sz="2400" dirty="0"/>
              <a:t> </a:t>
            </a:r>
            <a:r>
              <a:rPr lang="en-GB" altLang="cs-CZ" sz="2400" dirty="0" err="1"/>
              <a:t>kompaktního</a:t>
            </a:r>
            <a:r>
              <a:rPr lang="en-GB" altLang="cs-CZ" sz="2400" dirty="0"/>
              <a:t> </a:t>
            </a:r>
            <a:r>
              <a:rPr lang="en-GB" altLang="cs-CZ" sz="2400" dirty="0" err="1"/>
              <a:t>disku</a:t>
            </a:r>
            <a:r>
              <a:rPr lang="en-GB" altLang="cs-CZ" sz="2400" dirty="0"/>
              <a:t> – CD-ROM, CD-RW</a:t>
            </a:r>
            <a:r>
              <a:rPr lang="cs-CZ" altLang="cs-CZ" sz="2400" dirty="0"/>
              <a:t>, 700MB</a:t>
            </a:r>
            <a:endParaRPr lang="en-GB" altLang="cs-CZ" sz="2400" dirty="0"/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cs-CZ" sz="2400" b="1" dirty="0"/>
              <a:t>DVD </a:t>
            </a:r>
            <a:r>
              <a:rPr lang="en-GB" altLang="cs-CZ" sz="2400" dirty="0"/>
              <a:t>(Digital Versatile Disc) – DVD R, </a:t>
            </a:r>
          </a:p>
          <a:p>
            <a:pPr>
              <a:spcBef>
                <a:spcPts val="7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cs-CZ" sz="2400" dirty="0"/>
              <a:t>    DVD RW, DVD-RAM</a:t>
            </a:r>
            <a:r>
              <a:rPr lang="cs-CZ" altLang="cs-CZ" sz="2400" dirty="0"/>
              <a:t>; 4,7 GB, DL – 8,5 GB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cs-CZ" altLang="cs-CZ" sz="2400" b="1" dirty="0"/>
              <a:t>paměťové karty</a:t>
            </a:r>
            <a:r>
              <a:rPr lang="cs-CZ" altLang="cs-CZ" sz="2400" dirty="0"/>
              <a:t> (</a:t>
            </a:r>
            <a:r>
              <a:rPr lang="cs-CZ" altLang="cs-CZ" sz="2400" dirty="0" err="1"/>
              <a:t>Memory</a:t>
            </a:r>
            <a:r>
              <a:rPr lang="cs-CZ" altLang="cs-CZ" sz="2400" dirty="0"/>
              <a:t> </a:t>
            </a:r>
            <a:r>
              <a:rPr lang="cs-CZ" altLang="cs-CZ" sz="2400" dirty="0" err="1"/>
              <a:t>Card</a:t>
            </a:r>
            <a:r>
              <a:rPr lang="cs-CZ" altLang="cs-CZ" sz="2400" dirty="0"/>
              <a:t>) – SD, CF, MC, ...</a:t>
            </a:r>
            <a:endParaRPr lang="en-GB" altLang="cs-CZ" sz="2400" dirty="0"/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cs-CZ" altLang="cs-CZ" sz="2400" b="1" dirty="0"/>
              <a:t>Blue </a:t>
            </a:r>
            <a:r>
              <a:rPr lang="cs-CZ" altLang="cs-CZ" sz="2400" b="1" dirty="0" err="1"/>
              <a:t>Ray</a:t>
            </a:r>
            <a:r>
              <a:rPr lang="cs-CZ" altLang="cs-CZ" sz="2400" b="1" dirty="0"/>
              <a:t>, 25 – 100 GB</a:t>
            </a:r>
            <a:endParaRPr lang="en-GB" altLang="cs-CZ" sz="2400" b="1" dirty="0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7924801" y="5145089"/>
          <a:ext cx="201613" cy="217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r:id="rId4" imgW="3352680" imgH="3657600" progId="Equation.3">
                  <p:embed/>
                </p:oleObj>
              </mc:Choice>
              <mc:Fallback>
                <p:oleObj r:id="rId4" imgW="3352680" imgH="3657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801" y="5145089"/>
                        <a:ext cx="201613" cy="217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3376613" y="5613400"/>
          <a:ext cx="201612" cy="21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6" imgW="3352680" imgH="3657600" progId="Equation.3">
                  <p:embed/>
                </p:oleObj>
              </mc:Choice>
              <mc:Fallback>
                <p:oleObj r:id="rId6" imgW="3352680" imgH="3657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6613" y="5613400"/>
                        <a:ext cx="201612" cy="217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57384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	</a:t>
            </a:r>
            <a:r>
              <a:rPr lang="cs-CZ" altLang="cs-CZ" b="1" dirty="0" smtClean="0"/>
              <a:t>HDD</a:t>
            </a:r>
          </a:p>
        </p:txBody>
      </p:sp>
      <p:sp>
        <p:nvSpPr>
          <p:cNvPr id="512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Plotna</a:t>
            </a:r>
          </a:p>
          <a:p>
            <a:pPr eaLnBrk="1" hangingPunct="1"/>
            <a:endParaRPr lang="cs-CZ" altLang="cs-CZ" smtClean="0"/>
          </a:p>
          <a:p>
            <a:pPr eaLnBrk="1" hangingPunct="1"/>
            <a:r>
              <a:rPr lang="cs-CZ" altLang="cs-CZ" smtClean="0"/>
              <a:t>Stopa</a:t>
            </a:r>
          </a:p>
          <a:p>
            <a:pPr eaLnBrk="1" hangingPunct="1"/>
            <a:endParaRPr lang="cs-CZ" altLang="cs-CZ" smtClean="0"/>
          </a:p>
          <a:p>
            <a:pPr eaLnBrk="1" hangingPunct="1"/>
            <a:r>
              <a:rPr lang="cs-CZ" altLang="cs-CZ" smtClean="0"/>
              <a:t>Sektor</a:t>
            </a:r>
          </a:p>
          <a:p>
            <a:pPr eaLnBrk="1" hangingPunct="1"/>
            <a:endParaRPr lang="cs-CZ" altLang="cs-CZ" smtClean="0"/>
          </a:p>
          <a:p>
            <a:pPr eaLnBrk="1" hangingPunct="1"/>
            <a:r>
              <a:rPr lang="cs-CZ" altLang="cs-CZ" smtClean="0"/>
              <a:t>Cluster</a:t>
            </a:r>
          </a:p>
        </p:txBody>
      </p:sp>
    </p:spTree>
    <p:extLst>
      <p:ext uri="{BB962C8B-B14F-4D97-AF65-F5344CB8AC3E}">
        <p14:creationId xmlns:p14="http://schemas.microsoft.com/office/powerpoint/2010/main" val="2426404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787730" y="518418"/>
            <a:ext cx="7772400" cy="923330"/>
          </a:xfrm>
          <a:ln/>
        </p:spPr>
        <p:txBody>
          <a:bodyPr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altLang="cs-CZ" sz="5400" dirty="0" smtClean="0"/>
              <a:t>		</a:t>
            </a:r>
            <a:r>
              <a:rPr lang="cs-CZ" altLang="cs-CZ" b="1" dirty="0" smtClean="0"/>
              <a:t>HDD</a:t>
            </a:r>
            <a:endParaRPr lang="en-GB" altLang="cs-CZ" b="1" dirty="0"/>
          </a:p>
        </p:txBody>
      </p:sp>
      <p:grpSp>
        <p:nvGrpSpPr>
          <p:cNvPr id="6147" name="Group 3"/>
          <p:cNvGrpSpPr>
            <a:grpSpLocks/>
          </p:cNvGrpSpPr>
          <p:nvPr/>
        </p:nvGrpSpPr>
        <p:grpSpPr bwMode="auto">
          <a:xfrm>
            <a:off x="1905001" y="2667001"/>
            <a:ext cx="2132013" cy="2055813"/>
            <a:chOff x="240" y="1680"/>
            <a:chExt cx="1343" cy="1295"/>
          </a:xfrm>
        </p:grpSpPr>
        <p:sp>
          <p:nvSpPr>
            <p:cNvPr id="6148" name="Oval 4"/>
            <p:cNvSpPr>
              <a:spLocks noChangeArrowheads="1"/>
            </p:cNvSpPr>
            <p:nvPr/>
          </p:nvSpPr>
          <p:spPr bwMode="auto">
            <a:xfrm>
              <a:off x="240" y="1680"/>
              <a:ext cx="1344" cy="1296"/>
            </a:xfrm>
            <a:prstGeom prst="ellips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149" name="Oval 5"/>
            <p:cNvSpPr>
              <a:spLocks noChangeArrowheads="1"/>
            </p:cNvSpPr>
            <p:nvPr/>
          </p:nvSpPr>
          <p:spPr bwMode="auto">
            <a:xfrm>
              <a:off x="384" y="1824"/>
              <a:ext cx="1056" cy="1008"/>
            </a:xfrm>
            <a:prstGeom prst="ellips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4419600" y="3276600"/>
            <a:ext cx="2286000" cy="6858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4419600" y="3810000"/>
            <a:ext cx="22860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4419600" y="3581400"/>
            <a:ext cx="22860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4419600" y="3429000"/>
            <a:ext cx="22860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3733800" y="1905001"/>
            <a:ext cx="3962400" cy="46037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ts val="1500"/>
              </a:spcBef>
              <a:buClr>
                <a:srgbClr val="FF3300"/>
              </a:buClr>
            </a:pPr>
            <a:r>
              <a:rPr lang="en-GB" altLang="cs-CZ" b="1">
                <a:solidFill>
                  <a:srgbClr val="FF3300"/>
                </a:solidFill>
              </a:rPr>
              <a:t>Stopa</a:t>
            </a:r>
            <a:r>
              <a:rPr lang="en-GB" altLang="cs-CZ"/>
              <a:t> – soustředné kružnice</a:t>
            </a: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H="1">
            <a:off x="3351214" y="2362200"/>
            <a:ext cx="384175" cy="609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3733800" y="2362200"/>
            <a:ext cx="76200" cy="609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7696200" y="2590801"/>
            <a:ext cx="1143000" cy="46037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ts val="1500"/>
              </a:spcBef>
            </a:pPr>
            <a:r>
              <a:rPr lang="en-GB" altLang="cs-CZ" dirty="0" err="1" smtClean="0"/>
              <a:t>Plotny</a:t>
            </a:r>
            <a:endParaRPr lang="en-GB" altLang="cs-CZ" dirty="0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 flipH="1">
            <a:off x="6475414" y="3048000"/>
            <a:ext cx="1222375" cy="228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 flipH="1">
            <a:off x="6551614" y="3048000"/>
            <a:ext cx="1146175" cy="381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 flipH="1">
            <a:off x="6551614" y="3048000"/>
            <a:ext cx="1146175" cy="5334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 flipH="1">
            <a:off x="6551614" y="3048000"/>
            <a:ext cx="1146175" cy="6858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62" name="Freeform 18"/>
          <p:cNvSpPr>
            <a:spLocks/>
          </p:cNvSpPr>
          <p:nvPr/>
        </p:nvSpPr>
        <p:spPr bwMode="auto">
          <a:xfrm>
            <a:off x="6553200" y="3051176"/>
            <a:ext cx="1143000" cy="911225"/>
          </a:xfrm>
          <a:custGeom>
            <a:avLst/>
            <a:gdLst>
              <a:gd name="T0" fmla="*/ 720 w 720"/>
              <a:gd name="T1" fmla="*/ 0 h 574"/>
              <a:gd name="T2" fmla="*/ 0 w 720"/>
              <a:gd name="T3" fmla="*/ 574 h 5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20" h="574">
                <a:moveTo>
                  <a:pt x="720" y="0"/>
                </a:moveTo>
                <a:lnTo>
                  <a:pt x="0" y="574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>
            <a:off x="5562600" y="3200400"/>
            <a:ext cx="1588" cy="9144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64" name="Line 20"/>
          <p:cNvSpPr>
            <a:spLocks noChangeShapeType="1"/>
          </p:cNvSpPr>
          <p:nvPr/>
        </p:nvSpPr>
        <p:spPr bwMode="auto">
          <a:xfrm>
            <a:off x="5410200" y="4114800"/>
            <a:ext cx="304800" cy="1588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65" name="AutoShape 21"/>
          <p:cNvSpPr>
            <a:spLocks noChangeArrowheads="1"/>
          </p:cNvSpPr>
          <p:nvPr/>
        </p:nvSpPr>
        <p:spPr bwMode="auto">
          <a:xfrm>
            <a:off x="2860675" y="3581400"/>
            <a:ext cx="228600" cy="22860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4473389" y="4778188"/>
            <a:ext cx="5486400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ts val="1500"/>
              </a:spcBef>
              <a:buClr>
                <a:srgbClr val="FF3300"/>
              </a:buClr>
            </a:pPr>
            <a:r>
              <a:rPr lang="en-GB" altLang="cs-CZ" b="1" dirty="0" err="1" smtClean="0">
                <a:solidFill>
                  <a:srgbClr val="FF3300"/>
                </a:solidFill>
              </a:rPr>
              <a:t>Sektor</a:t>
            </a:r>
            <a:r>
              <a:rPr lang="en-GB" altLang="cs-CZ" dirty="0" smtClean="0"/>
              <a:t> </a:t>
            </a:r>
            <a:r>
              <a:rPr lang="en-GB" altLang="cs-CZ" dirty="0"/>
              <a:t>= </a:t>
            </a:r>
            <a:r>
              <a:rPr lang="en-GB" altLang="cs-CZ" dirty="0" err="1" smtClean="0"/>
              <a:t>nejmen</a:t>
            </a:r>
            <a:r>
              <a:rPr lang="cs-CZ" altLang="cs-CZ" dirty="0" err="1" smtClean="0"/>
              <a:t>ší</a:t>
            </a:r>
            <a:r>
              <a:rPr lang="cs-CZ" altLang="cs-CZ" dirty="0" smtClean="0"/>
              <a:t> fyzická adresovatelná část disku</a:t>
            </a:r>
            <a:endParaRPr lang="en-GB" altLang="cs-CZ" dirty="0"/>
          </a:p>
        </p:txBody>
      </p:sp>
      <p:sp>
        <p:nvSpPr>
          <p:cNvPr id="6168" name="Freeform 24"/>
          <p:cNvSpPr>
            <a:spLocks noChangeArrowheads="1"/>
          </p:cNvSpPr>
          <p:nvPr/>
        </p:nvSpPr>
        <p:spPr bwMode="auto">
          <a:xfrm>
            <a:off x="2973388" y="3700464"/>
            <a:ext cx="836612" cy="642937"/>
          </a:xfrm>
          <a:custGeom>
            <a:avLst/>
            <a:gdLst>
              <a:gd name="T0" fmla="*/ 0 w 527"/>
              <a:gd name="T1" fmla="*/ 0 h 405"/>
              <a:gd name="T2" fmla="*/ 527 w 527"/>
              <a:gd name="T3" fmla="*/ 405 h 40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27" h="405">
                <a:moveTo>
                  <a:pt x="0" y="0"/>
                </a:moveTo>
                <a:lnTo>
                  <a:pt x="527" y="405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169" name="Freeform 25"/>
          <p:cNvSpPr>
            <a:spLocks noChangeArrowheads="1"/>
          </p:cNvSpPr>
          <p:nvPr/>
        </p:nvSpPr>
        <p:spPr bwMode="auto">
          <a:xfrm>
            <a:off x="2973388" y="3700464"/>
            <a:ext cx="989012" cy="338137"/>
          </a:xfrm>
          <a:custGeom>
            <a:avLst/>
            <a:gdLst>
              <a:gd name="T0" fmla="*/ 0 w 623"/>
              <a:gd name="T1" fmla="*/ 0 h 213"/>
              <a:gd name="T2" fmla="*/ 623 w 623"/>
              <a:gd name="T3" fmla="*/ 213 h 21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23" h="213">
                <a:moveTo>
                  <a:pt x="0" y="0"/>
                </a:moveTo>
                <a:lnTo>
                  <a:pt x="623" y="213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170" name="Freeform 26"/>
          <p:cNvSpPr>
            <a:spLocks/>
          </p:cNvSpPr>
          <p:nvPr/>
        </p:nvSpPr>
        <p:spPr bwMode="auto">
          <a:xfrm>
            <a:off x="3841750" y="4306888"/>
            <a:ext cx="654050" cy="722312"/>
          </a:xfrm>
          <a:custGeom>
            <a:avLst/>
            <a:gdLst>
              <a:gd name="T0" fmla="*/ 412 w 412"/>
              <a:gd name="T1" fmla="*/ 455 h 455"/>
              <a:gd name="T2" fmla="*/ 0 w 412"/>
              <a:gd name="T3" fmla="*/ 0 h 45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12" h="455">
                <a:moveTo>
                  <a:pt x="412" y="455"/>
                </a:moveTo>
                <a:lnTo>
                  <a:pt x="0" y="0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171" name="Freeform 27"/>
          <p:cNvSpPr>
            <a:spLocks/>
          </p:cNvSpPr>
          <p:nvPr/>
        </p:nvSpPr>
        <p:spPr bwMode="auto">
          <a:xfrm>
            <a:off x="3740150" y="4029076"/>
            <a:ext cx="755650" cy="1000125"/>
          </a:xfrm>
          <a:custGeom>
            <a:avLst/>
            <a:gdLst>
              <a:gd name="T0" fmla="*/ 476 w 476"/>
              <a:gd name="T1" fmla="*/ 630 h 630"/>
              <a:gd name="T2" fmla="*/ 0 w 476"/>
              <a:gd name="T3" fmla="*/ 0 h 6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76" h="630">
                <a:moveTo>
                  <a:pt x="476" y="630"/>
                </a:moveTo>
                <a:lnTo>
                  <a:pt x="0" y="0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94254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14B8B-5A3C-473C-A93F-EBB94006532A}" type="slidenum">
              <a:rPr lang="cs-CZ" altLang="cs-CZ"/>
              <a:pPr/>
              <a:t>7</a:t>
            </a:fld>
            <a:endParaRPr lang="cs-CZ" altLang="cs-CZ"/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752061"/>
            <a:ext cx="8458200" cy="671513"/>
          </a:xfrm>
        </p:spPr>
        <p:txBody>
          <a:bodyPr/>
          <a:lstStyle/>
          <a:p>
            <a:r>
              <a:rPr lang="cs-CZ" altLang="cs-CZ" sz="3800" b="1" dirty="0"/>
              <a:t>Pojmy „sektor“ a „cluster</a:t>
            </a:r>
            <a:r>
              <a:rPr lang="cs-CZ" altLang="cs-CZ" sz="3800" b="1" dirty="0"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1" y="1738312"/>
            <a:ext cx="84582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dirty="0"/>
              <a:t>Sektor</a:t>
            </a:r>
          </a:p>
          <a:p>
            <a:pPr lvl="1">
              <a:lnSpc>
                <a:spcPct val="90000"/>
              </a:lnSpc>
            </a:pPr>
            <a:r>
              <a:rPr lang="cs-CZ" altLang="cs-CZ" dirty="0"/>
              <a:t>oblast vnější paměti (především diskové) vytvořená při fyzickém formátování</a:t>
            </a:r>
          </a:p>
          <a:p>
            <a:pPr lvl="1">
              <a:lnSpc>
                <a:spcPct val="90000"/>
              </a:lnSpc>
            </a:pPr>
            <a:r>
              <a:rPr lang="cs-CZ" altLang="cs-CZ" dirty="0"/>
              <a:t>nejmenší teoreticky adresovatelný blok</a:t>
            </a:r>
          </a:p>
          <a:p>
            <a:pPr lvl="1">
              <a:lnSpc>
                <a:spcPct val="90000"/>
              </a:lnSpc>
            </a:pPr>
            <a:r>
              <a:rPr lang="nb-NO" altLang="cs-CZ" dirty="0"/>
              <a:t>IBM formát pro sektor má velikost 512 </a:t>
            </a:r>
            <a:r>
              <a:rPr lang="nb-NO" altLang="cs-CZ" dirty="0" smtClean="0"/>
              <a:t>B</a:t>
            </a:r>
            <a:endParaRPr lang="cs-CZ" altLang="cs-CZ" dirty="0" smtClean="0"/>
          </a:p>
          <a:p>
            <a:pPr lvl="1">
              <a:lnSpc>
                <a:spcPct val="90000"/>
              </a:lnSpc>
            </a:pPr>
            <a:endParaRPr lang="cs-CZ" altLang="cs-CZ" dirty="0"/>
          </a:p>
          <a:p>
            <a:pPr>
              <a:lnSpc>
                <a:spcPct val="90000"/>
              </a:lnSpc>
            </a:pPr>
            <a:r>
              <a:rPr lang="cs-CZ" altLang="cs-CZ" dirty="0"/>
              <a:t>Cluster </a:t>
            </a:r>
            <a:r>
              <a:rPr lang="en-US" altLang="cs-CZ" dirty="0"/>
              <a:t>[</a:t>
            </a:r>
            <a:r>
              <a:rPr lang="cs-CZ" altLang="cs-CZ" dirty="0"/>
              <a:t>čt</a:t>
            </a:r>
            <a:r>
              <a:rPr lang="en-US" altLang="cs-CZ" dirty="0" err="1"/>
              <a:t>i</a:t>
            </a:r>
            <a:r>
              <a:rPr lang="en-US" altLang="cs-CZ" dirty="0"/>
              <a:t> </a:t>
            </a:r>
            <a:r>
              <a:rPr lang="en-US" altLang="cs-CZ" dirty="0" err="1"/>
              <a:t>klastr</a:t>
            </a:r>
            <a:r>
              <a:rPr lang="en-US" altLang="cs-CZ" dirty="0"/>
              <a:t>]</a:t>
            </a:r>
            <a:endParaRPr lang="cs-CZ" altLang="cs-CZ" dirty="0"/>
          </a:p>
          <a:p>
            <a:pPr lvl="1">
              <a:lnSpc>
                <a:spcPct val="90000"/>
              </a:lnSpc>
            </a:pPr>
            <a:r>
              <a:rPr lang="cs-CZ" altLang="cs-CZ" dirty="0"/>
              <a:t>nejmenší skutečně adresovaný blok</a:t>
            </a:r>
          </a:p>
          <a:p>
            <a:pPr lvl="1">
              <a:lnSpc>
                <a:spcPct val="90000"/>
              </a:lnSpc>
            </a:pPr>
            <a:r>
              <a:rPr lang="cs-CZ" altLang="cs-CZ" dirty="0"/>
              <a:t>velikost – dle použitého FS a kapacity disku – cluster zabírá nejméně 1 sektor, v praxi 2</a:t>
            </a:r>
            <a:r>
              <a:rPr lang="cs-CZ" altLang="cs-CZ" baseline="30000" dirty="0"/>
              <a:t>n</a:t>
            </a:r>
            <a:r>
              <a:rPr lang="cs-CZ" altLang="cs-CZ" dirty="0"/>
              <a:t> sektorů (např. 8 sektorů, tedy 4 kB)</a:t>
            </a:r>
          </a:p>
        </p:txBody>
      </p:sp>
    </p:spTree>
    <p:extLst>
      <p:ext uri="{BB962C8B-B14F-4D97-AF65-F5344CB8AC3E}">
        <p14:creationId xmlns:p14="http://schemas.microsoft.com/office/powerpoint/2010/main" val="327849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>
          <a:xfrm>
            <a:off x="692426" y="500062"/>
            <a:ext cx="10515600" cy="1325563"/>
          </a:xfrm>
        </p:spPr>
        <p:txBody>
          <a:bodyPr/>
          <a:lstStyle/>
          <a:p>
            <a:pPr eaLnBrk="1" hangingPunct="1"/>
            <a:r>
              <a:rPr lang="cs-CZ" altLang="cs-CZ" dirty="0"/>
              <a:t> </a:t>
            </a:r>
            <a:r>
              <a:rPr lang="cs-CZ" altLang="cs-CZ" dirty="0" smtClean="0"/>
              <a:t>  </a:t>
            </a:r>
            <a:r>
              <a:rPr lang="cs-CZ" altLang="cs-CZ" b="1" dirty="0" smtClean="0"/>
              <a:t>Oddíly (</a:t>
            </a:r>
            <a:r>
              <a:rPr lang="cs-CZ" altLang="cs-CZ" b="1" dirty="0" err="1" smtClean="0"/>
              <a:t>partitions</a:t>
            </a:r>
            <a:r>
              <a:rPr lang="cs-CZ" altLang="cs-CZ" b="1" dirty="0" smtClean="0"/>
              <a:t>) v MBR</a:t>
            </a:r>
          </a:p>
        </p:txBody>
      </p:sp>
      <p:sp>
        <p:nvSpPr>
          <p:cNvPr id="614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MBR (master </a:t>
            </a:r>
            <a:r>
              <a:rPr lang="cs-CZ" altLang="cs-CZ" dirty="0" err="1" smtClean="0"/>
              <a:t>boot</a:t>
            </a:r>
            <a:r>
              <a:rPr lang="cs-CZ" altLang="cs-CZ" dirty="0" smtClean="0"/>
              <a:t> </a:t>
            </a:r>
            <a:r>
              <a:rPr lang="cs-CZ" altLang="cs-CZ" dirty="0" err="1" smtClean="0"/>
              <a:t>record</a:t>
            </a:r>
            <a:r>
              <a:rPr lang="cs-CZ" altLang="cs-CZ" dirty="0" smtClean="0"/>
              <a:t>) – </a:t>
            </a:r>
            <a:r>
              <a:rPr lang="cs-CZ" altLang="cs-CZ" dirty="0" err="1" smtClean="0"/>
              <a:t>max</a:t>
            </a:r>
            <a:r>
              <a:rPr lang="cs-CZ" altLang="cs-CZ" dirty="0" smtClean="0"/>
              <a:t> </a:t>
            </a:r>
            <a:r>
              <a:rPr lang="cs-CZ" altLang="cs-CZ" dirty="0" smtClean="0"/>
              <a:t>2T</a:t>
            </a:r>
            <a:r>
              <a:rPr lang="en-US" altLang="cs-CZ" dirty="0" err="1" smtClean="0"/>
              <a:t>i</a:t>
            </a:r>
            <a:r>
              <a:rPr lang="cs-CZ" altLang="cs-CZ" dirty="0" smtClean="0"/>
              <a:t>B oddíl (2,2TB), </a:t>
            </a:r>
            <a:r>
              <a:rPr lang="cs-CZ" altLang="cs-CZ" dirty="0" smtClean="0"/>
              <a:t>zabírá 512B</a:t>
            </a:r>
          </a:p>
          <a:p>
            <a:pPr eaLnBrk="1" hangingPunct="1"/>
            <a:endParaRPr lang="cs-CZ" altLang="cs-CZ" dirty="0"/>
          </a:p>
          <a:p>
            <a:pPr eaLnBrk="1" hangingPunct="1"/>
            <a:r>
              <a:rPr lang="cs-CZ" altLang="cs-CZ" dirty="0" smtClean="0"/>
              <a:t>Primární 4</a:t>
            </a:r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err="1" smtClean="0"/>
              <a:t>Extended</a:t>
            </a:r>
            <a:r>
              <a:rPr lang="cs-CZ" altLang="cs-CZ" dirty="0" smtClean="0"/>
              <a:t> (rozšířený 1 z primárních)</a:t>
            </a:r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Logické (počet dle souborového systému, případně operačního)</a:t>
            </a:r>
          </a:p>
        </p:txBody>
      </p:sp>
    </p:spTree>
    <p:extLst>
      <p:ext uri="{BB962C8B-B14F-4D97-AF65-F5344CB8AC3E}">
        <p14:creationId xmlns:p14="http://schemas.microsoft.com/office/powerpoint/2010/main" val="666503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 dirty="0" smtClean="0"/>
              <a:t>  Oddíly </a:t>
            </a:r>
            <a:r>
              <a:rPr lang="cs-CZ" altLang="cs-CZ" b="1" dirty="0"/>
              <a:t>(</a:t>
            </a:r>
            <a:r>
              <a:rPr lang="cs-CZ" altLang="cs-CZ" b="1" dirty="0" err="1"/>
              <a:t>partitions</a:t>
            </a:r>
            <a:r>
              <a:rPr lang="cs-CZ" altLang="cs-CZ" b="1" dirty="0"/>
              <a:t>) v </a:t>
            </a:r>
            <a:r>
              <a:rPr lang="cs-CZ" altLang="cs-CZ" b="1" dirty="0" smtClean="0"/>
              <a:t>GPT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GUID </a:t>
            </a:r>
            <a:r>
              <a:rPr lang="cs-CZ" b="1" dirty="0" err="1"/>
              <a:t>Partition</a:t>
            </a:r>
            <a:r>
              <a:rPr lang="cs-CZ" b="1" dirty="0"/>
              <a:t> </a:t>
            </a:r>
            <a:r>
              <a:rPr lang="cs-CZ" b="1" dirty="0" smtClean="0"/>
              <a:t>Table - </a:t>
            </a:r>
            <a:r>
              <a:rPr lang="cs-CZ" dirty="0" smtClean="0"/>
              <a:t>maximální </a:t>
            </a:r>
            <a:r>
              <a:rPr lang="cs-CZ" dirty="0"/>
              <a:t>velikost oddílu 9,4×10</a:t>
            </a:r>
            <a:r>
              <a:rPr lang="cs-CZ" baseline="30000" dirty="0"/>
              <a:t>21</a:t>
            </a:r>
            <a:r>
              <a:rPr lang="cs-CZ" dirty="0"/>
              <a:t> </a:t>
            </a:r>
            <a:r>
              <a:rPr lang="cs-CZ" dirty="0" smtClean="0"/>
              <a:t>bytů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(prakticky je ale omezen možnostmi operačního systému)</a:t>
            </a:r>
          </a:p>
          <a:p>
            <a:endParaRPr lang="cs-CZ" dirty="0" smtClean="0"/>
          </a:p>
          <a:p>
            <a:r>
              <a:rPr lang="cs-CZ" dirty="0" smtClean="0"/>
              <a:t>Zabírá </a:t>
            </a:r>
            <a:r>
              <a:rPr lang="cs-CZ" dirty="0" smtClean="0"/>
              <a:t>34</a:t>
            </a:r>
            <a:r>
              <a:rPr lang="en-US" dirty="0" smtClean="0"/>
              <a:t> </a:t>
            </a:r>
            <a:r>
              <a:rPr lang="cs-CZ" dirty="0" smtClean="0"/>
              <a:t>sektor</a:t>
            </a:r>
            <a:r>
              <a:rPr lang="cs-CZ" dirty="0"/>
              <a:t>ů</a:t>
            </a:r>
            <a:r>
              <a:rPr lang="cs-CZ" dirty="0" smtClean="0"/>
              <a:t> </a:t>
            </a:r>
            <a:r>
              <a:rPr lang="cs-CZ" dirty="0" smtClean="0"/>
              <a:t>(34*512B)</a:t>
            </a:r>
            <a:endParaRPr lang="cs-CZ" dirty="0"/>
          </a:p>
          <a:p>
            <a:endParaRPr lang="cs-CZ" dirty="0"/>
          </a:p>
          <a:p>
            <a:r>
              <a:rPr lang="cs-CZ" dirty="0" smtClean="0"/>
              <a:t>128 oddílů</a:t>
            </a:r>
          </a:p>
        </p:txBody>
      </p:sp>
    </p:spTree>
    <p:extLst>
      <p:ext uri="{BB962C8B-B14F-4D97-AF65-F5344CB8AC3E}">
        <p14:creationId xmlns:p14="http://schemas.microsoft.com/office/powerpoint/2010/main" val="689318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	</a:t>
            </a:r>
            <a:r>
              <a:rPr lang="cs-CZ" altLang="cs-CZ" b="1" dirty="0" smtClean="0"/>
              <a:t>Důvody dělení na oddíly</a:t>
            </a:r>
          </a:p>
        </p:txBody>
      </p:sp>
      <p:sp>
        <p:nvSpPr>
          <p:cNvPr id="717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Omezení</a:t>
            </a:r>
          </a:p>
          <a:p>
            <a:pPr lvl="1" eaLnBrk="1" hangingPunct="1"/>
            <a:r>
              <a:rPr lang="cs-CZ" altLang="cs-CZ" smtClean="0"/>
              <a:t>Vnitřní fragmentace</a:t>
            </a:r>
          </a:p>
          <a:p>
            <a:pPr lvl="1" eaLnBrk="1" hangingPunct="1"/>
            <a:r>
              <a:rPr lang="cs-CZ" altLang="cs-CZ" smtClean="0"/>
              <a:t>Vnější fragmentace</a:t>
            </a:r>
          </a:p>
          <a:p>
            <a:pPr lvl="1" eaLnBrk="1" hangingPunct="1"/>
            <a:endParaRPr lang="cs-CZ" altLang="cs-CZ" smtClean="0"/>
          </a:p>
          <a:p>
            <a:pPr eaLnBrk="1" hangingPunct="1"/>
            <a:r>
              <a:rPr lang="cs-CZ" altLang="cs-CZ" smtClean="0"/>
              <a:t>Oddělení systémových a uživatelských dat</a:t>
            </a:r>
          </a:p>
          <a:p>
            <a:pPr eaLnBrk="1" hangingPunct="1"/>
            <a:r>
              <a:rPr lang="cs-CZ" altLang="cs-CZ" smtClean="0"/>
              <a:t>Snadnější zálohování</a:t>
            </a:r>
          </a:p>
          <a:p>
            <a:pPr eaLnBrk="1" hangingPunct="1"/>
            <a:r>
              <a:rPr lang="cs-CZ" altLang="cs-CZ" smtClean="0"/>
              <a:t>Dual/Multi boot</a:t>
            </a:r>
          </a:p>
          <a:p>
            <a:pPr eaLnBrk="1" hangingPunct="1"/>
            <a:r>
              <a:rPr lang="cs-CZ" altLang="cs-CZ" smtClean="0"/>
              <a:t>Oddělený swap (virtuální paměť)</a:t>
            </a:r>
          </a:p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75541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	</a:t>
            </a:r>
            <a:r>
              <a:rPr lang="cs-CZ" dirty="0" smtClean="0"/>
              <a:t>FAT32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Windows 98</a:t>
            </a:r>
            <a:r>
              <a:rPr lang="cs-CZ" dirty="0" smtClean="0"/>
              <a:t>, </a:t>
            </a:r>
            <a:r>
              <a:rPr lang="en-US" dirty="0" smtClean="0"/>
              <a:t>ME</a:t>
            </a:r>
            <a:r>
              <a:rPr lang="cs-CZ" dirty="0" smtClean="0"/>
              <a:t>, </a:t>
            </a:r>
            <a:r>
              <a:rPr lang="en-US" dirty="0" smtClean="0"/>
              <a:t>2000</a:t>
            </a:r>
            <a:r>
              <a:rPr lang="cs-CZ" dirty="0" smtClean="0"/>
              <a:t>, </a:t>
            </a:r>
            <a:r>
              <a:rPr lang="en-US" dirty="0" smtClean="0"/>
              <a:t>XP</a:t>
            </a:r>
            <a:r>
              <a:rPr lang="cs-CZ" dirty="0" smtClean="0"/>
              <a:t>, </a:t>
            </a:r>
            <a:r>
              <a:rPr lang="en-US" dirty="0" smtClean="0"/>
              <a:t>2003 Server</a:t>
            </a:r>
            <a:r>
              <a:rPr lang="cs-CZ" dirty="0" smtClean="0"/>
              <a:t>, </a:t>
            </a:r>
            <a:r>
              <a:rPr lang="en-US" dirty="0" smtClean="0"/>
              <a:t>Vista</a:t>
            </a:r>
            <a:r>
              <a:rPr lang="cs-CZ" dirty="0" smtClean="0"/>
              <a:t>, </a:t>
            </a:r>
            <a:r>
              <a:rPr lang="en-US" dirty="0" smtClean="0"/>
              <a:t>7</a:t>
            </a:r>
            <a:r>
              <a:rPr lang="cs-CZ" dirty="0" smtClean="0"/>
              <a:t>, 8, 10</a:t>
            </a:r>
          </a:p>
          <a:p>
            <a:r>
              <a:rPr lang="cs-CZ" dirty="0" smtClean="0"/>
              <a:t>Oddíl 32GB (2TB)</a:t>
            </a:r>
          </a:p>
          <a:p>
            <a:r>
              <a:rPr lang="cs-CZ" dirty="0" smtClean="0"/>
              <a:t>Soubor 4GB</a:t>
            </a:r>
          </a:p>
          <a:p>
            <a:r>
              <a:rPr lang="cs-CZ" dirty="0" smtClean="0"/>
              <a:t>Počet souborů 4 194 304</a:t>
            </a:r>
          </a:p>
          <a:p>
            <a:r>
              <a:rPr lang="cs-CZ" dirty="0" smtClean="0"/>
              <a:t>Nelze nastavit přístupová práva</a:t>
            </a:r>
          </a:p>
          <a:p>
            <a:r>
              <a:rPr lang="cs-CZ" dirty="0" smtClean="0"/>
              <a:t>Nepoužívá </a:t>
            </a:r>
            <a:r>
              <a:rPr lang="cs-CZ" dirty="0" err="1" smtClean="0"/>
              <a:t>žurnálování</a:t>
            </a:r>
            <a:endParaRPr lang="cs-CZ" dirty="0" smtClean="0"/>
          </a:p>
          <a:p>
            <a:r>
              <a:rPr lang="cs-CZ" dirty="0" smtClean="0"/>
              <a:t>Nízký výkon při práci s velkým objemem dat</a:t>
            </a:r>
          </a:p>
          <a:p>
            <a:r>
              <a:rPr lang="cs-CZ" dirty="0" smtClean="0"/>
              <a:t>Vysoký výkon při práci s malým objemem dat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5118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	</a:t>
            </a:r>
            <a:r>
              <a:rPr lang="cs-CZ" dirty="0" smtClean="0"/>
              <a:t>NTFS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Windows NT</a:t>
            </a:r>
            <a:r>
              <a:rPr lang="cs-CZ" dirty="0" smtClean="0"/>
              <a:t>, </a:t>
            </a:r>
            <a:r>
              <a:rPr lang="en-US" dirty="0" smtClean="0"/>
              <a:t>2000</a:t>
            </a:r>
            <a:r>
              <a:rPr lang="cs-CZ" dirty="0" smtClean="0"/>
              <a:t>, </a:t>
            </a:r>
            <a:r>
              <a:rPr lang="en-US" dirty="0" smtClean="0"/>
              <a:t>XP</a:t>
            </a:r>
            <a:r>
              <a:rPr lang="cs-CZ" dirty="0" smtClean="0"/>
              <a:t>, </a:t>
            </a:r>
            <a:r>
              <a:rPr lang="en-US" dirty="0" smtClean="0"/>
              <a:t>2003 Server</a:t>
            </a:r>
            <a:r>
              <a:rPr lang="cs-CZ" dirty="0" smtClean="0"/>
              <a:t>,</a:t>
            </a:r>
            <a:r>
              <a:rPr lang="en-US" dirty="0" smtClean="0"/>
              <a:t> Vista</a:t>
            </a:r>
            <a:r>
              <a:rPr lang="cs-CZ" dirty="0" smtClean="0"/>
              <a:t>, </a:t>
            </a:r>
            <a:r>
              <a:rPr lang="en-US" dirty="0" smtClean="0"/>
              <a:t>7</a:t>
            </a:r>
            <a:r>
              <a:rPr lang="cs-CZ" dirty="0" smtClean="0"/>
              <a:t>, 8, 10</a:t>
            </a:r>
          </a:p>
          <a:p>
            <a:r>
              <a:rPr lang="cs-CZ" dirty="0" smtClean="0"/>
              <a:t>Oddíl omezen pouze OS</a:t>
            </a:r>
          </a:p>
          <a:p>
            <a:r>
              <a:rPr lang="cs-CZ" dirty="0" smtClean="0"/>
              <a:t>Soubor 16TB(EB)</a:t>
            </a:r>
          </a:p>
          <a:p>
            <a:r>
              <a:rPr lang="cs-CZ" dirty="0" smtClean="0"/>
              <a:t>Počet souborů 4 294 967 295</a:t>
            </a:r>
          </a:p>
          <a:p>
            <a:r>
              <a:rPr lang="cs-CZ" dirty="0" smtClean="0"/>
              <a:t>Lze nastavit plná přístupová práva</a:t>
            </a:r>
          </a:p>
          <a:p>
            <a:r>
              <a:rPr lang="cs-CZ" dirty="0" smtClean="0"/>
              <a:t>Používá </a:t>
            </a:r>
            <a:r>
              <a:rPr lang="cs-CZ" dirty="0" err="1" smtClean="0"/>
              <a:t>žurnálování</a:t>
            </a:r>
            <a:endParaRPr lang="cs-CZ" dirty="0" smtClean="0"/>
          </a:p>
          <a:p>
            <a:r>
              <a:rPr lang="cs-CZ" dirty="0" smtClean="0"/>
              <a:t>Vysoký výkon při práci s velkým objemem dat</a:t>
            </a:r>
          </a:p>
          <a:p>
            <a:r>
              <a:rPr lang="cs-CZ" dirty="0" smtClean="0"/>
              <a:t>Nízký výkon při práci s malým objemem dat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4285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	</a:t>
            </a:r>
            <a:r>
              <a:rPr lang="cs-CZ" dirty="0" err="1" smtClean="0"/>
              <a:t>exFAT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Windows CE 6.0</a:t>
            </a:r>
            <a:r>
              <a:rPr lang="cs-CZ" dirty="0" smtClean="0"/>
              <a:t>, </a:t>
            </a:r>
            <a:r>
              <a:rPr lang="en-US" dirty="0" smtClean="0"/>
              <a:t>Vista SP1</a:t>
            </a:r>
            <a:r>
              <a:rPr lang="cs-CZ" dirty="0" smtClean="0"/>
              <a:t>, </a:t>
            </a:r>
            <a:r>
              <a:rPr lang="en-US" dirty="0" smtClean="0"/>
              <a:t>Windows 7</a:t>
            </a:r>
            <a:r>
              <a:rPr lang="cs-CZ" dirty="0" smtClean="0"/>
              <a:t>, 8, 10, </a:t>
            </a:r>
            <a:r>
              <a:rPr lang="en-US" dirty="0" smtClean="0"/>
              <a:t>XP+KB955704</a:t>
            </a:r>
            <a:endParaRPr lang="cs-CZ" dirty="0" smtClean="0"/>
          </a:p>
          <a:p>
            <a:r>
              <a:rPr lang="cs-CZ" dirty="0" smtClean="0"/>
              <a:t>Oddíl 128PB</a:t>
            </a:r>
          </a:p>
          <a:p>
            <a:r>
              <a:rPr lang="cs-CZ" dirty="0" smtClean="0"/>
              <a:t>Soubor 16EB</a:t>
            </a:r>
          </a:p>
          <a:p>
            <a:r>
              <a:rPr lang="cs-CZ" dirty="0" smtClean="0"/>
              <a:t>Počet souborů téměř neomezen</a:t>
            </a:r>
          </a:p>
          <a:p>
            <a:r>
              <a:rPr lang="cs-CZ" dirty="0" smtClean="0"/>
              <a:t>Lze nastavit základní přístupová práva</a:t>
            </a:r>
          </a:p>
          <a:p>
            <a:r>
              <a:rPr lang="cs-CZ" dirty="0" smtClean="0"/>
              <a:t>Vysoký výkon při všech operacích</a:t>
            </a:r>
          </a:p>
          <a:p>
            <a:r>
              <a:rPr lang="cs-CZ" dirty="0" smtClean="0"/>
              <a:t>Nepoužívá </a:t>
            </a:r>
            <a:r>
              <a:rPr lang="cs-CZ" dirty="0" err="1" smtClean="0"/>
              <a:t>žurnálování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763390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518</Words>
  <Application>Microsoft Office PowerPoint</Application>
  <PresentationFormat>Širokoúhlá obrazovka</PresentationFormat>
  <Paragraphs>100</Paragraphs>
  <Slides>13</Slides>
  <Notes>2</Notes>
  <HiddenSlides>0</HiddenSlides>
  <MMClips>0</MMClips>
  <ScaleCrop>false</ScaleCrop>
  <HeadingPairs>
    <vt:vector size="8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Lucida Sans Unicode</vt:lpstr>
      <vt:lpstr>Tahoma</vt:lpstr>
      <vt:lpstr>Times New Roman</vt:lpstr>
      <vt:lpstr>Motiv Office</vt:lpstr>
      <vt:lpstr>Editor rovnic 3.0</vt:lpstr>
      <vt:lpstr>Souborové systémy MicroSoft</vt:lpstr>
      <vt:lpstr> Souborový systém</vt:lpstr>
      <vt:lpstr> Souborový systém </vt:lpstr>
      <vt:lpstr>  Vnější paměti</vt:lpstr>
      <vt:lpstr> HDD</vt:lpstr>
      <vt:lpstr>  HDD</vt:lpstr>
      <vt:lpstr>Pojmy „sektor“ a „cluster“</vt:lpstr>
      <vt:lpstr>   Oddíly (partitions) v MBR</vt:lpstr>
      <vt:lpstr>  Oddíly (partitions) v GPT</vt:lpstr>
      <vt:lpstr> Důvody dělení na oddíly</vt:lpstr>
      <vt:lpstr> FAT32</vt:lpstr>
      <vt:lpstr> NTFS</vt:lpstr>
      <vt:lpstr> exFAT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Souborové systémy MicroSoftu</dc:title>
  <dc:creator>nhi</dc:creator>
  <cp:lastModifiedBy>Smutný Lukáš</cp:lastModifiedBy>
  <cp:revision>19</cp:revision>
  <dcterms:created xsi:type="dcterms:W3CDTF">2016-02-18T05:55:12Z</dcterms:created>
  <dcterms:modified xsi:type="dcterms:W3CDTF">2018-10-10T08:45:41Z</dcterms:modified>
</cp:coreProperties>
</file>