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259" r:id="rId3"/>
    <p:sldId id="277" r:id="rId4"/>
    <p:sldId id="299" r:id="rId5"/>
    <p:sldId id="300" r:id="rId6"/>
    <p:sldId id="276" r:id="rId7"/>
    <p:sldId id="265" r:id="rId8"/>
    <p:sldId id="261" r:id="rId9"/>
    <p:sldId id="301" r:id="rId10"/>
    <p:sldId id="302" r:id="rId11"/>
    <p:sldId id="303" r:id="rId12"/>
    <p:sldId id="268" r:id="rId13"/>
    <p:sldId id="270" r:id="rId14"/>
    <p:sldId id="271" r:id="rId15"/>
    <p:sldId id="272" r:id="rId16"/>
    <p:sldId id="273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86BF9-2B1B-44DE-BB2C-0A777E562099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A30FD-FDD0-43B8-A350-B9999ACEA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1219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46340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84854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456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304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8017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319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993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796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133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533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867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11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890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65139"/>
            <a:ext cx="10363200" cy="14319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50384" y="631348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201584" y="631348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73584" y="6313488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EE1396E8-1A5D-47A2-98D1-465B58ACD76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822300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8DD9E-E100-4F9B-8B0A-5F8BD7F39B05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597B9-667B-47B0-8A80-C701E5E337D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931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2209800" y="523815"/>
            <a:ext cx="7772400" cy="923330"/>
          </a:xfrm>
          <a:ln/>
        </p:spPr>
        <p:txBody>
          <a:bodyPr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cs-CZ" sz="5400" dirty="0" err="1"/>
              <a:t>Vnější</a:t>
            </a:r>
            <a:r>
              <a:rPr lang="en-GB" altLang="cs-CZ" sz="5400" dirty="0"/>
              <a:t> </a:t>
            </a:r>
            <a:r>
              <a:rPr lang="en-GB" altLang="cs-CZ" sz="5400" dirty="0" err="1"/>
              <a:t>paměti</a:t>
            </a:r>
            <a:endParaRPr lang="en-GB" altLang="cs-CZ" sz="54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09800" y="1628775"/>
            <a:ext cx="7772400" cy="4377096"/>
          </a:xfrm>
          <a:ln/>
        </p:spPr>
        <p:txBody>
          <a:bodyPr>
            <a:spAutoFit/>
          </a:bodyPr>
          <a:lstStyle/>
          <a:p>
            <a:pPr>
              <a:spcBef>
                <a:spcPts val="7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/>
              <a:t>Přehled vnějších pamětí: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/>
              <a:t>FDD </a:t>
            </a:r>
            <a:r>
              <a:rPr lang="en-GB" altLang="cs-CZ" sz="2400"/>
              <a:t>(Floppy Disc Drive) – mechanika pružného disku</a:t>
            </a:r>
            <a:r>
              <a:rPr lang="cs-CZ" altLang="cs-CZ" sz="2400"/>
              <a:t>, 1,44 MB</a:t>
            </a:r>
            <a:endParaRPr lang="en-GB" altLang="cs-CZ" sz="2400"/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/>
              <a:t>HDD </a:t>
            </a:r>
            <a:r>
              <a:rPr lang="en-GB" altLang="cs-CZ" sz="2400"/>
              <a:t>(Hard Disc Drive) – mechanika pevného disku – pevný disk</a:t>
            </a:r>
            <a:r>
              <a:rPr lang="cs-CZ" altLang="cs-CZ" sz="2400"/>
              <a:t>, stovky GB</a:t>
            </a:r>
            <a:endParaRPr lang="en-GB" altLang="cs-CZ" sz="2400"/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/>
              <a:t>CD </a:t>
            </a:r>
            <a:r>
              <a:rPr lang="en-GB" altLang="cs-CZ" sz="2400"/>
              <a:t>(Compact Disc) – mechanika kompaktního disku – CD-ROM, CD-RW</a:t>
            </a:r>
            <a:r>
              <a:rPr lang="cs-CZ" altLang="cs-CZ" sz="2400"/>
              <a:t>, 700MB</a:t>
            </a:r>
            <a:endParaRPr lang="en-GB" altLang="cs-CZ" sz="2400"/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 b="1"/>
              <a:t>DVD </a:t>
            </a:r>
            <a:r>
              <a:rPr lang="en-GB" altLang="cs-CZ" sz="2400"/>
              <a:t>(Digital Versatile Disc) – DVD R, </a:t>
            </a:r>
          </a:p>
          <a:p>
            <a:pPr>
              <a:spcBef>
                <a:spcPts val="7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 sz="2400"/>
              <a:t>    DVD RW, DVD-RAM</a:t>
            </a:r>
            <a:r>
              <a:rPr lang="cs-CZ" altLang="cs-CZ" sz="2400"/>
              <a:t>; 4,7 GB, DL – 8,5 GB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cs-CZ" altLang="cs-CZ" sz="2400" b="1"/>
              <a:t>paměťové karty</a:t>
            </a:r>
            <a:r>
              <a:rPr lang="cs-CZ" altLang="cs-CZ" sz="2400"/>
              <a:t> (Memory Card) – SD, CF, MC, ...</a:t>
            </a:r>
            <a:endParaRPr lang="en-GB" altLang="cs-CZ" sz="2400"/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cs-CZ" altLang="cs-CZ" sz="2400" b="1"/>
              <a:t>Blue Ray, 25 – 100 GB</a:t>
            </a:r>
            <a:endParaRPr lang="en-GB" altLang="cs-CZ" sz="2400" b="1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7924801" y="5145089"/>
          <a:ext cx="201613" cy="21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r:id="rId4" imgW="3352680" imgH="3657600" progId="Equation.3">
                  <p:embed/>
                </p:oleObj>
              </mc:Choice>
              <mc:Fallback>
                <p:oleObj r:id="rId4" imgW="3352680" imgH="36576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1" y="5145089"/>
                        <a:ext cx="201613" cy="217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3376613" y="5613400"/>
          <a:ext cx="201612" cy="21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r:id="rId6" imgW="3352680" imgH="3657600" progId="Equation.3">
                  <p:embed/>
                </p:oleObj>
              </mc:Choice>
              <mc:Fallback>
                <p:oleObj r:id="rId6" imgW="3352680" imgH="36576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6613" y="5613400"/>
                        <a:ext cx="201612" cy="217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91592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2209800" y="494144"/>
            <a:ext cx="7772400" cy="923330"/>
          </a:xfrm>
          <a:ln/>
        </p:spPr>
        <p:txBody>
          <a:bodyPr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cs-CZ" sz="5400" dirty="0" err="1"/>
              <a:t>Vnější</a:t>
            </a:r>
            <a:r>
              <a:rPr lang="en-GB" altLang="cs-CZ" sz="5400" dirty="0"/>
              <a:t> </a:t>
            </a:r>
            <a:r>
              <a:rPr lang="en-GB" altLang="cs-CZ" sz="5400" dirty="0" err="1"/>
              <a:t>paměti</a:t>
            </a:r>
            <a:endParaRPr lang="en-GB" altLang="cs-CZ" sz="5400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09800" y="1447800"/>
            <a:ext cx="7772400" cy="1082348"/>
          </a:xfrm>
          <a:ln/>
        </p:spPr>
        <p:txBody>
          <a:bodyPr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cs-CZ"/>
              <a:t>HDD</a:t>
            </a:r>
          </a:p>
          <a:p>
            <a:pPr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cs-CZ"/>
          </a:p>
        </p:txBody>
      </p: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1905001" y="2667001"/>
            <a:ext cx="2132013" cy="2055813"/>
            <a:chOff x="240" y="1680"/>
            <a:chExt cx="1343" cy="1295"/>
          </a:xfrm>
        </p:grpSpPr>
        <p:sp>
          <p:nvSpPr>
            <p:cNvPr id="6148" name="Oval 4"/>
            <p:cNvSpPr>
              <a:spLocks noChangeArrowheads="1"/>
            </p:cNvSpPr>
            <p:nvPr/>
          </p:nvSpPr>
          <p:spPr bwMode="auto">
            <a:xfrm>
              <a:off x="240" y="1680"/>
              <a:ext cx="1344" cy="1296"/>
            </a:xfrm>
            <a:prstGeom prst="ellips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149" name="Oval 5"/>
            <p:cNvSpPr>
              <a:spLocks noChangeArrowheads="1"/>
            </p:cNvSpPr>
            <p:nvPr/>
          </p:nvSpPr>
          <p:spPr bwMode="auto">
            <a:xfrm>
              <a:off x="384" y="1824"/>
              <a:ext cx="1056" cy="1008"/>
            </a:xfrm>
            <a:prstGeom prst="ellips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4419600" y="3276600"/>
            <a:ext cx="2286000" cy="6858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419600" y="3810000"/>
            <a:ext cx="22860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4419600" y="3581400"/>
            <a:ext cx="22860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4419600" y="3429000"/>
            <a:ext cx="22860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733800" y="1905001"/>
            <a:ext cx="3962400" cy="4603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ts val="1500"/>
              </a:spcBef>
              <a:buClr>
                <a:srgbClr val="FF3300"/>
              </a:buClr>
            </a:pPr>
            <a:r>
              <a:rPr lang="en-GB" altLang="cs-CZ" b="1">
                <a:solidFill>
                  <a:srgbClr val="FF3300"/>
                </a:solidFill>
              </a:rPr>
              <a:t>Stopa</a:t>
            </a:r>
            <a:r>
              <a:rPr lang="en-GB" altLang="cs-CZ"/>
              <a:t> – soustředné kružnice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H="1">
            <a:off x="3351214" y="2362200"/>
            <a:ext cx="384175" cy="609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3733800" y="2362200"/>
            <a:ext cx="76200" cy="609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7696200" y="2590801"/>
            <a:ext cx="1143000" cy="4603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ts val="1500"/>
              </a:spcBef>
            </a:pPr>
            <a:r>
              <a:rPr lang="en-GB" altLang="cs-CZ" dirty="0" err="1" smtClean="0"/>
              <a:t>Plotny</a:t>
            </a:r>
            <a:endParaRPr lang="en-GB" altLang="cs-CZ" dirty="0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>
            <a:off x="6475414" y="3048000"/>
            <a:ext cx="1222375" cy="228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>
            <a:off x="6551614" y="3048000"/>
            <a:ext cx="1146175" cy="381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 flipH="1">
            <a:off x="6551614" y="3048000"/>
            <a:ext cx="1146175" cy="5334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>
            <a:off x="6551614" y="3048000"/>
            <a:ext cx="1146175" cy="685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2" name="Freeform 18"/>
          <p:cNvSpPr>
            <a:spLocks/>
          </p:cNvSpPr>
          <p:nvPr/>
        </p:nvSpPr>
        <p:spPr bwMode="auto">
          <a:xfrm>
            <a:off x="6553200" y="3051176"/>
            <a:ext cx="1143000" cy="911225"/>
          </a:xfrm>
          <a:custGeom>
            <a:avLst/>
            <a:gdLst>
              <a:gd name="T0" fmla="*/ 720 w 720"/>
              <a:gd name="T1" fmla="*/ 0 h 574"/>
              <a:gd name="T2" fmla="*/ 0 w 720"/>
              <a:gd name="T3" fmla="*/ 574 h 5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20" h="574">
                <a:moveTo>
                  <a:pt x="720" y="0"/>
                </a:moveTo>
                <a:lnTo>
                  <a:pt x="0" y="574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5562600" y="3200400"/>
            <a:ext cx="1588" cy="914400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>
            <a:off x="5410200" y="4114800"/>
            <a:ext cx="304800" cy="1588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65" name="AutoShape 21"/>
          <p:cNvSpPr>
            <a:spLocks noChangeArrowheads="1"/>
          </p:cNvSpPr>
          <p:nvPr/>
        </p:nvSpPr>
        <p:spPr bwMode="auto">
          <a:xfrm>
            <a:off x="2860675" y="3581400"/>
            <a:ext cx="228600" cy="22860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0000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4473389" y="4778188"/>
            <a:ext cx="548640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spcBef>
                <a:spcPts val="1500"/>
              </a:spcBef>
              <a:buClr>
                <a:srgbClr val="FF3300"/>
              </a:buClr>
            </a:pPr>
            <a:r>
              <a:rPr lang="en-GB" altLang="cs-CZ" b="1" dirty="0" err="1" smtClean="0">
                <a:solidFill>
                  <a:srgbClr val="FF3300"/>
                </a:solidFill>
              </a:rPr>
              <a:t>Sektor</a:t>
            </a:r>
            <a:r>
              <a:rPr lang="en-GB" altLang="cs-CZ" dirty="0" smtClean="0"/>
              <a:t> </a:t>
            </a:r>
            <a:r>
              <a:rPr lang="en-GB" altLang="cs-CZ" dirty="0"/>
              <a:t>= </a:t>
            </a:r>
            <a:r>
              <a:rPr lang="en-GB" altLang="cs-CZ" dirty="0" err="1" smtClean="0"/>
              <a:t>nejmen</a:t>
            </a:r>
            <a:r>
              <a:rPr lang="cs-CZ" altLang="cs-CZ" dirty="0" err="1" smtClean="0"/>
              <a:t>ší</a:t>
            </a:r>
            <a:r>
              <a:rPr lang="cs-CZ" altLang="cs-CZ" dirty="0" smtClean="0"/>
              <a:t> fyzická adresovatelná část disku</a:t>
            </a:r>
            <a:endParaRPr lang="en-GB" altLang="cs-CZ" dirty="0"/>
          </a:p>
        </p:txBody>
      </p:sp>
      <p:sp>
        <p:nvSpPr>
          <p:cNvPr id="6168" name="Freeform 24"/>
          <p:cNvSpPr>
            <a:spLocks noChangeArrowheads="1"/>
          </p:cNvSpPr>
          <p:nvPr/>
        </p:nvSpPr>
        <p:spPr bwMode="auto">
          <a:xfrm>
            <a:off x="2973388" y="3700464"/>
            <a:ext cx="836612" cy="642937"/>
          </a:xfrm>
          <a:custGeom>
            <a:avLst/>
            <a:gdLst>
              <a:gd name="T0" fmla="*/ 0 w 527"/>
              <a:gd name="T1" fmla="*/ 0 h 405"/>
              <a:gd name="T2" fmla="*/ 527 w 527"/>
              <a:gd name="T3" fmla="*/ 405 h 40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27" h="405">
                <a:moveTo>
                  <a:pt x="0" y="0"/>
                </a:moveTo>
                <a:lnTo>
                  <a:pt x="527" y="405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69" name="Freeform 25"/>
          <p:cNvSpPr>
            <a:spLocks noChangeArrowheads="1"/>
          </p:cNvSpPr>
          <p:nvPr/>
        </p:nvSpPr>
        <p:spPr bwMode="auto">
          <a:xfrm>
            <a:off x="2973388" y="3700464"/>
            <a:ext cx="989012" cy="338137"/>
          </a:xfrm>
          <a:custGeom>
            <a:avLst/>
            <a:gdLst>
              <a:gd name="T0" fmla="*/ 0 w 623"/>
              <a:gd name="T1" fmla="*/ 0 h 213"/>
              <a:gd name="T2" fmla="*/ 623 w 623"/>
              <a:gd name="T3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3" h="213">
                <a:moveTo>
                  <a:pt x="0" y="0"/>
                </a:moveTo>
                <a:lnTo>
                  <a:pt x="623" y="213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70" name="Freeform 26"/>
          <p:cNvSpPr>
            <a:spLocks/>
          </p:cNvSpPr>
          <p:nvPr/>
        </p:nvSpPr>
        <p:spPr bwMode="auto">
          <a:xfrm>
            <a:off x="3841750" y="4306888"/>
            <a:ext cx="654050" cy="722312"/>
          </a:xfrm>
          <a:custGeom>
            <a:avLst/>
            <a:gdLst>
              <a:gd name="T0" fmla="*/ 412 w 412"/>
              <a:gd name="T1" fmla="*/ 455 h 455"/>
              <a:gd name="T2" fmla="*/ 0 w 412"/>
              <a:gd name="T3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12" h="455">
                <a:moveTo>
                  <a:pt x="412" y="455"/>
                </a:moveTo>
                <a:lnTo>
                  <a:pt x="0" y="0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171" name="Freeform 27"/>
          <p:cNvSpPr>
            <a:spLocks/>
          </p:cNvSpPr>
          <p:nvPr/>
        </p:nvSpPr>
        <p:spPr bwMode="auto">
          <a:xfrm>
            <a:off x="3740150" y="4029076"/>
            <a:ext cx="755650" cy="1000125"/>
          </a:xfrm>
          <a:custGeom>
            <a:avLst/>
            <a:gdLst>
              <a:gd name="T0" fmla="*/ 476 w 476"/>
              <a:gd name="T1" fmla="*/ 630 h 630"/>
              <a:gd name="T2" fmla="*/ 0 w 476"/>
              <a:gd name="T3" fmla="*/ 0 h 63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76" h="630">
                <a:moveTo>
                  <a:pt x="476" y="630"/>
                </a:moveTo>
                <a:lnTo>
                  <a:pt x="0" y="0"/>
                </a:lnTo>
              </a:path>
            </a:pathLst>
          </a:cu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90499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14B8B-5A3C-473C-A93F-EBB94006532A}" type="slidenum">
              <a:rPr lang="cs-CZ" altLang="cs-CZ"/>
              <a:pPr/>
              <a:t>3</a:t>
            </a:fld>
            <a:endParaRPr lang="cs-CZ" altLang="cs-CZ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1"/>
            <a:ext cx="8458200" cy="671513"/>
          </a:xfrm>
        </p:spPr>
        <p:txBody>
          <a:bodyPr/>
          <a:lstStyle/>
          <a:p>
            <a:r>
              <a:rPr lang="cs-CZ" altLang="cs-CZ" sz="3800" b="1" dirty="0">
                <a:latin typeface="Arial" panose="020B0604020202020204" pitchFamily="34" charset="0"/>
              </a:rPr>
              <a:t>Pojmy „sektor“ a „cluster“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84582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dirty="0"/>
              <a:t>Sektor</a:t>
            </a:r>
          </a:p>
          <a:p>
            <a:pPr lvl="1">
              <a:lnSpc>
                <a:spcPct val="90000"/>
              </a:lnSpc>
            </a:pPr>
            <a:r>
              <a:rPr lang="cs-CZ" altLang="cs-CZ" dirty="0"/>
              <a:t>oblast vnější paměti (především diskové) vytvořená při fyzickém formátování</a:t>
            </a:r>
          </a:p>
          <a:p>
            <a:pPr lvl="1">
              <a:lnSpc>
                <a:spcPct val="90000"/>
              </a:lnSpc>
            </a:pPr>
            <a:r>
              <a:rPr lang="cs-CZ" altLang="cs-CZ" dirty="0"/>
              <a:t>nejmenší teoreticky adresovatelný blok</a:t>
            </a:r>
          </a:p>
          <a:p>
            <a:pPr lvl="1">
              <a:lnSpc>
                <a:spcPct val="90000"/>
              </a:lnSpc>
            </a:pPr>
            <a:r>
              <a:rPr lang="nb-NO" altLang="cs-CZ" dirty="0"/>
              <a:t>IBM formát pro sektor má velikost 512 B</a:t>
            </a:r>
            <a:endParaRPr lang="cs-CZ" altLang="cs-CZ" dirty="0"/>
          </a:p>
          <a:p>
            <a:pPr>
              <a:lnSpc>
                <a:spcPct val="90000"/>
              </a:lnSpc>
            </a:pPr>
            <a:r>
              <a:rPr lang="cs-CZ" altLang="cs-CZ" dirty="0"/>
              <a:t>Cluster </a:t>
            </a:r>
            <a:r>
              <a:rPr lang="en-US" altLang="cs-CZ" dirty="0"/>
              <a:t>[</a:t>
            </a:r>
            <a:r>
              <a:rPr lang="cs-CZ" altLang="cs-CZ" dirty="0"/>
              <a:t>čt</a:t>
            </a:r>
            <a:r>
              <a:rPr lang="en-US" altLang="cs-CZ" dirty="0" err="1"/>
              <a:t>i</a:t>
            </a:r>
            <a:r>
              <a:rPr lang="en-US" altLang="cs-CZ" dirty="0"/>
              <a:t> </a:t>
            </a:r>
            <a:r>
              <a:rPr lang="en-US" altLang="cs-CZ" dirty="0" err="1"/>
              <a:t>klastr</a:t>
            </a:r>
            <a:r>
              <a:rPr lang="en-US" altLang="cs-CZ" dirty="0"/>
              <a:t>]</a:t>
            </a:r>
            <a:endParaRPr lang="cs-CZ" altLang="cs-CZ" dirty="0"/>
          </a:p>
          <a:p>
            <a:pPr lvl="1">
              <a:lnSpc>
                <a:spcPct val="90000"/>
              </a:lnSpc>
            </a:pPr>
            <a:r>
              <a:rPr lang="cs-CZ" altLang="cs-CZ" dirty="0"/>
              <a:t>nejmenší skutečně adresovaný blok</a:t>
            </a:r>
          </a:p>
          <a:p>
            <a:pPr lvl="1">
              <a:lnSpc>
                <a:spcPct val="90000"/>
              </a:lnSpc>
            </a:pPr>
            <a:r>
              <a:rPr lang="cs-CZ" altLang="cs-CZ" dirty="0"/>
              <a:t>velikost – dle použitého FS a kapacity disku – cluster zabírá nejméně 1 sektor, v praxi 2</a:t>
            </a:r>
            <a:r>
              <a:rPr lang="cs-CZ" altLang="cs-CZ" baseline="30000" dirty="0"/>
              <a:t>n</a:t>
            </a:r>
            <a:r>
              <a:rPr lang="cs-CZ" altLang="cs-CZ" dirty="0"/>
              <a:t> sektorů (např. 8 sektorů, tedy 4 kB)</a:t>
            </a:r>
          </a:p>
        </p:txBody>
      </p:sp>
    </p:spTree>
    <p:extLst>
      <p:ext uri="{BB962C8B-B14F-4D97-AF65-F5344CB8AC3E}">
        <p14:creationId xmlns:p14="http://schemas.microsoft.com/office/powerpoint/2010/main" val="114882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692426" y="500062"/>
            <a:ext cx="10515600" cy="1325563"/>
          </a:xfrm>
        </p:spPr>
        <p:txBody>
          <a:bodyPr/>
          <a:lstStyle/>
          <a:p>
            <a:pPr eaLnBrk="1" hangingPunct="1"/>
            <a:r>
              <a:rPr lang="cs-CZ" altLang="cs-CZ" dirty="0"/>
              <a:t> </a:t>
            </a:r>
            <a:r>
              <a:rPr lang="cs-CZ" altLang="cs-CZ" dirty="0" smtClean="0"/>
              <a:t>  </a:t>
            </a:r>
            <a:r>
              <a:rPr lang="cs-CZ" altLang="cs-CZ" b="1" dirty="0" smtClean="0"/>
              <a:t>Oddíly (</a:t>
            </a:r>
            <a:r>
              <a:rPr lang="cs-CZ" altLang="cs-CZ" b="1" dirty="0" err="1" smtClean="0"/>
              <a:t>partitions</a:t>
            </a:r>
            <a:r>
              <a:rPr lang="cs-CZ" altLang="cs-CZ" b="1" dirty="0" smtClean="0"/>
              <a:t>) v MBR</a:t>
            </a:r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MBR (master </a:t>
            </a:r>
            <a:r>
              <a:rPr lang="cs-CZ" altLang="cs-CZ" dirty="0" err="1" smtClean="0"/>
              <a:t>boot</a:t>
            </a:r>
            <a:r>
              <a:rPr lang="cs-CZ" altLang="cs-CZ" dirty="0" smtClean="0"/>
              <a:t> </a:t>
            </a:r>
            <a:r>
              <a:rPr lang="cs-CZ" altLang="cs-CZ" dirty="0" err="1" smtClean="0"/>
              <a:t>record</a:t>
            </a:r>
            <a:r>
              <a:rPr lang="cs-CZ" altLang="cs-CZ" dirty="0" smtClean="0"/>
              <a:t>) – </a:t>
            </a:r>
            <a:r>
              <a:rPr lang="cs-CZ" altLang="cs-CZ" dirty="0" err="1" smtClean="0"/>
              <a:t>max</a:t>
            </a:r>
            <a:r>
              <a:rPr lang="cs-CZ" altLang="cs-CZ" dirty="0" smtClean="0"/>
              <a:t> 2T</a:t>
            </a:r>
            <a:r>
              <a:rPr lang="en-US" altLang="cs-CZ" dirty="0" err="1" smtClean="0"/>
              <a:t>i</a:t>
            </a:r>
            <a:r>
              <a:rPr lang="cs-CZ" altLang="cs-CZ" dirty="0" smtClean="0"/>
              <a:t>B oddíl (2,2TB), zabírá 512B</a:t>
            </a:r>
          </a:p>
          <a:p>
            <a:pPr eaLnBrk="1" hangingPunct="1"/>
            <a:endParaRPr lang="cs-CZ" altLang="cs-CZ" dirty="0"/>
          </a:p>
          <a:p>
            <a:pPr eaLnBrk="1" hangingPunct="1"/>
            <a:r>
              <a:rPr lang="cs-CZ" altLang="cs-CZ" dirty="0" smtClean="0"/>
              <a:t>Primární 4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err="1" smtClean="0"/>
              <a:t>Extended</a:t>
            </a:r>
            <a:r>
              <a:rPr lang="cs-CZ" altLang="cs-CZ" dirty="0" smtClean="0"/>
              <a:t> (rozšířený 1 z primárních)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Logické (počet dle souborového systému, případně operačního)</a:t>
            </a:r>
          </a:p>
        </p:txBody>
      </p:sp>
    </p:spTree>
    <p:extLst>
      <p:ext uri="{BB962C8B-B14F-4D97-AF65-F5344CB8AC3E}">
        <p14:creationId xmlns:p14="http://schemas.microsoft.com/office/powerpoint/2010/main" val="194424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dirty="0" smtClean="0"/>
              <a:t>  Oddíly </a:t>
            </a:r>
            <a:r>
              <a:rPr lang="cs-CZ" altLang="cs-CZ" b="1" dirty="0"/>
              <a:t>(</a:t>
            </a:r>
            <a:r>
              <a:rPr lang="cs-CZ" altLang="cs-CZ" b="1" dirty="0" err="1"/>
              <a:t>partitions</a:t>
            </a:r>
            <a:r>
              <a:rPr lang="cs-CZ" altLang="cs-CZ" b="1" dirty="0"/>
              <a:t>) v </a:t>
            </a:r>
            <a:r>
              <a:rPr lang="cs-CZ" altLang="cs-CZ" b="1" dirty="0" smtClean="0"/>
              <a:t>GPT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GUID </a:t>
            </a:r>
            <a:r>
              <a:rPr lang="cs-CZ" b="1" dirty="0" err="1"/>
              <a:t>Partition</a:t>
            </a:r>
            <a:r>
              <a:rPr lang="cs-CZ" b="1" dirty="0"/>
              <a:t> </a:t>
            </a:r>
            <a:r>
              <a:rPr lang="cs-CZ" b="1" dirty="0" smtClean="0"/>
              <a:t>Table - </a:t>
            </a:r>
            <a:r>
              <a:rPr lang="cs-CZ" dirty="0" smtClean="0"/>
              <a:t>maximální </a:t>
            </a:r>
            <a:r>
              <a:rPr lang="cs-CZ" dirty="0"/>
              <a:t>velikost oddílu 9,4×10</a:t>
            </a:r>
            <a:r>
              <a:rPr lang="cs-CZ" baseline="30000" dirty="0"/>
              <a:t>21</a:t>
            </a:r>
            <a:r>
              <a:rPr lang="cs-CZ" dirty="0"/>
              <a:t> </a:t>
            </a:r>
            <a:r>
              <a:rPr lang="cs-CZ" dirty="0" smtClean="0"/>
              <a:t>bytů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(prakticky je ale omezen možnostmi operačního systému)</a:t>
            </a:r>
          </a:p>
          <a:p>
            <a:endParaRPr lang="cs-CZ" dirty="0" smtClean="0"/>
          </a:p>
          <a:p>
            <a:r>
              <a:rPr lang="cs-CZ" dirty="0" smtClean="0"/>
              <a:t>Zabírá 34</a:t>
            </a:r>
            <a:r>
              <a:rPr lang="en-US" dirty="0" smtClean="0"/>
              <a:t> </a:t>
            </a:r>
            <a:r>
              <a:rPr lang="cs-CZ" dirty="0" smtClean="0"/>
              <a:t>sektor</a:t>
            </a:r>
            <a:r>
              <a:rPr lang="cs-CZ" dirty="0"/>
              <a:t>ů</a:t>
            </a:r>
            <a:r>
              <a:rPr lang="cs-CZ" dirty="0" smtClean="0"/>
              <a:t> (34*512B)</a:t>
            </a:r>
            <a:endParaRPr lang="cs-CZ" dirty="0"/>
          </a:p>
          <a:p>
            <a:endParaRPr lang="cs-CZ" dirty="0"/>
          </a:p>
          <a:p>
            <a:r>
              <a:rPr lang="cs-CZ" dirty="0" smtClean="0"/>
              <a:t>128 oddílů</a:t>
            </a:r>
          </a:p>
        </p:txBody>
      </p:sp>
    </p:spTree>
    <p:extLst>
      <p:ext uri="{BB962C8B-B14F-4D97-AF65-F5344CB8AC3E}">
        <p14:creationId xmlns:p14="http://schemas.microsoft.com/office/powerpoint/2010/main" val="155251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Důvody dělení na oddíly</a:t>
            </a: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Omezení</a:t>
            </a:r>
          </a:p>
          <a:p>
            <a:pPr lvl="1" eaLnBrk="1" hangingPunct="1"/>
            <a:r>
              <a:rPr lang="cs-CZ" altLang="cs-CZ" smtClean="0"/>
              <a:t>Vnitřní fragmentace</a:t>
            </a:r>
          </a:p>
          <a:p>
            <a:pPr lvl="1" eaLnBrk="1" hangingPunct="1"/>
            <a:r>
              <a:rPr lang="cs-CZ" altLang="cs-CZ" smtClean="0"/>
              <a:t>Vnější fragmentace</a:t>
            </a:r>
          </a:p>
          <a:p>
            <a:pPr lvl="1"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Oddělení systémových a uživatelských dat</a:t>
            </a:r>
          </a:p>
          <a:p>
            <a:pPr eaLnBrk="1" hangingPunct="1"/>
            <a:r>
              <a:rPr lang="cs-CZ" altLang="cs-CZ" smtClean="0"/>
              <a:t>Snadnější zálohování</a:t>
            </a:r>
          </a:p>
          <a:p>
            <a:pPr eaLnBrk="1" hangingPunct="1"/>
            <a:r>
              <a:rPr lang="cs-CZ" altLang="cs-CZ" smtClean="0"/>
              <a:t>Dual/Multi boot</a:t>
            </a:r>
          </a:p>
          <a:p>
            <a:pPr eaLnBrk="1" hangingPunct="1"/>
            <a:r>
              <a:rPr lang="cs-CZ" altLang="cs-CZ" smtClean="0"/>
              <a:t>Oddělený swap (virtuální paměť)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01691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cs-CZ" dirty="0" err="1" smtClean="0"/>
              <a:t>Souborov</a:t>
            </a:r>
            <a:r>
              <a:rPr lang="cs-CZ" altLang="cs-CZ" dirty="0" smtClean="0"/>
              <a:t>ý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Způsob organizace informací (souborů) ukládaných na bloková zařízení – paměťová média (disky, pásky, CD, DVD, ...) počítače. Souborový systém definuje způsob vytváření, ukládání a přístupu k souborům a adresářům, hlídá volné místo apod.</a:t>
            </a:r>
          </a:p>
          <a:p>
            <a:r>
              <a:rPr lang="cs-CZ" dirty="0" smtClean="0"/>
              <a:t>Různé operační systémy podporují (= jsou schopny používat) různé FS.</a:t>
            </a:r>
          </a:p>
          <a:p>
            <a:r>
              <a:rPr lang="cs-CZ" dirty="0" smtClean="0"/>
              <a:t>Různé FS mají různé možnosti a omezení (klady/zápory).</a:t>
            </a:r>
          </a:p>
          <a:p>
            <a:r>
              <a:rPr lang="cs-CZ" dirty="0" smtClean="0"/>
              <a:t>FS tvoří rozhraní mezi vnější pamětí a OS:</a:t>
            </a:r>
          </a:p>
        </p:txBody>
      </p:sp>
    </p:spTree>
    <p:extLst>
      <p:ext uri="{BB962C8B-B14F-4D97-AF65-F5344CB8AC3E}">
        <p14:creationId xmlns:p14="http://schemas.microsoft.com/office/powerpoint/2010/main" val="915497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838200" y="720729"/>
            <a:ext cx="10515600" cy="1325563"/>
          </a:xfrm>
        </p:spPr>
        <p:txBody>
          <a:bodyPr/>
          <a:lstStyle/>
          <a:p>
            <a:r>
              <a:rPr lang="en-US" altLang="cs-CZ" dirty="0" err="1" smtClean="0"/>
              <a:t>Souborov</a:t>
            </a:r>
            <a:r>
              <a:rPr lang="cs-CZ" altLang="cs-CZ" dirty="0" smtClean="0"/>
              <a:t>ý systém</a:t>
            </a:r>
            <a:br>
              <a:rPr lang="cs-CZ" altLang="cs-CZ" dirty="0" smtClean="0"/>
            </a:br>
            <a:endParaRPr lang="cs-CZ" altLang="cs-CZ" dirty="0" smtClean="0"/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Data</a:t>
            </a:r>
          </a:p>
          <a:p>
            <a:pPr eaLnBrk="1" hangingPunct="1"/>
            <a:r>
              <a:rPr lang="cs-CZ" altLang="cs-CZ" dirty="0" err="1" smtClean="0"/>
              <a:t>Metadata</a:t>
            </a:r>
            <a:endParaRPr lang="cs-CZ" altLang="cs-CZ" dirty="0" smtClean="0"/>
          </a:p>
          <a:p>
            <a:pPr eaLnBrk="1" hangingPunct="1"/>
            <a:endParaRPr lang="cs-CZ" altLang="cs-CZ" dirty="0" smtClean="0"/>
          </a:p>
        </p:txBody>
      </p:sp>
      <p:grpSp>
        <p:nvGrpSpPr>
          <p:cNvPr id="3076" name="Group 7"/>
          <p:cNvGrpSpPr>
            <a:grpSpLocks/>
          </p:cNvGrpSpPr>
          <p:nvPr/>
        </p:nvGrpSpPr>
        <p:grpSpPr bwMode="auto">
          <a:xfrm>
            <a:off x="2424114" y="2349502"/>
            <a:ext cx="3671887" cy="1284288"/>
            <a:chOff x="2016" y="2736"/>
            <a:chExt cx="1680" cy="809"/>
          </a:xfrm>
        </p:grpSpPr>
        <p:sp>
          <p:nvSpPr>
            <p:cNvPr id="3077" name="Text Box 4"/>
            <p:cNvSpPr txBox="1">
              <a:spLocks noChangeArrowheads="1"/>
            </p:cNvSpPr>
            <p:nvPr/>
          </p:nvSpPr>
          <p:spPr bwMode="auto">
            <a:xfrm>
              <a:off x="2016" y="2736"/>
              <a:ext cx="168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cs-CZ" altLang="cs-CZ" b="1">
                  <a:latin typeface="Tahoma" panose="020B0604030504040204" pitchFamily="34" charset="0"/>
                </a:rPr>
                <a:t>operační systém (SW)</a:t>
              </a:r>
            </a:p>
          </p:txBody>
        </p:sp>
        <p:sp>
          <p:nvSpPr>
            <p:cNvPr id="3078" name="Text Box 5"/>
            <p:cNvSpPr txBox="1">
              <a:spLocks noChangeArrowheads="1"/>
            </p:cNvSpPr>
            <p:nvPr/>
          </p:nvSpPr>
          <p:spPr bwMode="auto">
            <a:xfrm>
              <a:off x="2016" y="3024"/>
              <a:ext cx="168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cs-CZ" altLang="cs-CZ" b="1">
                  <a:latin typeface="Tahoma" panose="020B0604030504040204" pitchFamily="34" charset="0"/>
                </a:rPr>
                <a:t>souborový systém</a:t>
              </a:r>
            </a:p>
          </p:txBody>
        </p:sp>
        <p:sp>
          <p:nvSpPr>
            <p:cNvPr id="3079" name="Text Box 6"/>
            <p:cNvSpPr txBox="1">
              <a:spLocks noChangeArrowheads="1"/>
            </p:cNvSpPr>
            <p:nvPr/>
          </p:nvSpPr>
          <p:spPr bwMode="auto">
            <a:xfrm>
              <a:off x="2016" y="3312"/>
              <a:ext cx="1680" cy="233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cs-CZ" altLang="cs-CZ" b="1">
                  <a:latin typeface="Tahoma" panose="020B0604030504040204" pitchFamily="34" charset="0"/>
                </a:rPr>
                <a:t>vnější paměť (HW)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6783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</a:t>
            </a:r>
            <a:r>
              <a:rPr lang="cs-CZ" dirty="0" smtClean="0"/>
              <a:t>FAT32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98</a:t>
            </a:r>
            <a:r>
              <a:rPr lang="cs-CZ" dirty="0" smtClean="0"/>
              <a:t>, </a:t>
            </a:r>
            <a:r>
              <a:rPr lang="en-US" dirty="0" smtClean="0"/>
              <a:t>ME</a:t>
            </a:r>
            <a:r>
              <a:rPr lang="cs-CZ" dirty="0" smtClean="0"/>
              <a:t>, </a:t>
            </a:r>
            <a:r>
              <a:rPr lang="en-US" dirty="0" smtClean="0"/>
              <a:t>2000</a:t>
            </a:r>
            <a:r>
              <a:rPr lang="cs-CZ" dirty="0" smtClean="0"/>
              <a:t>, </a:t>
            </a:r>
            <a:r>
              <a:rPr lang="en-US" dirty="0" smtClean="0"/>
              <a:t>XP</a:t>
            </a:r>
            <a:r>
              <a:rPr lang="cs-CZ" dirty="0" smtClean="0"/>
              <a:t>, </a:t>
            </a:r>
            <a:r>
              <a:rPr lang="en-US" dirty="0" smtClean="0"/>
              <a:t>2003 Server</a:t>
            </a:r>
            <a:r>
              <a:rPr lang="cs-CZ" dirty="0" smtClean="0"/>
              <a:t>, </a:t>
            </a:r>
            <a:r>
              <a:rPr lang="en-US" dirty="0" smtClean="0"/>
              <a:t>Vista</a:t>
            </a:r>
            <a:r>
              <a:rPr lang="cs-CZ" dirty="0" smtClean="0"/>
              <a:t>, </a:t>
            </a:r>
            <a:r>
              <a:rPr lang="en-US" dirty="0" smtClean="0"/>
              <a:t>7</a:t>
            </a:r>
            <a:r>
              <a:rPr lang="cs-CZ" dirty="0" smtClean="0"/>
              <a:t>, 8, 10</a:t>
            </a:r>
          </a:p>
          <a:p>
            <a:r>
              <a:rPr lang="cs-CZ" dirty="0" smtClean="0"/>
              <a:t>Oddíl 32GB (2TB)</a:t>
            </a:r>
          </a:p>
          <a:p>
            <a:r>
              <a:rPr lang="cs-CZ" dirty="0" smtClean="0"/>
              <a:t>Soubor 4GB</a:t>
            </a:r>
          </a:p>
          <a:p>
            <a:r>
              <a:rPr lang="cs-CZ" dirty="0" smtClean="0"/>
              <a:t>Počet souborů 4 194 304</a:t>
            </a:r>
          </a:p>
          <a:p>
            <a:r>
              <a:rPr lang="cs-CZ" dirty="0" smtClean="0"/>
              <a:t>Nelze nastavit přístupová práva</a:t>
            </a:r>
          </a:p>
          <a:p>
            <a:r>
              <a:rPr lang="cs-CZ" dirty="0" smtClean="0"/>
              <a:t>Nepoužívá </a:t>
            </a:r>
            <a:r>
              <a:rPr lang="cs-CZ" dirty="0" err="1" smtClean="0"/>
              <a:t>žurnálování</a:t>
            </a:r>
            <a:endParaRPr lang="cs-CZ" dirty="0" smtClean="0"/>
          </a:p>
          <a:p>
            <a:r>
              <a:rPr lang="cs-CZ" dirty="0" smtClean="0"/>
              <a:t>Nízký výkon při práci s velkým objemem dat</a:t>
            </a:r>
          </a:p>
          <a:p>
            <a:r>
              <a:rPr lang="cs-CZ" dirty="0" smtClean="0"/>
              <a:t>Vysoký výkon při práci s malým objemem dat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5799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</a:t>
            </a:r>
            <a:r>
              <a:rPr lang="cs-CZ" dirty="0" smtClean="0"/>
              <a:t>NTFS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NT</a:t>
            </a:r>
            <a:r>
              <a:rPr lang="cs-CZ" dirty="0" smtClean="0"/>
              <a:t>, </a:t>
            </a:r>
            <a:r>
              <a:rPr lang="en-US" dirty="0" smtClean="0"/>
              <a:t>2000</a:t>
            </a:r>
            <a:r>
              <a:rPr lang="cs-CZ" dirty="0" smtClean="0"/>
              <a:t>, </a:t>
            </a:r>
            <a:r>
              <a:rPr lang="en-US" dirty="0" smtClean="0"/>
              <a:t>XP</a:t>
            </a:r>
            <a:r>
              <a:rPr lang="cs-CZ" dirty="0" smtClean="0"/>
              <a:t>, </a:t>
            </a:r>
            <a:r>
              <a:rPr lang="en-US" dirty="0" smtClean="0"/>
              <a:t>2003 Server</a:t>
            </a:r>
            <a:r>
              <a:rPr lang="cs-CZ" dirty="0" smtClean="0"/>
              <a:t>,</a:t>
            </a:r>
            <a:r>
              <a:rPr lang="en-US" dirty="0" smtClean="0"/>
              <a:t> Vista</a:t>
            </a:r>
            <a:r>
              <a:rPr lang="cs-CZ" dirty="0" smtClean="0"/>
              <a:t>, </a:t>
            </a:r>
            <a:r>
              <a:rPr lang="en-US" dirty="0" smtClean="0"/>
              <a:t>7</a:t>
            </a:r>
            <a:r>
              <a:rPr lang="cs-CZ" dirty="0" smtClean="0"/>
              <a:t>, 8, 10</a:t>
            </a:r>
          </a:p>
          <a:p>
            <a:r>
              <a:rPr lang="cs-CZ" dirty="0" smtClean="0"/>
              <a:t>Oddíl omezen pouze OS</a:t>
            </a:r>
          </a:p>
          <a:p>
            <a:r>
              <a:rPr lang="cs-CZ" dirty="0" smtClean="0"/>
              <a:t>Soubor 16TB(EB)</a:t>
            </a:r>
          </a:p>
          <a:p>
            <a:r>
              <a:rPr lang="cs-CZ" dirty="0" smtClean="0"/>
              <a:t>Počet souborů 4 294 967 295</a:t>
            </a:r>
          </a:p>
          <a:p>
            <a:r>
              <a:rPr lang="cs-CZ" dirty="0" smtClean="0"/>
              <a:t>Lze nastavit plná přístupová práva</a:t>
            </a:r>
          </a:p>
          <a:p>
            <a:r>
              <a:rPr lang="cs-CZ" dirty="0" smtClean="0"/>
              <a:t>Používá </a:t>
            </a:r>
            <a:r>
              <a:rPr lang="cs-CZ" dirty="0" err="1" smtClean="0"/>
              <a:t>žurnálování</a:t>
            </a:r>
            <a:endParaRPr lang="cs-CZ" dirty="0" smtClean="0"/>
          </a:p>
          <a:p>
            <a:r>
              <a:rPr lang="cs-CZ" dirty="0" smtClean="0"/>
              <a:t>Vysoký výkon při práci s velkým objemem dat</a:t>
            </a:r>
          </a:p>
          <a:p>
            <a:r>
              <a:rPr lang="cs-CZ" dirty="0" smtClean="0"/>
              <a:t>Nízký výkon při práci s malým objemem dat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6475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	</a:t>
            </a:r>
            <a:r>
              <a:rPr lang="cs-CZ" dirty="0" err="1" smtClean="0"/>
              <a:t>exFAT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CE 6.0</a:t>
            </a:r>
            <a:r>
              <a:rPr lang="cs-CZ" dirty="0" smtClean="0"/>
              <a:t>, </a:t>
            </a:r>
            <a:r>
              <a:rPr lang="en-US" dirty="0" smtClean="0"/>
              <a:t>Vista SP1</a:t>
            </a:r>
            <a:r>
              <a:rPr lang="cs-CZ" dirty="0" smtClean="0"/>
              <a:t>, </a:t>
            </a:r>
            <a:r>
              <a:rPr lang="en-US" dirty="0" smtClean="0"/>
              <a:t>Windows 7</a:t>
            </a:r>
            <a:r>
              <a:rPr lang="cs-CZ" dirty="0" smtClean="0"/>
              <a:t>, 8, 10, </a:t>
            </a:r>
            <a:r>
              <a:rPr lang="en-US" dirty="0" smtClean="0"/>
              <a:t>XP+KB955704</a:t>
            </a:r>
            <a:endParaRPr lang="cs-CZ" dirty="0" smtClean="0"/>
          </a:p>
          <a:p>
            <a:r>
              <a:rPr lang="cs-CZ" dirty="0" smtClean="0"/>
              <a:t>Oddíl 128PB</a:t>
            </a:r>
          </a:p>
          <a:p>
            <a:r>
              <a:rPr lang="cs-CZ" dirty="0" smtClean="0"/>
              <a:t>Soubor 16EB</a:t>
            </a:r>
          </a:p>
          <a:p>
            <a:r>
              <a:rPr lang="cs-CZ" dirty="0" smtClean="0"/>
              <a:t>Počet souborů téměř neomezen</a:t>
            </a:r>
          </a:p>
          <a:p>
            <a:r>
              <a:rPr lang="cs-CZ" dirty="0" smtClean="0"/>
              <a:t>Lze nastavit základní přístupová práva</a:t>
            </a:r>
          </a:p>
          <a:p>
            <a:r>
              <a:rPr lang="cs-CZ" dirty="0" smtClean="0"/>
              <a:t>Vysoký výkon při všech operacích</a:t>
            </a:r>
          </a:p>
          <a:p>
            <a:r>
              <a:rPr lang="cs-CZ" dirty="0" smtClean="0"/>
              <a:t>Nepoužívá </a:t>
            </a:r>
            <a:r>
              <a:rPr lang="cs-CZ" dirty="0" err="1" smtClean="0"/>
              <a:t>žurnálování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4871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B7625-CB75-46C2-8285-2B3BF003EC69}" type="slidenum">
              <a:rPr lang="cs-CZ" altLang="cs-CZ"/>
              <a:pPr/>
              <a:t>12</a:t>
            </a:fld>
            <a:endParaRPr lang="cs-CZ" altLang="cs-CZ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1"/>
            <a:ext cx="8458200" cy="671513"/>
          </a:xfrm>
        </p:spPr>
        <p:txBody>
          <a:bodyPr/>
          <a:lstStyle/>
          <a:p>
            <a:r>
              <a:rPr lang="cs-CZ" altLang="cs-CZ" sz="3800" dirty="0">
                <a:latin typeface="Arial" panose="020B0604020202020204" pitchFamily="34" charset="0"/>
              </a:rPr>
              <a:t>FAT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8458200" cy="4800600"/>
          </a:xfrm>
        </p:spPr>
        <p:txBody>
          <a:bodyPr/>
          <a:lstStyle/>
          <a:p>
            <a:r>
              <a:rPr lang="cs-CZ" altLang="cs-CZ" sz="2400" dirty="0"/>
              <a:t>Adresář je tvořen adresářovými záznamy souborů. Např. ve FAT(16) obsahuje každý souborový záznam tyto informace o souboru:</a:t>
            </a:r>
          </a:p>
          <a:p>
            <a:pPr lvl="1"/>
            <a:r>
              <a:rPr lang="cs-CZ" altLang="cs-CZ" sz="2000" dirty="0"/>
              <a:t>jméno			  8 B</a:t>
            </a:r>
          </a:p>
          <a:p>
            <a:pPr lvl="1"/>
            <a:r>
              <a:rPr lang="cs-CZ" altLang="cs-CZ" sz="2000" dirty="0"/>
              <a:t>přípona			  3 B</a:t>
            </a:r>
          </a:p>
          <a:p>
            <a:pPr lvl="1"/>
            <a:r>
              <a:rPr lang="cs-CZ" altLang="cs-CZ" sz="2000" dirty="0"/>
              <a:t>atributy			  1 B</a:t>
            </a:r>
          </a:p>
          <a:p>
            <a:pPr lvl="1"/>
            <a:r>
              <a:rPr lang="cs-CZ" altLang="cs-CZ" sz="2000" dirty="0"/>
              <a:t>rezervováno		10 B</a:t>
            </a:r>
          </a:p>
          <a:p>
            <a:pPr lvl="1"/>
            <a:r>
              <a:rPr lang="cs-CZ" altLang="cs-CZ" sz="2000" dirty="0"/>
              <a:t>čas			  2 B</a:t>
            </a:r>
          </a:p>
          <a:p>
            <a:pPr lvl="1"/>
            <a:r>
              <a:rPr lang="cs-CZ" altLang="cs-CZ" sz="2000" dirty="0"/>
              <a:t>datum			  2 B</a:t>
            </a:r>
          </a:p>
          <a:p>
            <a:pPr lvl="1"/>
            <a:r>
              <a:rPr lang="cs-CZ" altLang="cs-CZ" sz="2000" dirty="0"/>
              <a:t>počáteční cluster	  2 B</a:t>
            </a:r>
          </a:p>
          <a:p>
            <a:pPr lvl="1"/>
            <a:r>
              <a:rPr lang="cs-CZ" altLang="cs-CZ" sz="2000" dirty="0"/>
              <a:t>velikost souboru	  4 B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cs-CZ" altLang="cs-CZ" sz="2000" dirty="0"/>
              <a:t>	CELKEM			32 B</a:t>
            </a:r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>
            <a:off x="2438400" y="5486400"/>
            <a:ext cx="32004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663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1B94C-C0FB-463E-9F0D-6B6C847581C8}" type="slidenum">
              <a:rPr lang="cs-CZ" altLang="cs-CZ"/>
              <a:pPr/>
              <a:t>13</a:t>
            </a:fld>
            <a:endParaRPr lang="cs-CZ" altLang="cs-CZ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1"/>
            <a:ext cx="8458200" cy="671513"/>
          </a:xfrm>
        </p:spPr>
        <p:txBody>
          <a:bodyPr/>
          <a:lstStyle/>
          <a:p>
            <a:r>
              <a:rPr lang="cs-CZ" altLang="cs-CZ" sz="3800" dirty="0">
                <a:latin typeface="Arial" panose="020B0604020202020204" pitchFamily="34" charset="0"/>
              </a:rPr>
              <a:t>NTFS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196976"/>
            <a:ext cx="8458200" cy="504031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  <a:buFontTx/>
              <a:buNone/>
            </a:pPr>
            <a:r>
              <a:rPr lang="cs-CZ" altLang="cs-CZ" sz="2400" dirty="0"/>
              <a:t>Souborový systém OS Windows </a:t>
            </a:r>
            <a:r>
              <a:rPr lang="cs-CZ" altLang="cs-CZ" sz="2400" dirty="0" smtClean="0"/>
              <a:t>NT/VISTA/</a:t>
            </a:r>
            <a:r>
              <a:rPr lang="cs-CZ" altLang="cs-CZ" sz="2400" dirty="0" err="1" smtClean="0"/>
              <a:t>Wx</a:t>
            </a:r>
            <a:endParaRPr lang="cs-CZ" altLang="cs-CZ" sz="2400" dirty="0" smtClean="0"/>
          </a:p>
          <a:p>
            <a:pPr>
              <a:lnSpc>
                <a:spcPct val="80000"/>
              </a:lnSpc>
              <a:spcBef>
                <a:spcPct val="40000"/>
              </a:spcBef>
              <a:buFontTx/>
              <a:buNone/>
            </a:pPr>
            <a:endParaRPr lang="cs-CZ" altLang="cs-CZ" sz="2400" dirty="0"/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cs-CZ" altLang="cs-CZ" sz="2200" dirty="0"/>
              <a:t>pro adresaci clusterů používá 64 bitů (clustery 0,5 až 4 kB)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cs-CZ" altLang="cs-CZ" sz="2200" dirty="0" smtClean="0"/>
              <a:t>základem </a:t>
            </a:r>
            <a:r>
              <a:rPr lang="cs-CZ" altLang="cs-CZ" sz="2200" dirty="0"/>
              <a:t>je jediný soubor MFT (Master </a:t>
            </a:r>
            <a:r>
              <a:rPr lang="cs-CZ" altLang="cs-CZ" sz="2200" dirty="0" err="1"/>
              <a:t>File</a:t>
            </a:r>
            <a:r>
              <a:rPr lang="cs-CZ" altLang="cs-CZ" sz="2200" dirty="0"/>
              <a:t> Table), který uchovává informace o všech souborech (jméno, typ, omezení přístupu a další)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cs-CZ" altLang="cs-CZ" sz="2200" dirty="0"/>
              <a:t>možnost komprese a šifrování souborů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cs-CZ" altLang="cs-CZ" sz="2200" dirty="0"/>
              <a:t>podpora uživatelských kvót (přidělený prostor)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cs-CZ" altLang="cs-CZ" sz="2200" dirty="0"/>
              <a:t>ACL (Access </a:t>
            </a:r>
            <a:r>
              <a:rPr lang="cs-CZ" altLang="cs-CZ" sz="2200" dirty="0" err="1"/>
              <a:t>Control</a:t>
            </a:r>
            <a:r>
              <a:rPr lang="cs-CZ" altLang="cs-CZ" sz="2200" dirty="0"/>
              <a:t> List) – podpora pro přidělování práv</a:t>
            </a:r>
            <a:br>
              <a:rPr lang="cs-CZ" altLang="cs-CZ" sz="2200" dirty="0"/>
            </a:br>
            <a:r>
              <a:rPr lang="cs-CZ" altLang="cs-CZ" sz="2200" dirty="0"/>
              <a:t>k souborům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cs-CZ" altLang="cs-CZ" sz="2200" dirty="0"/>
              <a:t>oproti FAT a FAT32 je systém bezpečnější, spolehlivější a méně náchylný k chybám (žurnálový FS </a:t>
            </a:r>
            <a:r>
              <a:rPr lang="cs-CZ" altLang="cs-CZ" sz="2200" dirty="0">
                <a:sym typeface="Wingdings" panose="05000000000000000000" pitchFamily="2" charset="2"/>
              </a:rPr>
              <a:t> </a:t>
            </a:r>
            <a:r>
              <a:rPr lang="cs-CZ" altLang="cs-CZ" sz="2200" dirty="0"/>
              <a:t>transakční zpracování požadavků)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pt-BR" altLang="cs-CZ" sz="2200" dirty="0" smtClean="0"/>
              <a:t>vytv</a:t>
            </a:r>
            <a:r>
              <a:rPr lang="cs-CZ" altLang="cs-CZ" sz="2200" dirty="0" smtClean="0"/>
              <a:t>á</a:t>
            </a:r>
            <a:r>
              <a:rPr lang="pt-BR" altLang="cs-CZ" sz="2200" dirty="0" smtClean="0"/>
              <a:t>ří </a:t>
            </a:r>
            <a:r>
              <a:rPr lang="pt-BR" altLang="cs-CZ" sz="2200" dirty="0"/>
              <a:t>11 souborů s metadaty</a:t>
            </a:r>
            <a:endParaRPr lang="cs-CZ" altLang="cs-CZ" sz="2200" dirty="0"/>
          </a:p>
        </p:txBody>
      </p:sp>
    </p:spTree>
    <p:extLst>
      <p:ext uri="{BB962C8B-B14F-4D97-AF65-F5344CB8AC3E}">
        <p14:creationId xmlns:p14="http://schemas.microsoft.com/office/powerpoint/2010/main" val="376274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1901-32A1-450D-B499-A468B5186501}" type="slidenum">
              <a:rPr lang="cs-CZ" altLang="cs-CZ"/>
              <a:pPr/>
              <a:t>14</a:t>
            </a:fld>
            <a:endParaRPr lang="cs-CZ" altLang="cs-CZ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260351"/>
            <a:ext cx="7772400" cy="671513"/>
          </a:xfrm>
        </p:spPr>
        <p:txBody>
          <a:bodyPr/>
          <a:lstStyle/>
          <a:p>
            <a:r>
              <a:rPr lang="cs-CZ" altLang="cs-CZ" sz="3800" dirty="0">
                <a:latin typeface="Arial" panose="020B0604020202020204" pitchFamily="34" charset="0"/>
              </a:rPr>
              <a:t>Soubory s </a:t>
            </a:r>
            <a:r>
              <a:rPr lang="cs-CZ" altLang="cs-CZ" sz="3800" dirty="0" err="1">
                <a:latin typeface="Arial" panose="020B0604020202020204" pitchFamily="34" charset="0"/>
              </a:rPr>
              <a:t>metadaty</a:t>
            </a:r>
            <a:r>
              <a:rPr lang="cs-CZ" altLang="cs-CZ" sz="3800" dirty="0">
                <a:latin typeface="Arial" panose="020B0604020202020204" pitchFamily="34" charset="0"/>
              </a:rPr>
              <a:t> v NTFS</a:t>
            </a:r>
          </a:p>
        </p:txBody>
      </p:sp>
      <p:graphicFrame>
        <p:nvGraphicFramePr>
          <p:cNvPr id="100560" name="Group 208"/>
          <p:cNvGraphicFramePr>
            <a:graphicFrameLocks noGrp="1"/>
          </p:cNvGraphicFramePr>
          <p:nvPr>
            <p:ph idx="1"/>
          </p:nvPr>
        </p:nvGraphicFramePr>
        <p:xfrm>
          <a:off x="1919289" y="1052513"/>
          <a:ext cx="8353425" cy="5103496"/>
        </p:xfrm>
        <a:graphic>
          <a:graphicData uri="http://schemas.openxmlformats.org/drawingml/2006/table">
            <a:tbl>
              <a:tblPr/>
              <a:tblGrid>
                <a:gridCol w="1584325"/>
                <a:gridCol w="1223962"/>
                <a:gridCol w="5545138"/>
              </a:tblGrid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MFT jméno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Záznam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Popis</a:t>
                      </a: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$MFT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Master File Table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$MFTMIRR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Kopie prvních 16 záznamů MFT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$LOGFILE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Transakční logovací soubor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$VOLUME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Obsahuje sériové číslo svazku, čas vytvoření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$ATTRDEF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Definice atributů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Kořenový adresář disku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3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$BITMAP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Obsahuje mapu použití clusterů (použité vs. volné)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$BOOT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Boot record jednotky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$BADCLUS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Seznam špatných clusterů na disku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$QUOTA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Obsahuje informace o uživatelských kvótách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$UPCASE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85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Přidělení velkých znaků k malým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lg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840768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8245-F7B4-4A11-B14A-8604AF5B0BE6}" type="slidenum">
              <a:rPr lang="cs-CZ" altLang="cs-CZ"/>
              <a:pPr/>
              <a:t>15</a:t>
            </a:fld>
            <a:endParaRPr lang="cs-CZ" altLang="cs-CZ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1"/>
            <a:ext cx="8458200" cy="671513"/>
          </a:xfrm>
        </p:spPr>
        <p:txBody>
          <a:bodyPr/>
          <a:lstStyle/>
          <a:p>
            <a:r>
              <a:rPr lang="cs-CZ" altLang="cs-CZ" sz="3800" dirty="0">
                <a:latin typeface="Arial" panose="020B0604020202020204" pitchFamily="34" charset="0"/>
              </a:rPr>
              <a:t>Záznamy v MFT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84582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600" dirty="0"/>
              <a:t>V jednom nebo více MFT záznamech NTFS ukládá </a:t>
            </a:r>
            <a:r>
              <a:rPr lang="cs-CZ" altLang="cs-CZ" sz="2600" dirty="0" err="1"/>
              <a:t>metadata</a:t>
            </a:r>
            <a:r>
              <a:rPr lang="cs-CZ" altLang="cs-CZ" sz="2600" dirty="0"/>
              <a:t>, která popisují vlastnosti souboru nebo adresáře (bezpečnostní nastavení, atributy, …) a jeho umístění na disku.</a:t>
            </a:r>
          </a:p>
          <a:p>
            <a:pPr>
              <a:lnSpc>
                <a:spcPct val="90000"/>
              </a:lnSpc>
            </a:pPr>
            <a:r>
              <a:rPr lang="cs-CZ" altLang="cs-CZ" sz="2600" dirty="0"/>
              <a:t>Data malého souboru (max. stovky B) se ukládají přímo do MFT záznamu, jinak záznam obsahuje adresy clusterů.</a:t>
            </a:r>
          </a:p>
          <a:p>
            <a:pPr>
              <a:lnSpc>
                <a:spcPct val="90000"/>
              </a:lnSpc>
            </a:pPr>
            <a:r>
              <a:rPr lang="cs-CZ" altLang="cs-CZ" sz="2600" dirty="0"/>
              <a:t>Jméno souboru je uloženo v kódování UNICODE.</a:t>
            </a:r>
          </a:p>
          <a:p>
            <a:pPr>
              <a:lnSpc>
                <a:spcPct val="90000"/>
              </a:lnSpc>
            </a:pPr>
            <a:r>
              <a:rPr lang="cs-CZ" altLang="cs-CZ" sz="2600" dirty="0"/>
              <a:t>Adresář je specifický soubor nesoucí odkazy na ostatní soubory a adresáře, které obsahuje.</a:t>
            </a:r>
          </a:p>
        </p:txBody>
      </p:sp>
    </p:spTree>
    <p:extLst>
      <p:ext uri="{BB962C8B-B14F-4D97-AF65-F5344CB8AC3E}">
        <p14:creationId xmlns:p14="http://schemas.microsoft.com/office/powerpoint/2010/main" val="155477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D6785-FDC2-4C6F-9A7E-AD7806ADD8D8}" type="slidenum">
              <a:rPr lang="cs-CZ" altLang="cs-CZ"/>
              <a:pPr/>
              <a:t>16</a:t>
            </a:fld>
            <a:endParaRPr lang="cs-CZ" altLang="cs-CZ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1"/>
            <a:ext cx="8458200" cy="671513"/>
          </a:xfrm>
        </p:spPr>
        <p:txBody>
          <a:bodyPr/>
          <a:lstStyle/>
          <a:p>
            <a:r>
              <a:rPr lang="cs-CZ" altLang="cs-CZ" sz="3800" b="1" dirty="0" err="1" smtClean="0">
                <a:latin typeface="Arial" panose="020B0604020202020204" pitchFamily="34" charset="0"/>
              </a:rPr>
              <a:t>Žurnálování</a:t>
            </a:r>
            <a:endParaRPr lang="cs-CZ" altLang="cs-CZ" sz="3800" b="1" dirty="0">
              <a:latin typeface="Arial" panose="020B0604020202020204" pitchFamily="34" charset="0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71600"/>
            <a:ext cx="84582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600" dirty="0"/>
              <a:t>Žurnálový </a:t>
            </a:r>
            <a:r>
              <a:rPr lang="cs-CZ" altLang="cs-CZ" sz="2600" dirty="0" err="1"/>
              <a:t>filesystém</a:t>
            </a:r>
            <a:r>
              <a:rPr lang="cs-CZ" altLang="cs-CZ" sz="2600" dirty="0"/>
              <a:t> si uchovává informace</a:t>
            </a:r>
            <a:br>
              <a:rPr lang="cs-CZ" altLang="cs-CZ" sz="2600" dirty="0"/>
            </a:br>
            <a:r>
              <a:rPr lang="cs-CZ" altLang="cs-CZ" sz="2600" dirty="0"/>
              <a:t>o operacích, které provedl a je pak v případě výpadku schopen rychle se dostat zpět do konzistentního stavu. Změny jsou evidovány jako tzv. transakce. Jedná se o nezávislé atomické operace. Po každé transakci následuje potvrzení, když dojde k uskutečnění daného úkonu (např. zápis na disk). Proto pokud systém „spadne“, můžeme najít v záznamech informace</a:t>
            </a:r>
            <a:br>
              <a:rPr lang="cs-CZ" altLang="cs-CZ" sz="2600" dirty="0"/>
            </a:br>
            <a:r>
              <a:rPr lang="cs-CZ" altLang="cs-CZ" sz="2600" dirty="0"/>
              <a:t>o provedených změnách a vrátit vše do původního stavu.</a:t>
            </a:r>
          </a:p>
          <a:p>
            <a:pPr>
              <a:lnSpc>
                <a:spcPct val="90000"/>
              </a:lnSpc>
            </a:pPr>
            <a:r>
              <a:rPr lang="cs-CZ" altLang="cs-CZ" sz="2600" dirty="0"/>
              <a:t>Mezi tyto souborové systémy patří např. NTFS (Windows) a ext3, </a:t>
            </a:r>
            <a:r>
              <a:rPr lang="cs-CZ" altLang="cs-CZ" sz="2600" dirty="0" err="1"/>
              <a:t>ReiserFS</a:t>
            </a:r>
            <a:r>
              <a:rPr lang="cs-CZ" altLang="cs-CZ" sz="2600" dirty="0"/>
              <a:t>, XFS a JFS (Linux).</a:t>
            </a:r>
          </a:p>
        </p:txBody>
      </p:sp>
    </p:spTree>
    <p:extLst>
      <p:ext uri="{BB962C8B-B14F-4D97-AF65-F5344CB8AC3E}">
        <p14:creationId xmlns:p14="http://schemas.microsoft.com/office/powerpoint/2010/main" val="4178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Nativní souborové </a:t>
            </a:r>
            <a:r>
              <a:rPr lang="cs-CZ" altLang="cs-CZ" dirty="0" smtClean="0"/>
              <a:t>systémy</a:t>
            </a:r>
            <a:r>
              <a:rPr lang="en-US" altLang="cs-CZ" smtClean="0"/>
              <a:t> Linux</a:t>
            </a:r>
            <a:endParaRPr lang="cs-CZ" altLang="cs-CZ" smtClean="0"/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Nativní souborové systémy:</a:t>
            </a:r>
          </a:p>
          <a:p>
            <a:pPr eaLnBrk="1" hangingPunct="1"/>
            <a:r>
              <a:rPr lang="cs-CZ" altLang="cs-CZ" b="1" dirty="0" smtClean="0"/>
              <a:t>Ext2, Ext3,Ext4, </a:t>
            </a:r>
            <a:r>
              <a:rPr lang="cs-CZ" altLang="cs-CZ" b="1" dirty="0" err="1" smtClean="0"/>
              <a:t>ReiserFS</a:t>
            </a:r>
            <a:r>
              <a:rPr lang="cs-CZ" altLang="cs-CZ" b="1" dirty="0" smtClean="0"/>
              <a:t>, Reiser4, XFS, JFS</a:t>
            </a:r>
          </a:p>
          <a:p>
            <a:pPr eaLnBrk="1" hangingPunct="1"/>
            <a:endParaRPr lang="cs-CZ" altLang="cs-CZ" b="1" dirty="0" smtClean="0"/>
          </a:p>
          <a:p>
            <a:pPr eaLnBrk="1" hangingPunct="1"/>
            <a:r>
              <a:rPr lang="cs-CZ" altLang="cs-CZ" dirty="0" err="1" smtClean="0"/>
              <a:t>Spravovatelné</a:t>
            </a:r>
            <a:r>
              <a:rPr lang="cs-CZ" altLang="cs-CZ" dirty="0" smtClean="0"/>
              <a:t> souborové systémy:</a:t>
            </a:r>
          </a:p>
          <a:p>
            <a:pPr eaLnBrk="1" hangingPunct="1"/>
            <a:r>
              <a:rPr lang="cs-CZ" altLang="cs-CZ" dirty="0" smtClean="0"/>
              <a:t>NTFS, FAT32, </a:t>
            </a:r>
            <a:r>
              <a:rPr lang="cs-CZ" altLang="cs-CZ" dirty="0" err="1" smtClean="0"/>
              <a:t>exFAT</a:t>
            </a:r>
            <a:r>
              <a:rPr lang="cs-CZ" altLang="cs-CZ" dirty="0" smtClean="0"/>
              <a:t>, HFS</a:t>
            </a:r>
            <a:r>
              <a:rPr lang="cs-CZ" altLang="cs-CZ" dirty="0" smtClean="0"/>
              <a:t>+</a:t>
            </a:r>
            <a:r>
              <a:rPr lang="en-US" altLang="cs-CZ" dirty="0" smtClean="0"/>
              <a:t> </a:t>
            </a:r>
            <a:r>
              <a:rPr lang="cs-CZ" altLang="cs-CZ" dirty="0" smtClean="0"/>
              <a:t> </a:t>
            </a:r>
            <a:r>
              <a:rPr lang="cs-CZ" altLang="cs-CZ" dirty="0" smtClean="0"/>
              <a:t>a další</a:t>
            </a:r>
          </a:p>
        </p:txBody>
      </p:sp>
    </p:spTree>
    <p:extLst>
      <p:ext uri="{BB962C8B-B14F-4D97-AF65-F5344CB8AC3E}">
        <p14:creationId xmlns:p14="http://schemas.microsoft.com/office/powerpoint/2010/main" val="283707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Ext2</a:t>
            </a:r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Tento souborový systém je téměř tak starý jako Linux sám. Mezi jeho hlavní přednosti patří léty prověřená spolehlivost a slušná rychlost všech běžných operací. Nevýhodou je pomalost těch méně běžných (práce s milionem souborů v jednom adresáři apod.), pevně daný počet inodů a nutnost provádět kontrolu integrity po každém nekorektním restartu systému.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233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Ext3</a:t>
            </a: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Nabízí navíc několik zajímavých vymožeností. Tou nejdůležitější je bezesporu žurnálování. Velikost žurnálu je volitelná. Taktéž si můžete vybrat, zda se budou žurnálovat všechny operace, nebo jenom metadata. </a:t>
            </a:r>
          </a:p>
          <a:p>
            <a:pPr eaLnBrk="1" hangingPunct="1"/>
            <a:r>
              <a:rPr lang="cs-CZ" altLang="cs-CZ" smtClean="0"/>
              <a:t>Druhou příjemnou vlastností, kterou si můžete objednat zapnutím přepínače dir_index, je rychlejší vyhledávání v adresářích. </a:t>
            </a:r>
          </a:p>
        </p:txBody>
      </p:sp>
    </p:spTree>
    <p:extLst>
      <p:ext uri="{BB962C8B-B14F-4D97-AF65-F5344CB8AC3E}">
        <p14:creationId xmlns:p14="http://schemas.microsoft.com/office/powerpoint/2010/main" val="379042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Ext4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b="1" smtClean="0"/>
              <a:t>Online defragmentace</a:t>
            </a:r>
          </a:p>
          <a:p>
            <a:pPr eaLnBrk="1" hangingPunct="1"/>
            <a:endParaRPr lang="cs-CZ" altLang="cs-CZ" b="1" smtClean="0"/>
          </a:p>
          <a:p>
            <a:pPr eaLnBrk="1" hangingPunct="1"/>
            <a:r>
              <a:rPr lang="cs-CZ" altLang="cs-CZ" b="1" smtClean="0"/>
              <a:t>Vlastnosti výrazně navyšující výkon FS</a:t>
            </a:r>
          </a:p>
          <a:p>
            <a:pPr eaLnBrk="1" hangingPunct="1">
              <a:buFontTx/>
              <a:buNone/>
            </a:pPr>
            <a:r>
              <a:rPr lang="cs-CZ" altLang="cs-CZ" smtClean="0"/>
              <a:t>	Ext4 může mít oddíl veliký 1 EB. Stále se daří udržet dopřednou i zpětnou kompatibilitu, takže Ext3 může uživatel připojit k Ext4 a obráceně. Odstraněn limit 32000 podadresářů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00034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JFS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Byl to pravděpodobně první filesystém, ve kterém se objevilo žurnálování a celá řada dalších, na svou dobu velmi pokrokových triků.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JFS velice efektivně zvládne všechny druhy zátěže a snad jedinou jeho potenciální nevýhodou je to, že nepodporuje média menší než 16 MB.</a:t>
            </a:r>
          </a:p>
        </p:txBody>
      </p:sp>
    </p:spTree>
    <p:extLst>
      <p:ext uri="{BB962C8B-B14F-4D97-AF65-F5344CB8AC3E}">
        <p14:creationId xmlns:p14="http://schemas.microsoft.com/office/powerpoint/2010/main" val="326705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XFS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Hlavním cílem autorů tohoto filesystému byl velký výkon při práci s objemnými daty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Při jednom z testů se povedlo na 32procesorovém serveru dosáhnout přenosové rychlosti 7 GB/s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Sto tisíc řádků řádků zdrojového kódu</a:t>
            </a:r>
          </a:p>
        </p:txBody>
      </p:sp>
    </p:spTree>
    <p:extLst>
      <p:ext uri="{BB962C8B-B14F-4D97-AF65-F5344CB8AC3E}">
        <p14:creationId xmlns:p14="http://schemas.microsoft.com/office/powerpoint/2010/main" val="44005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ReiserFS a Reiser4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cs-CZ" dirty="0" smtClean="0"/>
              <a:t>Založeny na zajímavých nápadech, jako je třeba uložení kompletní struktury </a:t>
            </a:r>
            <a:r>
              <a:rPr lang="cs-CZ" dirty="0" err="1" smtClean="0"/>
              <a:t>filesystému</a:t>
            </a:r>
            <a:r>
              <a:rPr lang="cs-CZ" dirty="0" smtClean="0"/>
              <a:t> do jednoho vyváženého stromu. Snaží se nabídnout efektivní práci s velkým množstvím malých souborů a spojit tak výhody souborového systému s výhodami databází. </a:t>
            </a:r>
          </a:p>
          <a:p>
            <a:pPr>
              <a:defRPr/>
            </a:pPr>
            <a:r>
              <a:rPr lang="cs-CZ" dirty="0" smtClean="0"/>
              <a:t>Vadou na těchto </a:t>
            </a:r>
            <a:r>
              <a:rPr lang="cs-CZ" dirty="0" err="1" smtClean="0"/>
              <a:t>filesystémů</a:t>
            </a:r>
            <a:r>
              <a:rPr lang="cs-CZ" dirty="0" smtClean="0"/>
              <a:t> je absence spolehlivého nástroje na opravu rozpadlých oddílů. Což by díky </a:t>
            </a:r>
            <a:r>
              <a:rPr lang="cs-CZ" dirty="0" err="1" smtClean="0"/>
              <a:t>žurnálování</a:t>
            </a:r>
            <a:r>
              <a:rPr lang="cs-CZ" dirty="0" smtClean="0"/>
              <a:t> nemělo teoreticky nastat, ale…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6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Limity FS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cs-CZ" altLang="cs-CZ" sz="2400"/>
              <a:t>FS    	Max velikost souboru 		 Max velikost oddílu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cs-CZ" sz="240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cs-CZ" sz="2400"/>
              <a:t>ext2	    	2TB 	   			16TB 	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cs-CZ" sz="2400"/>
              <a:t>ext3	    	2TB 	  			32TB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cs-CZ" sz="2400"/>
              <a:t>ext4	    	16TB				1EB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cs-CZ" sz="2400"/>
              <a:t>XFS 	    	16TB 				9EB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cs-CZ" sz="2400"/>
              <a:t>JFS 	    	16TB 		   		16PB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cs-CZ" altLang="cs-CZ" sz="240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cs-CZ" altLang="cs-CZ" sz="2400"/>
              <a:t>Poznámka: záleží na velikosti clusteru</a:t>
            </a:r>
          </a:p>
        </p:txBody>
      </p:sp>
    </p:spTree>
    <p:extLst>
      <p:ext uri="{BB962C8B-B14F-4D97-AF65-F5344CB8AC3E}">
        <p14:creationId xmlns:p14="http://schemas.microsoft.com/office/powerpoint/2010/main" val="172647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Struktura Ext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>
              <a:defRPr/>
            </a:pPr>
            <a:r>
              <a:rPr lang="cs-CZ" sz="2400" b="1" dirty="0"/>
              <a:t>Zaváděcí blok (</a:t>
            </a:r>
            <a:r>
              <a:rPr lang="cs-CZ" sz="2400" b="1" dirty="0" err="1"/>
              <a:t>boot</a:t>
            </a:r>
            <a:r>
              <a:rPr lang="cs-CZ" sz="2400" b="1" dirty="0"/>
              <a:t> sektor)</a:t>
            </a:r>
          </a:p>
          <a:p>
            <a:pPr lvl="1">
              <a:defRPr/>
            </a:pPr>
            <a:r>
              <a:rPr lang="cs-CZ" sz="2000" b="1" dirty="0"/>
              <a:t>obsahuje kratičký program k zavedení jádra OS do paměti</a:t>
            </a:r>
          </a:p>
          <a:p>
            <a:pPr>
              <a:defRPr/>
            </a:pPr>
            <a:r>
              <a:rPr lang="cs-CZ" sz="2400" b="1" dirty="0" err="1"/>
              <a:t>Superblok</a:t>
            </a:r>
            <a:endParaRPr lang="cs-CZ" sz="2400" b="1" dirty="0"/>
          </a:p>
          <a:p>
            <a:pPr lvl="1">
              <a:defRPr/>
            </a:pPr>
            <a:r>
              <a:rPr lang="cs-CZ" sz="2000" b="1" dirty="0"/>
              <a:t>popisuje parametry a stav FS (velikost, max. počet souborů, čas poslední kontroly chyb a další)</a:t>
            </a:r>
          </a:p>
          <a:p>
            <a:pPr>
              <a:defRPr/>
            </a:pPr>
            <a:r>
              <a:rPr lang="cs-CZ" sz="2400" b="1" dirty="0"/>
              <a:t>Seznam i-uzlů</a:t>
            </a:r>
          </a:p>
          <a:p>
            <a:pPr lvl="1">
              <a:defRPr/>
            </a:pPr>
            <a:r>
              <a:rPr lang="cs-CZ" sz="2000" b="1" dirty="0"/>
              <a:t>seznam indexových uzlů (i-node),</a:t>
            </a:r>
            <a:r>
              <a:rPr lang="en-US" sz="2000" b="1" dirty="0"/>
              <a:t> </a:t>
            </a:r>
            <a:r>
              <a:rPr lang="en-US" sz="2000" b="1" dirty="0" err="1"/>
              <a:t>jeden</a:t>
            </a:r>
            <a:r>
              <a:rPr lang="en-US" sz="2000" b="1" dirty="0"/>
              <a:t> </a:t>
            </a:r>
            <a:r>
              <a:rPr lang="en-US" sz="2000" b="1" dirty="0" err="1"/>
              <a:t>soubor</a:t>
            </a:r>
            <a:r>
              <a:rPr lang="cs-CZ" sz="2000" b="1" dirty="0"/>
              <a:t> je popsán právě jedním i-uzlem, i-uzel neobsahuje název souboru</a:t>
            </a:r>
          </a:p>
          <a:p>
            <a:pPr>
              <a:defRPr/>
            </a:pPr>
            <a:r>
              <a:rPr lang="cs-CZ" sz="2400" b="1" dirty="0"/>
              <a:t>Seznam datových bloků</a:t>
            </a:r>
          </a:p>
          <a:p>
            <a:pPr lvl="1">
              <a:defRPr/>
            </a:pPr>
            <a:r>
              <a:rPr lang="cs-CZ" sz="2000" b="1" dirty="0"/>
              <a:t>zde jsou uloženy soubory</a:t>
            </a:r>
          </a:p>
          <a:p>
            <a:pPr>
              <a:buNone/>
              <a:defRPr/>
            </a:pPr>
            <a:r>
              <a:rPr lang="cs-CZ" sz="2400" b="1" dirty="0"/>
              <a:t/>
            </a:r>
            <a:br>
              <a:rPr lang="cs-CZ" sz="2400" b="1" dirty="0"/>
            </a:br>
            <a:r>
              <a:rPr lang="cs-CZ" sz="2400" b="1" dirty="0"/>
              <a:t>Jména souborů s čísly i-uzlů spojuje až adresář</a:t>
            </a:r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254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I-node</a:t>
            </a:r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b="1"/>
              <a:t>Každý záznam v i-uzlu obsahuje tyto informace: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cs-CZ" altLang="cs-CZ" b="1"/>
              <a:t>typ souboru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cs-CZ" altLang="cs-CZ" b="1"/>
              <a:t>přístupová práva pro tři různé úrovně uživatelů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cs-CZ" altLang="cs-CZ" b="1"/>
              <a:t>počet odkazů na soubor (na týž i-uzel)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cs-CZ" altLang="cs-CZ" b="1"/>
              <a:t>vlastník souboru a skupina, do níž vlastník patří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cs-CZ" altLang="cs-CZ" b="1"/>
              <a:t>velikost souboru v bytech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cs-CZ" altLang="cs-CZ" b="1"/>
              <a:t>datum vytvoření, poslední změny a posledního přístupu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cs-CZ" altLang="cs-CZ" b="1"/>
              <a:t>adresy datových bloků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66906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301"/>
            <a:ext cx="9144000" cy="586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428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cs-CZ" smtClean="0"/>
              <a:t>Soubor</a:t>
            </a:r>
            <a:endParaRPr lang="cs-CZ" altLang="cs-CZ" smtClean="0"/>
          </a:p>
        </p:txBody>
      </p:sp>
      <p:sp>
        <p:nvSpPr>
          <p:cNvPr id="1638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cs-CZ" smtClean="0"/>
              <a:t>N</a:t>
            </a:r>
            <a:r>
              <a:rPr lang="cs-CZ" altLang="cs-CZ" smtClean="0"/>
              <a:t>ázev souboru (ten je obsahem adresáře)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+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smtClean="0"/>
              <a:t>Příslušný I-node</a:t>
            </a:r>
          </a:p>
        </p:txBody>
      </p:sp>
    </p:spTree>
    <p:extLst>
      <p:ext uri="{BB962C8B-B14F-4D97-AF65-F5344CB8AC3E}">
        <p14:creationId xmlns:p14="http://schemas.microsoft.com/office/powerpoint/2010/main" val="1304150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838200"/>
          </a:xfrm>
        </p:spPr>
        <p:txBody>
          <a:bodyPr/>
          <a:lstStyle/>
          <a:p>
            <a:pPr eaLnBrk="1" hangingPunct="1"/>
            <a:r>
              <a:rPr lang="cs-CZ" altLang="cs-CZ" smtClean="0"/>
              <a:t>Jména souborů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5188" y="1557338"/>
            <a:ext cx="7772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/>
              <a:t>V Linuxu a ostatních UNIXových operačních systémech se u názvů souborů a adresářů rozlišuje velikost písmen. </a:t>
            </a:r>
            <a:r>
              <a:rPr lang="cs-CZ" altLang="cs-CZ">
                <a:solidFill>
                  <a:srgbClr val="FF0000"/>
                </a:solidFill>
              </a:rPr>
              <a:t>fox, FOX i foX</a:t>
            </a:r>
            <a:r>
              <a:rPr lang="cs-CZ" altLang="cs-CZ"/>
              <a:t> jsou v Linuxu zcela rozdílné soubory. Název může obsahovat jakékoliv znaky s výjimkou lomítka /</a:t>
            </a:r>
          </a:p>
          <a:p>
            <a:pPr eaLnBrk="1" hangingPunct="1">
              <a:lnSpc>
                <a:spcPct val="90000"/>
              </a:lnSpc>
            </a:pPr>
            <a:endParaRPr lang="cs-CZ" altLang="cs-CZ"/>
          </a:p>
          <a:p>
            <a:pPr eaLnBrk="1" hangingPunct="1">
              <a:lnSpc>
                <a:spcPct val="90000"/>
              </a:lnSpc>
            </a:pPr>
            <a:r>
              <a:rPr lang="cs-CZ" altLang="cs-CZ"/>
              <a:t>Délka názvu může být několik set znaků (255), ale takové názvy snižují čitelnost a špatně se s nimi pracuje.</a:t>
            </a:r>
          </a:p>
        </p:txBody>
      </p:sp>
    </p:spTree>
    <p:extLst>
      <p:ext uri="{BB962C8B-B14F-4D97-AF65-F5344CB8AC3E}">
        <p14:creationId xmlns:p14="http://schemas.microsoft.com/office/powerpoint/2010/main" val="2490145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FHS</a:t>
            </a:r>
          </a:p>
        </p:txBody>
      </p:sp>
      <p:sp>
        <p:nvSpPr>
          <p:cNvPr id="1843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b="1" smtClean="0"/>
              <a:t>Hierarchie -</a:t>
            </a:r>
            <a:r>
              <a:rPr lang="cs-CZ" altLang="cs-CZ" smtClean="0"/>
              <a:t> strukturu Linuxového FS, který je velice podobný tradičnímu Unixovému, specifikuje tzv. FHS, Filesystem Hierarchy Standard. Tento standard specifikuje, v jakém adresáři mají být jaké aplikace, knihovny či jiné soubory.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372368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FHS</a:t>
            </a:r>
          </a:p>
        </p:txBody>
      </p:sp>
      <p:sp>
        <p:nvSpPr>
          <p:cNvPr id="19459" name="Zástupný symbol pro obsah 2"/>
          <p:cNvSpPr>
            <a:spLocks noGrp="1"/>
          </p:cNvSpPr>
          <p:nvPr>
            <p:ph idx="1"/>
          </p:nvPr>
        </p:nvSpPr>
        <p:spPr>
          <a:xfrm>
            <a:off x="2209800" y="1844676"/>
            <a:ext cx="7772400" cy="4251325"/>
          </a:xfrm>
        </p:spPr>
        <p:txBody>
          <a:bodyPr/>
          <a:lstStyle/>
          <a:p>
            <a:pPr eaLnBrk="1" hangingPunct="1"/>
            <a:r>
              <a:rPr lang="cs-CZ" altLang="cs-CZ" b="1"/>
              <a:t>bin</a:t>
            </a:r>
            <a:r>
              <a:rPr lang="cs-CZ" altLang="cs-CZ"/>
              <a:t>  - obsahuje příkazy operačního systému, které mají právo spouštět všichni uživatelé</a:t>
            </a:r>
          </a:p>
          <a:p>
            <a:pPr eaLnBrk="1" hangingPunct="1"/>
            <a:endParaRPr lang="cs-CZ" altLang="cs-CZ"/>
          </a:p>
          <a:p>
            <a:pPr eaLnBrk="1" hangingPunct="1"/>
            <a:r>
              <a:rPr lang="cs-CZ" altLang="cs-CZ" b="1"/>
              <a:t>sbin</a:t>
            </a:r>
            <a:r>
              <a:rPr lang="cs-CZ" altLang="cs-CZ"/>
              <a:t>  - je naopak zaplněn příkazy, jež smí spouštět jen správce systému (tzv. root)</a:t>
            </a:r>
          </a:p>
          <a:p>
            <a:pPr eaLnBrk="1" hangingPunct="1"/>
            <a:endParaRPr lang="cs-CZ" altLang="cs-CZ"/>
          </a:p>
          <a:p>
            <a:pPr eaLnBrk="1" hangingPunct="1"/>
            <a:r>
              <a:rPr lang="cs-CZ" altLang="cs-CZ" b="1"/>
              <a:t>etc</a:t>
            </a:r>
            <a:r>
              <a:rPr lang="cs-CZ" altLang="cs-CZ"/>
              <a:t> - je skládka nejrůznějších konfiguračních souborů a nastavení. Zpravidla sem smí zapisovat jen root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817151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FHS</a:t>
            </a:r>
          </a:p>
        </p:txBody>
      </p:sp>
      <p:sp>
        <p:nvSpPr>
          <p:cNvPr id="2048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b="1" smtClean="0"/>
              <a:t>dev</a:t>
            </a:r>
            <a:r>
              <a:rPr lang="cs-CZ" altLang="cs-CZ" smtClean="0"/>
              <a:t> - slouží pro práci se všemi zařízeními systému: disky, porty nebo terminály</a:t>
            </a:r>
          </a:p>
          <a:p>
            <a:pPr eaLnBrk="1" hangingPunct="1"/>
            <a:endParaRPr lang="cs-CZ" altLang="cs-CZ" smtClean="0"/>
          </a:p>
          <a:p>
            <a:pPr eaLnBrk="1" hangingPunct="1"/>
            <a:r>
              <a:rPr lang="cs-CZ" altLang="cs-CZ" b="1" smtClean="0"/>
              <a:t>home</a:t>
            </a:r>
            <a:r>
              <a:rPr lang="cs-CZ" altLang="cs-CZ" smtClean="0"/>
              <a:t> - obsahuje domovské adresáře jednotlivých uživatelů systému</a:t>
            </a:r>
          </a:p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318219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620713"/>
            <a:ext cx="7772400" cy="1143000"/>
          </a:xfrm>
        </p:spPr>
        <p:txBody>
          <a:bodyPr/>
          <a:lstStyle/>
          <a:p>
            <a:pPr eaLnBrk="1" hangingPunct="1"/>
            <a:r>
              <a:rPr lang="cs-CZ" altLang="cs-CZ" smtClean="0"/>
              <a:t>Druhy souboru v Linux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/>
              <a:t>Normální soubor (regular file) –</a:t>
            </a:r>
          </a:p>
          <a:p>
            <a:pPr eaLnBrk="1" hangingPunct="1">
              <a:lnSpc>
                <a:spcPct val="90000"/>
              </a:lnSpc>
            </a:pPr>
            <a:endParaRPr lang="cs-CZ" altLang="cs-CZ"/>
          </a:p>
          <a:p>
            <a:pPr eaLnBrk="1" hangingPunct="1">
              <a:lnSpc>
                <a:spcPct val="90000"/>
              </a:lnSpc>
            </a:pPr>
            <a:r>
              <a:rPr lang="cs-CZ" altLang="cs-CZ"/>
              <a:t>Adresář (directory) d</a:t>
            </a:r>
          </a:p>
          <a:p>
            <a:pPr eaLnBrk="1" hangingPunct="1">
              <a:lnSpc>
                <a:spcPct val="90000"/>
              </a:lnSpc>
            </a:pPr>
            <a:endParaRPr lang="cs-CZ" altLang="cs-CZ"/>
          </a:p>
          <a:p>
            <a:pPr eaLnBrk="1" hangingPunct="1">
              <a:lnSpc>
                <a:spcPct val="90000"/>
              </a:lnSpc>
            </a:pPr>
            <a:r>
              <a:rPr lang="cs-CZ" altLang="cs-CZ"/>
              <a:t>Symbolický odkaz (symbolic link, symlink) l</a:t>
            </a:r>
          </a:p>
          <a:p>
            <a:pPr eaLnBrk="1" hangingPunct="1">
              <a:lnSpc>
                <a:spcPct val="90000"/>
              </a:lnSpc>
            </a:pPr>
            <a:endParaRPr lang="cs-CZ" altLang="cs-CZ"/>
          </a:p>
          <a:p>
            <a:pPr eaLnBrk="1" hangingPunct="1">
              <a:lnSpc>
                <a:spcPct val="90000"/>
              </a:lnSpc>
            </a:pPr>
            <a:r>
              <a:rPr lang="cs-CZ" altLang="cs-CZ"/>
              <a:t>Pevný odkaz (hardlink. ) nejde dělat pevné odkazy mezi různými oddíly disku a na adresáře</a:t>
            </a:r>
          </a:p>
        </p:txBody>
      </p:sp>
    </p:spTree>
    <p:extLst>
      <p:ext uri="{BB962C8B-B14F-4D97-AF65-F5344CB8AC3E}">
        <p14:creationId xmlns:p14="http://schemas.microsoft.com/office/powerpoint/2010/main" val="2467442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Druhy souboru v Linux</a:t>
            </a:r>
          </a:p>
        </p:txBody>
      </p:sp>
      <p:sp>
        <p:nvSpPr>
          <p:cNvPr id="2253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Block device (b)</a:t>
            </a:r>
          </a:p>
          <a:p>
            <a:pPr eaLnBrk="1" hangingPunct="1"/>
            <a:endParaRPr lang="cs-CZ" altLang="cs-CZ"/>
          </a:p>
          <a:p>
            <a:pPr eaLnBrk="1" hangingPunct="1"/>
            <a:r>
              <a:rPr lang="cs-CZ" altLang="cs-CZ"/>
              <a:t>Character device (c)</a:t>
            </a:r>
          </a:p>
          <a:p>
            <a:pPr eaLnBrk="1" hangingPunct="1"/>
            <a:endParaRPr lang="cs-CZ" altLang="cs-CZ"/>
          </a:p>
          <a:p>
            <a:pPr eaLnBrk="1" hangingPunct="1"/>
            <a:r>
              <a:rPr lang="cs-CZ" altLang="cs-CZ"/>
              <a:t>Named pipe (p)</a:t>
            </a:r>
          </a:p>
          <a:p>
            <a:pPr eaLnBrk="1" hangingPunct="1"/>
            <a:endParaRPr lang="cs-CZ" altLang="cs-CZ"/>
          </a:p>
          <a:p>
            <a:pPr eaLnBrk="1" hangingPunct="1"/>
            <a:r>
              <a:rPr lang="cs-CZ" altLang="cs-CZ"/>
              <a:t>Socket (s)</a:t>
            </a:r>
          </a:p>
        </p:txBody>
      </p:sp>
    </p:spTree>
    <p:extLst>
      <p:ext uri="{BB962C8B-B14F-4D97-AF65-F5344CB8AC3E}">
        <p14:creationId xmlns:p14="http://schemas.microsoft.com/office/powerpoint/2010/main" val="2859331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Přístupová práva</a:t>
            </a:r>
            <a:br>
              <a:rPr lang="cs-CZ" altLang="cs-CZ" smtClean="0"/>
            </a:br>
            <a:endParaRPr lang="cs-CZ" altLang="cs-CZ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Linux je víceuživatelský systém a je proto nutné zajistit, aby mi ostatní nemohli měnit, číst naše dokumenty. Pokud jim to tedy nepovolíme. Každý soubor  (i adresář) v Linuxu má přidělená práva, která upravují práci se souborem.</a:t>
            </a:r>
          </a:p>
        </p:txBody>
      </p:sp>
    </p:spTree>
    <p:extLst>
      <p:ext uri="{BB962C8B-B14F-4D97-AF65-F5344CB8AC3E}">
        <p14:creationId xmlns:p14="http://schemas.microsoft.com/office/powerpoint/2010/main" val="35478416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Ukázka na výpisu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cs-CZ" altLang="cs-CZ"/>
          </a:p>
          <a:p>
            <a:pPr eaLnBrk="1" hangingPunct="1"/>
            <a:endParaRPr lang="cs-CZ" altLang="cs-CZ"/>
          </a:p>
          <a:p>
            <a:pPr eaLnBrk="1" hangingPunct="1">
              <a:buFontTx/>
              <a:buNone/>
            </a:pPr>
            <a:r>
              <a:rPr lang="cs-CZ" altLang="cs-CZ">
                <a:solidFill>
                  <a:srgbClr val="FF0000"/>
                </a:solidFill>
              </a:rPr>
              <a:t>d</a:t>
            </a:r>
            <a:r>
              <a:rPr lang="cs-CZ" altLang="cs-CZ">
                <a:solidFill>
                  <a:srgbClr val="0000FF"/>
                </a:solidFill>
              </a:rPr>
              <a:t>rwx</a:t>
            </a:r>
            <a:r>
              <a:rPr lang="cs-CZ" altLang="cs-CZ"/>
              <a:t>r-x</a:t>
            </a:r>
            <a:r>
              <a:rPr lang="cs-CZ" altLang="cs-CZ">
                <a:solidFill>
                  <a:srgbClr val="33CC33"/>
                </a:solidFill>
              </a:rPr>
              <a:t>r-x</a:t>
            </a:r>
            <a:r>
              <a:rPr lang="cs-CZ" altLang="cs-CZ"/>
              <a:t>  1 student users 4096 zář  1 23:08 Dsktp</a:t>
            </a:r>
          </a:p>
          <a:p>
            <a:pPr eaLnBrk="1" hangingPunct="1"/>
            <a:endParaRPr lang="cs-CZ" altLang="cs-CZ"/>
          </a:p>
          <a:p>
            <a:pPr eaLnBrk="1" hangingPunct="1"/>
            <a:endParaRPr lang="cs-CZ" altLang="cs-CZ"/>
          </a:p>
          <a:p>
            <a:pPr eaLnBrk="1" hangingPunct="1">
              <a:buFontTx/>
              <a:buNone/>
            </a:pPr>
            <a:r>
              <a:rPr lang="cs-CZ" altLang="cs-CZ">
                <a:solidFill>
                  <a:srgbClr val="FF0000"/>
                </a:solidFill>
              </a:rPr>
              <a:t>-</a:t>
            </a:r>
            <a:r>
              <a:rPr lang="cs-CZ" altLang="cs-CZ">
                <a:solidFill>
                  <a:srgbClr val="0000FF"/>
                </a:solidFill>
              </a:rPr>
              <a:t>rwx</a:t>
            </a:r>
            <a:r>
              <a:rPr lang="cs-CZ" altLang="cs-CZ"/>
              <a:t>r-x</a:t>
            </a:r>
            <a:r>
              <a:rPr lang="cs-CZ" altLang="cs-CZ">
                <a:solidFill>
                  <a:srgbClr val="33CC33"/>
                </a:solidFill>
              </a:rPr>
              <a:t>r-x</a:t>
            </a:r>
            <a:r>
              <a:rPr lang="cs-CZ" altLang="cs-CZ"/>
              <a:t>  2 student users  443 zář  1 23:08 tracert</a:t>
            </a:r>
          </a:p>
          <a:p>
            <a:pPr eaLnBrk="1" hangingPunct="1">
              <a:buFontTx/>
              <a:buNone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962648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Číselné vyjádření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altLang="cs-CZ" sz="2400"/>
              <a:t>Práva jsou na systémové úrovni reprezentována jako tři(čtyři) čísla v rozsahu od 0 až po 7 (tj. tři bity). Právo pro čtení má hodnotu 4, pro zápis 2 a pro spuštění 1. Jejich součtem potom získáme součtem těchto hodnot. Hodnota 7 (4+2+1) označuje všechna práva, hodnota 5 (4+0+1) značí právo pro čtení a spuštění. Hodnota 0 pak, celkem logicky, určuje žádná práva.</a:t>
            </a:r>
          </a:p>
        </p:txBody>
      </p:sp>
    </p:spTree>
    <p:extLst>
      <p:ext uri="{BB962C8B-B14F-4D97-AF65-F5344CB8AC3E}">
        <p14:creationId xmlns:p14="http://schemas.microsoft.com/office/powerpoint/2010/main" val="88445825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1605</Words>
  <Application>Microsoft Office PowerPoint</Application>
  <PresentationFormat>Širokoúhlá obrazovka</PresentationFormat>
  <Paragraphs>267</Paragraphs>
  <Slides>37</Slides>
  <Notes>2</Notes>
  <HiddenSlides>0</HiddenSlides>
  <MMClips>0</MMClips>
  <ScaleCrop>false</ScaleCrop>
  <HeadingPairs>
    <vt:vector size="8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Lucida Sans Unicode</vt:lpstr>
      <vt:lpstr>Tahoma</vt:lpstr>
      <vt:lpstr>Times New Roman</vt:lpstr>
      <vt:lpstr>Wingdings</vt:lpstr>
      <vt:lpstr>Motiv Office</vt:lpstr>
      <vt:lpstr>Equation.3</vt:lpstr>
      <vt:lpstr>Vnější paměti</vt:lpstr>
      <vt:lpstr>Vnější paměti</vt:lpstr>
      <vt:lpstr>Pojmy „sektor“ a „cluster“</vt:lpstr>
      <vt:lpstr>   Oddíly (partitions) v MBR</vt:lpstr>
      <vt:lpstr>  Oddíly (partitions) v GPT</vt:lpstr>
      <vt:lpstr>Důvody dělení na oddíly</vt:lpstr>
      <vt:lpstr>Souborový systém</vt:lpstr>
      <vt:lpstr>Souborový systém </vt:lpstr>
      <vt:lpstr> FAT32</vt:lpstr>
      <vt:lpstr> NTFS</vt:lpstr>
      <vt:lpstr> exFAT</vt:lpstr>
      <vt:lpstr>FAT</vt:lpstr>
      <vt:lpstr>NTFS</vt:lpstr>
      <vt:lpstr>Soubory s metadaty v NTFS</vt:lpstr>
      <vt:lpstr>Záznamy v MFT</vt:lpstr>
      <vt:lpstr>Žurnálování</vt:lpstr>
      <vt:lpstr>Nativní souborové systémy Linux</vt:lpstr>
      <vt:lpstr>Ext2</vt:lpstr>
      <vt:lpstr>Ext3</vt:lpstr>
      <vt:lpstr>Ext4</vt:lpstr>
      <vt:lpstr>JFS</vt:lpstr>
      <vt:lpstr>XFS</vt:lpstr>
      <vt:lpstr>ReiserFS a Reiser4</vt:lpstr>
      <vt:lpstr>Limity FS</vt:lpstr>
      <vt:lpstr>Struktura Ext</vt:lpstr>
      <vt:lpstr>I-node</vt:lpstr>
      <vt:lpstr>Prezentace aplikace PowerPoint</vt:lpstr>
      <vt:lpstr>Soubor</vt:lpstr>
      <vt:lpstr>Jména souborů</vt:lpstr>
      <vt:lpstr>FHS</vt:lpstr>
      <vt:lpstr>FHS</vt:lpstr>
      <vt:lpstr>FHS</vt:lpstr>
      <vt:lpstr>Druhy souboru v Linux</vt:lpstr>
      <vt:lpstr>Druhy souboru v Linux</vt:lpstr>
      <vt:lpstr>Přístupová práva </vt:lpstr>
      <vt:lpstr>Ukázka na výpisu</vt:lpstr>
      <vt:lpstr>Číselné vyjádření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Vnější paměti</dc:title>
  <dc:creator>nhi</dc:creator>
  <cp:lastModifiedBy>správce</cp:lastModifiedBy>
  <cp:revision>10</cp:revision>
  <dcterms:created xsi:type="dcterms:W3CDTF">2016-01-21T05:50:05Z</dcterms:created>
  <dcterms:modified xsi:type="dcterms:W3CDTF">2020-09-21T06:01:54Z</dcterms:modified>
</cp:coreProperties>
</file>