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34"/>
  </p:notesMasterIdLst>
  <p:sldIdLst>
    <p:sldId id="256" r:id="rId6"/>
    <p:sldId id="257" r:id="rId7"/>
    <p:sldId id="259" r:id="rId8"/>
    <p:sldId id="258" r:id="rId9"/>
    <p:sldId id="285" r:id="rId10"/>
    <p:sldId id="260" r:id="rId11"/>
    <p:sldId id="261" r:id="rId12"/>
    <p:sldId id="262" r:id="rId13"/>
    <p:sldId id="263" r:id="rId14"/>
    <p:sldId id="264" r:id="rId15"/>
    <p:sldId id="278" r:id="rId16"/>
    <p:sldId id="279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81" r:id="rId30"/>
    <p:sldId id="282" r:id="rId31"/>
    <p:sldId id="283" r:id="rId32"/>
    <p:sldId id="284" r:id="rId3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1024" autoAdjust="0"/>
    <p:restoredTop sz="94660"/>
  </p:normalViewPr>
  <p:slideViewPr>
    <p:cSldViewPr>
      <p:cViewPr>
        <p:scale>
          <a:sx n="60" d="100"/>
          <a:sy n="60" d="100"/>
        </p:scale>
        <p:origin x="-11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9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55131-F582-4C57-9A77-E86F2BDBFAAD}" type="datetimeFigureOut">
              <a:rPr lang="cs-CZ" smtClean="0"/>
              <a:t>20.05.2020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48575-4523-4E8B-848E-C8E1015B9C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2230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1.IT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DC38EA-0EA1-4DF6-B0FF-92A4D84809B9}" type="slidenum">
              <a:rPr lang="cs-CZ" smtClean="0">
                <a:solidFill>
                  <a:prstClr val="black"/>
                </a:solidFill>
              </a:rPr>
              <a:pPr/>
              <a:t>16</a:t>
            </a:fld>
            <a:endParaRPr lang="cs-CZ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42B54-F199-4012-B6E9-A4EFBCF12292}" type="datetimeFigureOut">
              <a:rPr lang="cs-CZ" smtClean="0"/>
              <a:t>20.05.2020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B5E2E-1BF9-4DC7-9BCB-9170607BEC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7542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42B54-F199-4012-B6E9-A4EFBCF12292}" type="datetimeFigureOut">
              <a:rPr lang="cs-CZ" smtClean="0"/>
              <a:t>20.05.2020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B5E2E-1BF9-4DC7-9BCB-9170607BEC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1531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42B54-F199-4012-B6E9-A4EFBCF12292}" type="datetimeFigureOut">
              <a:rPr lang="cs-CZ" smtClean="0"/>
              <a:t>20.05.2020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B5E2E-1BF9-4DC7-9BCB-9170607BEC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3228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42B54-F199-4012-B6E9-A4EFBCF12292}" type="datetimeFigureOut">
              <a:rPr lang="cs-CZ" smtClean="0"/>
              <a:t>20.05.2020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B5E2E-1BF9-4DC7-9BCB-9170607BEC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4614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42B54-F199-4012-B6E9-A4EFBCF12292}" type="datetimeFigureOut">
              <a:rPr lang="cs-CZ" smtClean="0"/>
              <a:t>20.05.2020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B5E2E-1BF9-4DC7-9BCB-9170607BEC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5548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42B54-F199-4012-B6E9-A4EFBCF12292}" type="datetimeFigureOut">
              <a:rPr lang="cs-CZ" smtClean="0"/>
              <a:t>20.05.2020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B5E2E-1BF9-4DC7-9BCB-9170607BEC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5760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42B54-F199-4012-B6E9-A4EFBCF12292}" type="datetimeFigureOut">
              <a:rPr lang="cs-CZ" smtClean="0"/>
              <a:t>20.05.2020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B5E2E-1BF9-4DC7-9BCB-9170607BEC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7144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42B54-F199-4012-B6E9-A4EFBCF12292}" type="datetimeFigureOut">
              <a:rPr lang="cs-CZ" smtClean="0"/>
              <a:t>20.05.2020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B5E2E-1BF9-4DC7-9BCB-9170607BEC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514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42B54-F199-4012-B6E9-A4EFBCF12292}" type="datetimeFigureOut">
              <a:rPr lang="cs-CZ" smtClean="0"/>
              <a:t>20.05.2020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B5E2E-1BF9-4DC7-9BCB-9170607BEC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47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42B54-F199-4012-B6E9-A4EFBCF12292}" type="datetimeFigureOut">
              <a:rPr lang="cs-CZ" smtClean="0"/>
              <a:t>20.05.2020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B5E2E-1BF9-4DC7-9BCB-9170607BEC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5552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42B54-F199-4012-B6E9-A4EFBCF12292}" type="datetimeFigureOut">
              <a:rPr lang="cs-CZ" smtClean="0"/>
              <a:t>20.05.2020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B5E2E-1BF9-4DC7-9BCB-9170607BEC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2296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771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799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00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526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390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5462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462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0212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936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341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49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721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2196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337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10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8476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5024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322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3559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7601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3730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1033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4843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6550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4703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0627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16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7672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5060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6878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6837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7238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8419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4154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6324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2892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1746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2246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5997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6888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2559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6567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20766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826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42B54-F199-4012-B6E9-A4EFBCF12292}" type="datetimeFigureOut">
              <a:rPr lang="cs-CZ" smtClean="0"/>
              <a:t>20.05.2020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B5E2E-1BF9-4DC7-9BCB-9170607BEC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653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09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70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435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BFFCA-8E9B-444C-AFC6-A68D325477F8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20.05.2020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9AF09-16D7-43E5-9C1D-55A242A6E9E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21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slideLayout" Target="../slideLayouts/slideLayout13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>
            <a:normAutofit/>
          </a:bodyPr>
          <a:lstStyle/>
          <a:p>
            <a:r>
              <a:rPr lang="cs-CZ" sz="3200" b="1" dirty="0" smtClean="0"/>
              <a:t>Algoritmus a jeho vlastnosti, způsoby zápisu</a:t>
            </a:r>
            <a:endParaRPr lang="cs-CZ" sz="3200" b="1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11560" y="2204864"/>
            <a:ext cx="8229600" cy="3484984"/>
          </a:xfrm>
        </p:spPr>
        <p:txBody>
          <a:bodyPr/>
          <a:lstStyle/>
          <a:p>
            <a:r>
              <a:rPr lang="cs-CZ" dirty="0" smtClean="0"/>
              <a:t>Algoritmus, vlastnosti algoritmu, efektivnost algoritmu, algoritmizace</a:t>
            </a:r>
          </a:p>
          <a:p>
            <a:r>
              <a:rPr lang="cs-CZ" dirty="0" smtClean="0"/>
              <a:t>Způsoby zápisu algoritmu</a:t>
            </a:r>
          </a:p>
          <a:p>
            <a:r>
              <a:rPr lang="cs-CZ" dirty="0" smtClean="0"/>
              <a:t>Vývojové diagramy</a:t>
            </a:r>
          </a:p>
          <a:p>
            <a:r>
              <a:rPr lang="cs-CZ" dirty="0" smtClean="0"/>
              <a:t>Popište jednoduchý algoritmus pomocí vývojového diagramu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72925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Slovo „algoritmus“ vzniklo ze jména perského matematika, který žil v 9. století a jmenoval se Mohammed al-</a:t>
            </a:r>
            <a:r>
              <a:rPr lang="cs-CZ" dirty="0" err="1" smtClean="0"/>
              <a:t>Khowarizmí</a:t>
            </a:r>
            <a:r>
              <a:rPr lang="cs-CZ" dirty="0" smtClean="0"/>
              <a:t> (v latinském přepise Algoritmus). Zabýval se především pravidly pro aritmetické operace s čísly. </a:t>
            </a:r>
          </a:p>
          <a:p>
            <a:r>
              <a:rPr lang="cs-CZ" dirty="0" smtClean="0"/>
              <a:t>Algoritmus je jednoznačný a přesný popis řešení problému.</a:t>
            </a:r>
          </a:p>
          <a:p>
            <a:r>
              <a:rPr lang="cs-CZ" dirty="0" smtClean="0"/>
              <a:t>Některé problémy lze řešit více způsoby – různými algoritmy, které se mohou svým postupem značně lišit, ale vždy musí vést ke stejným výsledkům.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48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7666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sz="3800" b="1" dirty="0" smtClean="0"/>
              <a:t>Každý algoritmus musí mít tyto vlastnosti:</a:t>
            </a:r>
          </a:p>
          <a:p>
            <a:pPr marL="0" indent="0">
              <a:buNone/>
            </a:pPr>
            <a:endParaRPr lang="cs-CZ" sz="1500" dirty="0" smtClean="0"/>
          </a:p>
          <a:p>
            <a:r>
              <a:rPr lang="cs-CZ" b="1" dirty="0" smtClean="0"/>
              <a:t>správnost:</a:t>
            </a:r>
            <a:r>
              <a:rPr lang="cs-CZ" dirty="0" smtClean="0"/>
              <a:t> výsledek, který vznikne použitím algoritmu, musí být správný</a:t>
            </a:r>
          </a:p>
          <a:p>
            <a:r>
              <a:rPr lang="cs-CZ" b="1" dirty="0" smtClean="0"/>
              <a:t>resultativnost:</a:t>
            </a:r>
            <a:r>
              <a:rPr lang="cs-CZ" dirty="0" smtClean="0"/>
              <a:t> po konečném počtu kroků dospěje k řešení (vrátí třeba jen chybové hlášení)</a:t>
            </a:r>
          </a:p>
          <a:p>
            <a:r>
              <a:rPr lang="cs-CZ" b="1" dirty="0" smtClean="0"/>
              <a:t>konečnost: </a:t>
            </a:r>
            <a:r>
              <a:rPr lang="cs-CZ" dirty="0" smtClean="0"/>
              <a:t>algoritmus se nezacyklí, po určitém počtu kroků skončí</a:t>
            </a:r>
          </a:p>
          <a:p>
            <a:r>
              <a:rPr lang="cs-CZ" b="1" dirty="0" smtClean="0"/>
              <a:t>determinovanost:</a:t>
            </a:r>
            <a:r>
              <a:rPr lang="cs-CZ" dirty="0" smtClean="0"/>
              <a:t> v každém kroku je jednoznačně určen způsob pokračování práce algoritmu</a:t>
            </a:r>
          </a:p>
          <a:p>
            <a:r>
              <a:rPr lang="cs-CZ" b="1" dirty="0" smtClean="0"/>
              <a:t>hromadnost:</a:t>
            </a:r>
            <a:r>
              <a:rPr lang="cs-CZ" dirty="0" smtClean="0"/>
              <a:t> znamená, že algoritmus lze použít pro řešení obecné úlohy, tj. že nepopisujeme postup jedné úlohy, ale poslouží k řešení libovolné úlohy, která patří do jisté třídy úloh</a:t>
            </a:r>
          </a:p>
          <a:p>
            <a:r>
              <a:rPr lang="cs-CZ" b="1" dirty="0" smtClean="0"/>
              <a:t>opakovatelnost:</a:t>
            </a:r>
            <a:r>
              <a:rPr lang="cs-CZ" dirty="0" smtClean="0"/>
              <a:t> algoritmus vede vždy ke stejným výsledkům, jsou-li zadána stejná data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25" name="SMARTInkShape-19"/>
          <p:cNvSpPr/>
          <p:nvPr>
            <p:custDataLst>
              <p:tags r:id="rId1"/>
            </p:custDataLst>
          </p:nvPr>
        </p:nvSpPr>
        <p:spPr>
          <a:xfrm>
            <a:off x="3687961" y="4723805"/>
            <a:ext cx="24151" cy="53579"/>
          </a:xfrm>
          <a:custGeom>
            <a:avLst/>
            <a:gdLst/>
            <a:ahLst/>
            <a:cxnLst/>
            <a:rect l="0" t="0" r="0" b="0"/>
            <a:pathLst>
              <a:path w="24151" h="53579">
                <a:moveTo>
                  <a:pt x="17859" y="53578"/>
                </a:moveTo>
                <a:lnTo>
                  <a:pt x="21738" y="48891"/>
                </a:lnTo>
                <a:lnTo>
                  <a:pt x="23579" y="45109"/>
                </a:lnTo>
                <a:lnTo>
                  <a:pt x="24150" y="42322"/>
                </a:lnTo>
                <a:lnTo>
                  <a:pt x="23733" y="40263"/>
                </a:lnTo>
                <a:lnTo>
                  <a:pt x="21193" y="37301"/>
                </a:lnTo>
                <a:lnTo>
                  <a:pt x="16274" y="31595"/>
                </a:lnTo>
                <a:lnTo>
                  <a:pt x="9002" y="20458"/>
                </a:ln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black"/>
              </a:solidFill>
            </a:endParaRPr>
          </a:p>
        </p:txBody>
      </p:sp>
      <p:sp>
        <p:nvSpPr>
          <p:cNvPr id="26" name="SMARTInkShape-20"/>
          <p:cNvSpPr/>
          <p:nvPr>
            <p:custDataLst>
              <p:tags r:id="rId2"/>
            </p:custDataLst>
          </p:nvPr>
        </p:nvSpPr>
        <p:spPr>
          <a:xfrm>
            <a:off x="4161234" y="4036219"/>
            <a:ext cx="8931" cy="8930"/>
          </a:xfrm>
          <a:custGeom>
            <a:avLst/>
            <a:gdLst/>
            <a:ahLst/>
            <a:cxnLst/>
            <a:rect l="0" t="0" r="0" b="0"/>
            <a:pathLst>
              <a:path w="8931" h="8930">
                <a:moveTo>
                  <a:pt x="0" y="8929"/>
                </a:moveTo>
                <a:lnTo>
                  <a:pt x="893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black"/>
              </a:solidFill>
            </a:endParaRPr>
          </a:p>
        </p:txBody>
      </p:sp>
      <p:grpSp>
        <p:nvGrpSpPr>
          <p:cNvPr id="29" name="SMARTInkShape-Group35"/>
          <p:cNvGrpSpPr/>
          <p:nvPr/>
        </p:nvGrpSpPr>
        <p:grpSpPr>
          <a:xfrm>
            <a:off x="3884414" y="3080742"/>
            <a:ext cx="267892" cy="410767"/>
            <a:chOff x="3884414" y="3080742"/>
            <a:chExt cx="267892" cy="410767"/>
          </a:xfrm>
        </p:grpSpPr>
        <p:sp>
          <p:nvSpPr>
            <p:cNvPr id="27" name="SMARTInkShape-21"/>
            <p:cNvSpPr/>
            <p:nvPr>
              <p:custDataLst>
                <p:tags r:id="rId8"/>
              </p:custDataLst>
            </p:nvPr>
          </p:nvSpPr>
          <p:spPr>
            <a:xfrm>
              <a:off x="3884414" y="3080742"/>
              <a:ext cx="80368" cy="26790"/>
            </a:xfrm>
            <a:custGeom>
              <a:avLst/>
              <a:gdLst/>
              <a:ahLst/>
              <a:cxnLst/>
              <a:rect l="0" t="0" r="0" b="0"/>
              <a:pathLst>
                <a:path w="80368" h="26790">
                  <a:moveTo>
                    <a:pt x="0" y="26789"/>
                  </a:moveTo>
                  <a:lnTo>
                    <a:pt x="26029" y="24143"/>
                  </a:lnTo>
                  <a:lnTo>
                    <a:pt x="8036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prstClr val="black"/>
                </a:solidFill>
              </a:endParaRPr>
            </a:p>
          </p:txBody>
        </p:sp>
        <p:sp>
          <p:nvSpPr>
            <p:cNvPr id="28" name="SMARTInkShape-22"/>
            <p:cNvSpPr/>
            <p:nvPr>
              <p:custDataLst>
                <p:tags r:id="rId9"/>
              </p:custDataLst>
            </p:nvPr>
          </p:nvSpPr>
          <p:spPr>
            <a:xfrm>
              <a:off x="4080867" y="3402211"/>
              <a:ext cx="71439" cy="89298"/>
            </a:xfrm>
            <a:custGeom>
              <a:avLst/>
              <a:gdLst/>
              <a:ahLst/>
              <a:cxnLst/>
              <a:rect l="0" t="0" r="0" b="0"/>
              <a:pathLst>
                <a:path w="71439" h="89298">
                  <a:moveTo>
                    <a:pt x="71438" y="89297"/>
                  </a:moveTo>
                  <a:lnTo>
                    <a:pt x="71438" y="84556"/>
                  </a:lnTo>
                  <a:lnTo>
                    <a:pt x="61956" y="7212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prstClr val="black"/>
                </a:solidFill>
              </a:endParaRPr>
            </a:p>
          </p:txBody>
        </p:sp>
      </p:grpSp>
      <p:grpSp>
        <p:nvGrpSpPr>
          <p:cNvPr id="32" name="SMARTInkShape-Group36"/>
          <p:cNvGrpSpPr/>
          <p:nvPr/>
        </p:nvGrpSpPr>
        <p:grpSpPr>
          <a:xfrm>
            <a:off x="3321844" y="3107531"/>
            <a:ext cx="241102" cy="348259"/>
            <a:chOff x="3321844" y="3107531"/>
            <a:chExt cx="241102" cy="348259"/>
          </a:xfrm>
        </p:grpSpPr>
        <p:sp>
          <p:nvSpPr>
            <p:cNvPr id="30" name="SMARTInkShape-23"/>
            <p:cNvSpPr/>
            <p:nvPr>
              <p:custDataLst>
                <p:tags r:id="rId6"/>
              </p:custDataLst>
            </p:nvPr>
          </p:nvSpPr>
          <p:spPr>
            <a:xfrm>
              <a:off x="3321844" y="3420070"/>
              <a:ext cx="35720" cy="35720"/>
            </a:xfrm>
            <a:custGeom>
              <a:avLst/>
              <a:gdLst/>
              <a:ahLst/>
              <a:cxnLst/>
              <a:rect l="0" t="0" r="0" b="0"/>
              <a:pathLst>
                <a:path w="35720" h="35720">
                  <a:moveTo>
                    <a:pt x="0" y="0"/>
                  </a:moveTo>
                  <a:lnTo>
                    <a:pt x="3656" y="352"/>
                  </a:lnTo>
                  <a:lnTo>
                    <a:pt x="5464" y="1554"/>
                  </a:lnTo>
                  <a:lnTo>
                    <a:pt x="7881" y="4560"/>
                  </a:lnTo>
                  <a:lnTo>
                    <a:pt x="12449" y="10211"/>
                  </a:lnTo>
                  <a:lnTo>
                    <a:pt x="20926" y="19965"/>
                  </a:lnTo>
                  <a:lnTo>
                    <a:pt x="35719" y="3571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prstClr val="black"/>
                </a:solidFill>
              </a:endParaRPr>
            </a:p>
          </p:txBody>
        </p:sp>
        <p:sp>
          <p:nvSpPr>
            <p:cNvPr id="31" name="SMARTInkShape-24"/>
            <p:cNvSpPr/>
            <p:nvPr>
              <p:custDataLst>
                <p:tags r:id="rId7"/>
              </p:custDataLst>
            </p:nvPr>
          </p:nvSpPr>
          <p:spPr>
            <a:xfrm>
              <a:off x="3473648" y="3107531"/>
              <a:ext cx="89298" cy="71439"/>
            </a:xfrm>
            <a:custGeom>
              <a:avLst/>
              <a:gdLst/>
              <a:ahLst/>
              <a:cxnLst/>
              <a:rect l="0" t="0" r="0" b="0"/>
              <a:pathLst>
                <a:path w="89298" h="71439">
                  <a:moveTo>
                    <a:pt x="89297" y="71438"/>
                  </a:moveTo>
                  <a:lnTo>
                    <a:pt x="81176" y="64309"/>
                  </a:lnTo>
                  <a:lnTo>
                    <a:pt x="38495" y="33938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prstClr val="black"/>
                </a:solidFill>
              </a:endParaRPr>
            </a:p>
          </p:txBody>
        </p:sp>
      </p:grpSp>
      <p:sp>
        <p:nvSpPr>
          <p:cNvPr id="33" name="SMARTInkShape-25"/>
          <p:cNvSpPr/>
          <p:nvPr>
            <p:custDataLst>
              <p:tags r:id="rId3"/>
            </p:custDataLst>
          </p:nvPr>
        </p:nvSpPr>
        <p:spPr>
          <a:xfrm>
            <a:off x="3089672" y="3196828"/>
            <a:ext cx="26790" cy="17861"/>
          </a:xfrm>
          <a:custGeom>
            <a:avLst/>
            <a:gdLst/>
            <a:ahLst/>
            <a:cxnLst/>
            <a:rect l="0" t="0" r="0" b="0"/>
            <a:pathLst>
              <a:path w="26790" h="17861">
                <a:moveTo>
                  <a:pt x="26789" y="1786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black"/>
              </a:solidFill>
            </a:endParaRPr>
          </a:p>
        </p:txBody>
      </p:sp>
      <p:sp>
        <p:nvSpPr>
          <p:cNvPr id="34" name="SMARTInkShape-26"/>
          <p:cNvSpPr/>
          <p:nvPr>
            <p:custDataLst>
              <p:tags r:id="rId4"/>
            </p:custDataLst>
          </p:nvPr>
        </p:nvSpPr>
        <p:spPr>
          <a:xfrm>
            <a:off x="5214938" y="1964531"/>
            <a:ext cx="26790" cy="1"/>
          </a:xfrm>
          <a:custGeom>
            <a:avLst/>
            <a:gdLst/>
            <a:ahLst/>
            <a:cxnLst/>
            <a:rect l="0" t="0" r="0" b="0"/>
            <a:pathLst>
              <a:path w="26790" h="1">
                <a:moveTo>
                  <a:pt x="0" y="0"/>
                </a:moveTo>
                <a:lnTo>
                  <a:pt x="26789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black"/>
              </a:solidFill>
            </a:endParaRPr>
          </a:p>
        </p:txBody>
      </p:sp>
      <p:sp>
        <p:nvSpPr>
          <p:cNvPr id="35" name="SMARTInkShape-27"/>
          <p:cNvSpPr/>
          <p:nvPr>
            <p:custDataLst>
              <p:tags r:id="rId5"/>
            </p:custDataLst>
          </p:nvPr>
        </p:nvSpPr>
        <p:spPr>
          <a:xfrm>
            <a:off x="2321719" y="1366383"/>
            <a:ext cx="17860" cy="17720"/>
          </a:xfrm>
          <a:custGeom>
            <a:avLst/>
            <a:gdLst/>
            <a:ahLst/>
            <a:cxnLst/>
            <a:rect l="0" t="0" r="0" b="0"/>
            <a:pathLst>
              <a:path w="17860" h="17720">
                <a:moveTo>
                  <a:pt x="0" y="17719"/>
                </a:moveTo>
                <a:lnTo>
                  <a:pt x="0" y="0"/>
                </a:lnTo>
                <a:lnTo>
                  <a:pt x="4740" y="4641"/>
                </a:lnTo>
                <a:lnTo>
                  <a:pt x="17859" y="8789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13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b="1" dirty="0"/>
              <a:t>Efektivnost algoritmu</a:t>
            </a:r>
            <a:r>
              <a:rPr lang="cs-CZ" dirty="0"/>
              <a:t> je vlastnost algoritmu spočívající v tom, že algoritmus řeší problém v co nejkratším čase nebo s co nejmenšími nároky na prostředky. Je snahou efektivnost algoritmu co nejvíce zvyšovat.</a:t>
            </a:r>
            <a:endParaRPr lang="cs-CZ" b="1" dirty="0" smtClean="0"/>
          </a:p>
          <a:p>
            <a:pPr marL="0" indent="0">
              <a:buNone/>
            </a:pPr>
            <a:r>
              <a:rPr lang="cs-CZ" b="1" dirty="0" smtClean="0"/>
              <a:t>Efektivnost </a:t>
            </a:r>
            <a:r>
              <a:rPr lang="cs-CZ" b="1" dirty="0" smtClean="0"/>
              <a:t>algoritmu </a:t>
            </a:r>
            <a:r>
              <a:rPr lang="cs-CZ" dirty="0" smtClean="0"/>
              <a:t>- danou úlohu řeší více algoritmů, vybíráme efektivnější podle určitých kritérií:</a:t>
            </a:r>
          </a:p>
          <a:p>
            <a:r>
              <a:rPr lang="cs-CZ" b="1" dirty="0" smtClean="0"/>
              <a:t>časové:</a:t>
            </a:r>
            <a:r>
              <a:rPr lang="cs-CZ" dirty="0" smtClean="0"/>
              <a:t> úloha vyřešena v kratším čase (uvažujeme strojový čas tj. počet instrukcí </a:t>
            </a:r>
            <a:r>
              <a:rPr lang="cs-CZ" dirty="0" smtClean="0"/>
              <a:t>procesoru) </a:t>
            </a:r>
            <a:r>
              <a:rPr lang="cs-CZ" dirty="0" smtClean="0"/>
              <a:t>-  např. O(log n) logaritmická Binární vyhledávání, O(n</a:t>
            </a:r>
            <a:r>
              <a:rPr lang="cs-CZ" dirty="0"/>
              <a:t>) </a:t>
            </a:r>
            <a:r>
              <a:rPr lang="cs-CZ" dirty="0" smtClean="0"/>
              <a:t>lineární Hledání </a:t>
            </a:r>
            <a:r>
              <a:rPr lang="cs-CZ" dirty="0"/>
              <a:t>prvku v neseřazeném poli</a:t>
            </a:r>
            <a:endParaRPr lang="cs-CZ" dirty="0" smtClean="0"/>
          </a:p>
          <a:p>
            <a:r>
              <a:rPr lang="cs-CZ" b="1" dirty="0" smtClean="0"/>
              <a:t>paměťové: </a:t>
            </a:r>
            <a:r>
              <a:rPr lang="cs-CZ" dirty="0" smtClean="0"/>
              <a:t>spotřeba paměti</a:t>
            </a:r>
          </a:p>
          <a:p>
            <a:r>
              <a:rPr lang="cs-CZ" b="1" dirty="0" smtClean="0"/>
              <a:t>přehlednost, srozumitelnost:</a:t>
            </a:r>
            <a:r>
              <a:rPr lang="cs-CZ" dirty="0" smtClean="0"/>
              <a:t> (důležité pro další vývoj a úpravy)</a:t>
            </a:r>
          </a:p>
          <a:p>
            <a:pPr marL="0" indent="0">
              <a:buNone/>
            </a:pPr>
            <a:r>
              <a:rPr lang="cs-CZ" dirty="0"/>
              <a:t>Doba běhu programu nezávisí pouze na použitém algoritmu, ale také na prostředí nebo na vstupních datech. Efektivnost může ovlivňovat použitý programovací jazyk, operační systém, hardware a další. Dalším činitelem je struktura a množství zpracovávaných dat.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044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8960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Algoritmizace</a:t>
            </a:r>
            <a:r>
              <a:rPr lang="cs-CZ" dirty="0"/>
              <a:t> = proces vytváření a sestavování algoritmů</a:t>
            </a:r>
          </a:p>
          <a:p>
            <a:pPr marL="0" indent="0">
              <a:buNone/>
            </a:pPr>
            <a:r>
              <a:rPr lang="pt-BR" b="1" dirty="0"/>
              <a:t>Programování</a:t>
            </a:r>
            <a:r>
              <a:rPr lang="pt-BR" dirty="0"/>
              <a:t> = zakódování algoritmu do zvoleného programovacího jazyka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1336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3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Algoritmizaci lze rozdělit do několika kroků</a:t>
            </a:r>
            <a:r>
              <a:rPr lang="cs-CZ" b="1" dirty="0" smtClean="0"/>
              <a:t>: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dirty="0"/>
              <a:t>Formulace problému</a:t>
            </a:r>
          </a:p>
          <a:p>
            <a:r>
              <a:rPr lang="cs-CZ" dirty="0"/>
              <a:t>Analýza úlohy</a:t>
            </a:r>
          </a:p>
          <a:p>
            <a:r>
              <a:rPr lang="cs-CZ" dirty="0"/>
              <a:t>Vytvoření algoritmu</a:t>
            </a:r>
          </a:p>
          <a:p>
            <a:r>
              <a:rPr lang="cs-CZ" dirty="0"/>
              <a:t>Sestavení programu</a:t>
            </a:r>
          </a:p>
          <a:p>
            <a:r>
              <a:rPr lang="cs-CZ" dirty="0"/>
              <a:t>Odladění programu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4301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600" b="1" dirty="0"/>
              <a:t>Formulace problému</a:t>
            </a:r>
          </a:p>
          <a:p>
            <a:pPr marL="0" indent="0">
              <a:buNone/>
            </a:pPr>
            <a:r>
              <a:rPr lang="cs-CZ" sz="3600" dirty="0"/>
              <a:t>V této etapě je třeba přesně formulovat požadavky, určit výchozí hodnoty, požadované výsledky, jejich formu a přesnost řešení. </a:t>
            </a:r>
            <a:endParaRPr lang="cs-CZ" sz="3600" dirty="0" smtClean="0"/>
          </a:p>
          <a:p>
            <a:pPr marL="0" indent="0">
              <a:buNone/>
            </a:pPr>
            <a:r>
              <a:rPr lang="cs-CZ" sz="3600" dirty="0" smtClean="0"/>
              <a:t>Tvůrce </a:t>
            </a:r>
            <a:r>
              <a:rPr lang="cs-CZ" sz="3600" dirty="0"/>
              <a:t>algoritmu musí dokonale rozumět řešenému problému, jinak nemůže algoritmus </a:t>
            </a:r>
            <a:r>
              <a:rPr lang="cs-CZ" sz="3600" dirty="0" smtClean="0"/>
              <a:t>sestavit.</a:t>
            </a:r>
            <a:endParaRPr lang="cs-CZ" sz="3600" dirty="0"/>
          </a:p>
          <a:p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147740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600" b="1" dirty="0"/>
              <a:t>Analýza úlohy</a:t>
            </a:r>
          </a:p>
          <a:p>
            <a:pPr marL="0" indent="0">
              <a:buNone/>
            </a:pPr>
            <a:r>
              <a:rPr lang="cs-CZ" sz="3600" dirty="0"/>
              <a:t>Při analýze úlohy si ověříme, zda je úloha řešitelná a uděláme si první představu o jejím řešení. </a:t>
            </a:r>
            <a:endParaRPr lang="cs-CZ" sz="3600" dirty="0" smtClean="0"/>
          </a:p>
          <a:p>
            <a:pPr marL="0" indent="0">
              <a:buNone/>
            </a:pPr>
            <a:r>
              <a:rPr lang="cs-CZ" sz="3600" dirty="0" smtClean="0"/>
              <a:t>Dále </a:t>
            </a:r>
            <a:r>
              <a:rPr lang="cs-CZ" sz="3600" dirty="0"/>
              <a:t>zjistíme, zda výchozí hodnoty jsou k řešení postačující a zda má úloha více řešení. Podle charakteru úlohy vybereme nejvhodnější a pokud možno nejjednodušší řešení</a:t>
            </a:r>
            <a:r>
              <a:rPr lang="cs-CZ" sz="3600" dirty="0" smtClean="0"/>
              <a:t>.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358889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600" b="1" dirty="0"/>
              <a:t>Vytvoření algoritmu úlohy</a:t>
            </a:r>
          </a:p>
          <a:p>
            <a:pPr marL="0" indent="0">
              <a:buNone/>
            </a:pPr>
            <a:r>
              <a:rPr lang="cs-CZ" sz="3600" dirty="0"/>
              <a:t>Sestavíme jednoznačný sled jednotlivých instrukcí (příkazů), které je třeba provést, aby byl úkol správně vyřešen. </a:t>
            </a:r>
            <a:endParaRPr lang="cs-CZ" sz="3600" dirty="0" smtClean="0"/>
          </a:p>
          <a:p>
            <a:pPr marL="0" indent="0">
              <a:buNone/>
            </a:pPr>
            <a:r>
              <a:rPr lang="cs-CZ" sz="3600" dirty="0" smtClean="0"/>
              <a:t>Algoritmus </a:t>
            </a:r>
            <a:r>
              <a:rPr lang="cs-CZ" sz="3600" dirty="0"/>
              <a:t>přesně popisuje postup zpracování daného úkolu, nedává však odpověď na daný problém, ale pouze postup, jak ji získat.</a:t>
            </a:r>
          </a:p>
          <a:p>
            <a:pPr marL="0" indent="0">
              <a:buNone/>
            </a:pP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247051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926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sz="3600" b="1" dirty="0" smtClean="0"/>
              <a:t>Algoritmus lze vyjádřit:</a:t>
            </a:r>
            <a:endParaRPr lang="cs-CZ" sz="3600" dirty="0" smtClean="0"/>
          </a:p>
          <a:p>
            <a:r>
              <a:rPr lang="cs-CZ" b="1" dirty="0" smtClean="0"/>
              <a:t>slovně:</a:t>
            </a:r>
            <a:r>
              <a:rPr lang="cs-CZ" dirty="0" smtClean="0"/>
              <a:t> jednotlivé kroky postupu jsou vyjádřeny větami v přirozeném jazyce, </a:t>
            </a:r>
            <a:r>
              <a:rPr lang="cs-CZ" dirty="0"/>
              <a:t>ze všech možností zápisu algoritmů je nejméně přehledný</a:t>
            </a:r>
            <a:endParaRPr lang="cs-CZ" dirty="0" smtClean="0"/>
          </a:p>
          <a:p>
            <a:r>
              <a:rPr lang="cs-CZ" b="1" dirty="0"/>
              <a:t>rozhodovací tabulka: </a:t>
            </a:r>
            <a:r>
              <a:rPr lang="cs-CZ" dirty="0"/>
              <a:t>používá se v případech, kdy se v úloze vyskytuje několik možností a vlastní řešení je pro každou možnost jednoduše popsatelné </a:t>
            </a:r>
            <a:endParaRPr lang="cs-CZ" dirty="0" smtClean="0"/>
          </a:p>
          <a:p>
            <a:r>
              <a:rPr lang="cs-CZ" b="1" dirty="0" smtClean="0"/>
              <a:t>graficky:</a:t>
            </a:r>
            <a:r>
              <a:rPr lang="cs-CZ" dirty="0" smtClean="0"/>
              <a:t> jednotlivé kroky jsou popsány grafickými značkami se slovním popisem, například pomocí tzv. vývojových diagramů</a:t>
            </a:r>
          </a:p>
          <a:p>
            <a:r>
              <a:rPr lang="cs-CZ" b="1" dirty="0" smtClean="0"/>
              <a:t>strukturogramy: </a:t>
            </a:r>
            <a:r>
              <a:rPr lang="cs-CZ" dirty="0" smtClean="0"/>
              <a:t>jsou </a:t>
            </a:r>
            <a:r>
              <a:rPr lang="cs-CZ" dirty="0"/>
              <a:t>úspornějším znázorněním algoritmu, jsou kombinací grafického a textového popisu. Strukturogram je tvořen obdélníkovou tabulkou, kde do řádků zapisujeme postup kroků symbolickou či slovní formou v pořadí, v jakém budou prováděny. Záhlaví tabulky obsahuje název algoritmu nebo dílčího kroku.</a:t>
            </a:r>
            <a:endParaRPr lang="cs-CZ" b="1" dirty="0" smtClean="0"/>
          </a:p>
          <a:p>
            <a:r>
              <a:rPr lang="cs-CZ" b="1" dirty="0" smtClean="0"/>
              <a:t>matematicky:</a:t>
            </a:r>
            <a:r>
              <a:rPr lang="cs-CZ" dirty="0" smtClean="0"/>
              <a:t> soustavou rovnic, vztahem mezi veličinami, ve </a:t>
            </a:r>
            <a:r>
              <a:rPr lang="cs-CZ" dirty="0"/>
              <a:t>většině případů bývá příliš stručný a nelze jej přímo zadat počítači.</a:t>
            </a:r>
            <a:endParaRPr lang="cs-CZ" dirty="0" smtClean="0"/>
          </a:p>
          <a:p>
            <a:r>
              <a:rPr lang="cs-CZ" b="1" dirty="0" smtClean="0"/>
              <a:t>programem, programovacím jazykem:</a:t>
            </a:r>
            <a:r>
              <a:rPr lang="cs-CZ" dirty="0" smtClean="0"/>
              <a:t> jednotlivé kroky jsou popsány instrukcemi, algoritmus </a:t>
            </a:r>
            <a:r>
              <a:rPr lang="cs-CZ" dirty="0"/>
              <a:t>je zapsaný v jazyce, kterému počítač rozumí a umí z něho vytvořit strojový kód. Program je napsán v programovacím </a:t>
            </a:r>
            <a:r>
              <a:rPr lang="cs-CZ" dirty="0" smtClean="0"/>
              <a:t>jazyce, </a:t>
            </a:r>
            <a:r>
              <a:rPr lang="cs-CZ" dirty="0"/>
              <a:t>pro dokumentační činnost se kombinuje s vývojovými </a:t>
            </a:r>
            <a:r>
              <a:rPr lang="cs-CZ" dirty="0" smtClean="0"/>
              <a:t>diagramy.</a:t>
            </a:r>
          </a:p>
        </p:txBody>
      </p:sp>
    </p:spTree>
    <p:extLst>
      <p:ext uri="{BB962C8B-B14F-4D97-AF65-F5344CB8AC3E}">
        <p14:creationId xmlns:p14="http://schemas.microsoft.com/office/powerpoint/2010/main" val="34878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3568" y="692696"/>
            <a:ext cx="8229600" cy="561662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cs-CZ" b="1" dirty="0" smtClean="0"/>
              <a:t>Příklad </a:t>
            </a:r>
            <a:r>
              <a:rPr lang="cs-CZ" b="1" dirty="0"/>
              <a:t>slovního zápisu </a:t>
            </a:r>
            <a:r>
              <a:rPr lang="cs-CZ" b="1" dirty="0" smtClean="0"/>
              <a:t>algoritmu</a:t>
            </a:r>
            <a:endParaRPr lang="cs-CZ" b="1" dirty="0"/>
          </a:p>
          <a:p>
            <a:pPr>
              <a:buNone/>
            </a:pPr>
            <a:r>
              <a:rPr lang="cs-CZ" b="1" dirty="0" smtClean="0"/>
              <a:t>Algoritmus přechodu křižovatky, řízené semaforem</a:t>
            </a:r>
          </a:p>
          <a:p>
            <a:r>
              <a:rPr lang="cs-CZ" dirty="0" smtClean="0"/>
              <a:t>Formulace problému </a:t>
            </a:r>
          </a:p>
          <a:p>
            <a:pPr lvl="1">
              <a:buNone/>
            </a:pPr>
            <a:r>
              <a:rPr lang="cs-CZ" dirty="0" smtClean="0"/>
              <a:t>	</a:t>
            </a:r>
            <a:r>
              <a:rPr lang="cs-CZ" sz="3100" dirty="0" smtClean="0"/>
              <a:t>Přejdi na druhou stranu ulice.</a:t>
            </a:r>
          </a:p>
          <a:p>
            <a:r>
              <a:rPr lang="cs-CZ" dirty="0" smtClean="0"/>
              <a:t>Analýza úlohy </a:t>
            </a:r>
          </a:p>
          <a:p>
            <a:pPr>
              <a:buNone/>
            </a:pPr>
            <a:r>
              <a:rPr lang="cs-CZ" dirty="0" smtClean="0"/>
              <a:t>	</a:t>
            </a:r>
            <a:r>
              <a:rPr lang="cs-CZ" u="sng" dirty="0" smtClean="0"/>
              <a:t>Vstupní údaje</a:t>
            </a:r>
            <a:r>
              <a:rPr lang="cs-CZ" dirty="0" smtClean="0"/>
              <a:t>: přechod, semafor</a:t>
            </a:r>
            <a:br>
              <a:rPr lang="cs-CZ" dirty="0" smtClean="0"/>
            </a:br>
            <a:r>
              <a:rPr lang="cs-CZ" u="sng" dirty="0" smtClean="0"/>
              <a:t>Výstupní údaje</a:t>
            </a:r>
            <a:r>
              <a:rPr lang="cs-CZ" dirty="0" smtClean="0"/>
              <a:t>: pozice na druhé straně ulice</a:t>
            </a:r>
            <a:br>
              <a:rPr lang="cs-CZ" dirty="0" smtClean="0"/>
            </a:br>
            <a:r>
              <a:rPr lang="cs-CZ" u="sng" dirty="0" smtClean="0"/>
              <a:t>Analýza</a:t>
            </a:r>
            <a:r>
              <a:rPr lang="cs-CZ" dirty="0" smtClean="0"/>
              <a:t>: přes přechod se nechodí na červenou</a:t>
            </a:r>
          </a:p>
          <a:p>
            <a:r>
              <a:rPr lang="cs-CZ" dirty="0" smtClean="0"/>
              <a:t>Sestavení algoritmu </a:t>
            </a:r>
          </a:p>
          <a:p>
            <a:pPr>
              <a:buNone/>
            </a:pPr>
            <a:r>
              <a:rPr lang="cs-CZ" dirty="0" smtClean="0"/>
              <a:t>	Slovní popis:</a:t>
            </a:r>
            <a:br>
              <a:rPr lang="cs-CZ" dirty="0" smtClean="0"/>
            </a:br>
            <a:r>
              <a:rPr lang="cs-CZ" dirty="0" smtClean="0"/>
              <a:t>1. Dojdi až k semaforu </a:t>
            </a:r>
          </a:p>
          <a:p>
            <a:pPr>
              <a:buNone/>
            </a:pPr>
            <a:r>
              <a:rPr lang="cs-CZ" dirty="0" smtClean="0"/>
              <a:t>	2. Svítí na semaforu červená? </a:t>
            </a:r>
            <a:br>
              <a:rPr lang="cs-CZ" dirty="0" smtClean="0"/>
            </a:br>
            <a:r>
              <a:rPr lang="cs-CZ" dirty="0" smtClean="0"/>
              <a:t>     ANO - čekej, vrať se na bod 2 </a:t>
            </a:r>
            <a:br>
              <a:rPr lang="cs-CZ" dirty="0" smtClean="0"/>
            </a:br>
            <a:r>
              <a:rPr lang="cs-CZ" dirty="0" smtClean="0"/>
              <a:t>     NE - pokračuj bodem 3 </a:t>
            </a:r>
          </a:p>
          <a:p>
            <a:pPr>
              <a:buNone/>
            </a:pPr>
            <a:r>
              <a:rPr lang="cs-CZ" dirty="0" smtClean="0"/>
              <a:t>	3. Přejdi přes přechod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9058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cs-CZ" dirty="0" smtClean="0"/>
              <a:t>Strukturogram</a:t>
            </a:r>
            <a:endParaRPr lang="cs-CZ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6772484"/>
              </p:ext>
            </p:extLst>
          </p:nvPr>
        </p:nvGraphicFramePr>
        <p:xfrm>
          <a:off x="899592" y="1452561"/>
          <a:ext cx="3558161" cy="2557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Picture" r:id="rId3" imgW="3071836" imgH="3077922" progId="Word.Picture.8">
                  <p:embed/>
                </p:oleObj>
              </mc:Choice>
              <mc:Fallback>
                <p:oleObj name="Picture" r:id="rId3" imgW="3071836" imgH="3077922" progId="Word.Picture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1452561"/>
                        <a:ext cx="3558161" cy="25571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5129149" y="1971072"/>
            <a:ext cx="2891488" cy="1368152"/>
            <a:chOff x="6997" y="6997"/>
            <a:chExt cx="3620" cy="1620"/>
          </a:xfrm>
        </p:grpSpPr>
        <p:sp>
          <p:nvSpPr>
            <p:cNvPr id="6" name="Rectangle 13"/>
            <p:cNvSpPr>
              <a:spLocks noChangeArrowheads="1"/>
            </p:cNvSpPr>
            <p:nvPr/>
          </p:nvSpPr>
          <p:spPr bwMode="auto">
            <a:xfrm>
              <a:off x="7005" y="6997"/>
              <a:ext cx="3420" cy="16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7" name="Text Box 12"/>
            <p:cNvSpPr txBox="1">
              <a:spLocks noChangeArrowheads="1"/>
            </p:cNvSpPr>
            <p:nvPr/>
          </p:nvSpPr>
          <p:spPr bwMode="auto">
            <a:xfrm>
              <a:off x="7725" y="6997"/>
              <a:ext cx="2075" cy="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5F5F5F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cs-CZ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podmínka</a:t>
              </a:r>
              <a:endParaRPr kumimoji="0" lang="cs-CZ" altLang="cs-C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Line 11"/>
            <p:cNvSpPr>
              <a:spLocks noChangeShapeType="1"/>
            </p:cNvSpPr>
            <p:nvPr/>
          </p:nvSpPr>
          <p:spPr bwMode="auto">
            <a:xfrm>
              <a:off x="6997" y="7897"/>
              <a:ext cx="34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6997" y="6997"/>
              <a:ext cx="1620" cy="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 flipH="1">
              <a:off x="8617" y="6997"/>
              <a:ext cx="1800" cy="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7006" y="7358"/>
              <a:ext cx="1452" cy="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5F5F5F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cs-CZ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ANO</a:t>
              </a:r>
              <a:endParaRPr kumimoji="0" lang="cs-CZ" altLang="cs-C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9165" y="7357"/>
              <a:ext cx="1452" cy="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5F5F5F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cs-CZ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NE</a:t>
              </a:r>
              <a:endParaRPr kumimoji="0" lang="cs-CZ" altLang="cs-C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Line 6"/>
            <p:cNvSpPr>
              <a:spLocks noChangeShapeType="1"/>
            </p:cNvSpPr>
            <p:nvPr/>
          </p:nvSpPr>
          <p:spPr bwMode="auto">
            <a:xfrm>
              <a:off x="8617" y="7897"/>
              <a:ext cx="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6997" y="7897"/>
              <a:ext cx="1620" cy="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5F5F5F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cs-CZ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příkazy_A</a:t>
              </a:r>
              <a:endParaRPr kumimoji="0" lang="cs-CZ" altLang="cs-C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 Box 4"/>
            <p:cNvSpPr txBox="1">
              <a:spLocks noChangeArrowheads="1"/>
            </p:cNvSpPr>
            <p:nvPr/>
          </p:nvSpPr>
          <p:spPr bwMode="auto">
            <a:xfrm>
              <a:off x="8617" y="7897"/>
              <a:ext cx="1620" cy="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5F5F5F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cs-CZ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příkazy_B</a:t>
              </a:r>
              <a:endParaRPr kumimoji="0" lang="cs-CZ" altLang="cs-C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Zástupný symbol pro obsah 18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32048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cs-CZ" altLang="cs-CZ" sz="2400" dirty="0" smtClean="0">
                <a:latin typeface="Arial" pitchFamily="34" charset="0"/>
                <a:cs typeface="Arial" pitchFamily="34" charset="0"/>
              </a:rPr>
              <a:t>Větvení</a:t>
            </a:r>
            <a:endParaRPr lang="cs-CZ" altLang="cs-CZ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" name="Objek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929629"/>
              </p:ext>
            </p:extLst>
          </p:nvPr>
        </p:nvGraphicFramePr>
        <p:xfrm>
          <a:off x="1151620" y="4482505"/>
          <a:ext cx="3572780" cy="2137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Picture" r:id="rId5" imgW="2852745" imgH="3074879" progId="Word.Picture.8">
                  <p:embed/>
                </p:oleObj>
              </mc:Choice>
              <mc:Fallback>
                <p:oleObj name="Picture" r:id="rId5" imgW="2852745" imgH="3074879" progId="Word.Picture.8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1620" y="4482505"/>
                        <a:ext cx="3572780" cy="21372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23"/>
          <p:cNvGrpSpPr>
            <a:grpSpLocks/>
          </p:cNvGrpSpPr>
          <p:nvPr/>
        </p:nvGrpSpPr>
        <p:grpSpPr bwMode="auto">
          <a:xfrm>
            <a:off x="5414712" y="4567205"/>
            <a:ext cx="2892270" cy="2098550"/>
            <a:chOff x="6791" y="8051"/>
            <a:chExt cx="3600" cy="1803"/>
          </a:xfrm>
        </p:grpSpPr>
        <p:grpSp>
          <p:nvGrpSpPr>
            <p:cNvPr id="22" name="Group 25"/>
            <p:cNvGrpSpPr>
              <a:grpSpLocks/>
            </p:cNvGrpSpPr>
            <p:nvPr/>
          </p:nvGrpSpPr>
          <p:grpSpPr bwMode="auto">
            <a:xfrm>
              <a:off x="6791" y="8051"/>
              <a:ext cx="3600" cy="1260"/>
              <a:chOff x="6971" y="8951"/>
              <a:chExt cx="3600" cy="1260"/>
            </a:xfrm>
          </p:grpSpPr>
          <p:sp>
            <p:nvSpPr>
              <p:cNvPr id="24" name="Rectangle 30"/>
              <p:cNvSpPr>
                <a:spLocks noChangeArrowheads="1"/>
              </p:cNvSpPr>
              <p:nvPr/>
            </p:nvSpPr>
            <p:spPr bwMode="auto">
              <a:xfrm>
                <a:off x="6971" y="8951"/>
                <a:ext cx="3600" cy="12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5" name="Text Box 29"/>
              <p:cNvSpPr txBox="1">
                <a:spLocks noChangeArrowheads="1"/>
              </p:cNvSpPr>
              <p:nvPr/>
            </p:nvSpPr>
            <p:spPr bwMode="auto">
              <a:xfrm>
                <a:off x="7691" y="9491"/>
                <a:ext cx="2880" cy="7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5F5F5F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cs-CZ" altLang="cs-CZ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ANO</a:t>
                </a:r>
                <a:endParaRPr kumimoji="0" lang="cs-CZ" altLang="cs-CZ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cs-CZ" altLang="cs-CZ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příkazy</a:t>
                </a:r>
                <a:endParaRPr kumimoji="0" lang="cs-CZ" altLang="cs-CZ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" name="Text Box 28"/>
              <p:cNvSpPr txBox="1">
                <a:spLocks noChangeArrowheads="1"/>
              </p:cNvSpPr>
              <p:nvPr/>
            </p:nvSpPr>
            <p:spPr bwMode="auto">
              <a:xfrm>
                <a:off x="6971" y="8951"/>
                <a:ext cx="2064" cy="5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5F5F5F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cs-CZ" altLang="cs-CZ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podmínka</a:t>
                </a:r>
                <a:endParaRPr kumimoji="0" lang="cs-CZ" altLang="cs-CZ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" name="Line 27"/>
              <p:cNvSpPr>
                <a:spLocks noChangeShapeType="1"/>
              </p:cNvSpPr>
              <p:nvPr/>
            </p:nvSpPr>
            <p:spPr bwMode="auto">
              <a:xfrm>
                <a:off x="8051" y="9491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  <p:sp>
            <p:nvSpPr>
              <p:cNvPr id="28" name="Line 26"/>
              <p:cNvSpPr>
                <a:spLocks noChangeShapeType="1"/>
              </p:cNvSpPr>
              <p:nvPr/>
            </p:nvSpPr>
            <p:spPr bwMode="auto">
              <a:xfrm>
                <a:off x="8051" y="9491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cs-CZ"/>
              </a:p>
            </p:txBody>
          </p:sp>
        </p:grpSp>
        <p:sp>
          <p:nvSpPr>
            <p:cNvPr id="23" name="Text Box 24"/>
            <p:cNvSpPr txBox="1">
              <a:spLocks noChangeArrowheads="1"/>
            </p:cNvSpPr>
            <p:nvPr/>
          </p:nvSpPr>
          <p:spPr bwMode="auto">
            <a:xfrm>
              <a:off x="6971" y="9314"/>
              <a:ext cx="720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altLang="cs-CZ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NE</a:t>
              </a:r>
              <a:endParaRPr kumimoji="0" lang="cs-CZ" altLang="cs-C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9" name="Rectangle 32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30" name="Rectangle 33"/>
          <p:cNvSpPr>
            <a:spLocks noChangeArrowheads="1"/>
          </p:cNvSpPr>
          <p:nvPr/>
        </p:nvSpPr>
        <p:spPr bwMode="auto">
          <a:xfrm>
            <a:off x="539552" y="4233821"/>
            <a:ext cx="1224136" cy="838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Cyklus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7"/>
          <p:cNvSpPr>
            <a:spLocks noChangeArrowheads="1"/>
          </p:cNvSpPr>
          <p:nvPr/>
        </p:nvSpPr>
        <p:spPr bwMode="auto">
          <a:xfrm>
            <a:off x="152400" y="609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82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Vývojové diagramy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Grafické vyjádření požadovaného algoritmu (znázornění jednotlivých příkazů, ze kterých se algoritmus skládá). </a:t>
            </a:r>
          </a:p>
          <a:p>
            <a:r>
              <a:rPr lang="cs-CZ" dirty="0" smtClean="0"/>
              <a:t>Pro vývojový diagram se používají stanovené značky, které nelze měnit. </a:t>
            </a:r>
          </a:p>
          <a:p>
            <a:r>
              <a:rPr lang="cs-CZ" dirty="0" smtClean="0"/>
              <a:t>Značky jsou různé a různě se kombinují, tím se simulují různé situace a různé příkazy, do těchto značek se pak vypisují upřesňující údaje.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100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algoritmické konstrukce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vzhledem k přehlednosti a úmyslně omezeným možnostem programovacích jazyků se musí dodržovat několik zásad: </a:t>
            </a:r>
          </a:p>
          <a:p>
            <a:pPr>
              <a:buNone/>
            </a:pPr>
            <a:r>
              <a:rPr lang="cs-CZ" dirty="0" smtClean="0"/>
              <a:t>Algoritmus </a:t>
            </a:r>
          </a:p>
          <a:p>
            <a:r>
              <a:rPr lang="cs-CZ" dirty="0" smtClean="0"/>
              <a:t>má mít jeden začátek a jeden konec </a:t>
            </a:r>
          </a:p>
          <a:p>
            <a:r>
              <a:rPr lang="cs-CZ" dirty="0" smtClean="0"/>
              <a:t>musí být složen pouze ze základních algoritmických konstrukcí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3187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268760"/>
            <a:ext cx="7416824" cy="442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596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556792"/>
            <a:ext cx="7704856" cy="3785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082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12776"/>
            <a:ext cx="7010815" cy="4006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403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340768"/>
            <a:ext cx="7143257" cy="4514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823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764704"/>
            <a:ext cx="6508948" cy="5520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9331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836712"/>
            <a:ext cx="6192341" cy="5602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243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809312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6435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Složené algoritmické konstrukce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Jednotlivé základní algoritmické konstrukce lze do sebe vnořovat. </a:t>
            </a:r>
          </a:p>
          <a:p>
            <a:r>
              <a:rPr lang="cs-CZ" dirty="0" smtClean="0"/>
              <a:t>Místo jednotlivých příkazů v konstrukcích mohou být celé sekvence příkazů. </a:t>
            </a:r>
          </a:p>
          <a:p>
            <a:pPr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966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5188" y="1166813"/>
            <a:ext cx="233362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803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vt.mzf.cz/wp-content/uploads/2012/09/pr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00808"/>
            <a:ext cx="4176464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861900" y="404664"/>
            <a:ext cx="69504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prstClr val="black"/>
                </a:solidFill>
              </a:rPr>
              <a:t>Příklady</a:t>
            </a:r>
            <a:endParaRPr lang="cs-CZ" sz="2400" b="1" dirty="0">
              <a:solidFill>
                <a:prstClr val="black"/>
              </a:solidFill>
            </a:endParaRPr>
          </a:p>
          <a:p>
            <a:r>
              <a:rPr lang="cs-CZ" sz="2400" dirty="0">
                <a:solidFill>
                  <a:prstClr val="black"/>
                </a:solidFill>
              </a:rPr>
              <a:t>Sestavte algoritmus, který určí, kolik z daného počtu čísel je záporných.</a:t>
            </a:r>
          </a:p>
        </p:txBody>
      </p:sp>
    </p:spTree>
    <p:extLst>
      <p:ext uri="{BB962C8B-B14F-4D97-AF65-F5344CB8AC3E}">
        <p14:creationId xmlns:p14="http://schemas.microsoft.com/office/powerpoint/2010/main" val="250681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65312" y="980728"/>
            <a:ext cx="77231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>
                <a:solidFill>
                  <a:prstClr val="black"/>
                </a:solidFill>
              </a:rPr>
              <a:t>Vstupní údaje tvoří posloupnost kladných reálných čísel. Za nimi je zařazeno číslo záporné, které do posloupnosti již nepatří. Vyjádřete algoritmus pro výpočet součtu čísel posloupnosti.</a:t>
            </a:r>
          </a:p>
        </p:txBody>
      </p:sp>
    </p:spTree>
    <p:extLst>
      <p:ext uri="{BB962C8B-B14F-4D97-AF65-F5344CB8AC3E}">
        <p14:creationId xmlns:p14="http://schemas.microsoft.com/office/powerpoint/2010/main" val="318040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http://homen.vsb.cz/~kol70/algoritmy/cze/kap5/obr/5_2_01%20soucet%20cisel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43178"/>
            <a:ext cx="3672408" cy="61190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262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cs-CZ" dirty="0"/>
              <a:t>Sestavte algoritmus, který určí nejmenší prvek posloupnosti celých čísel s předem známým </a:t>
            </a:r>
            <a:r>
              <a:rPr lang="cs-CZ" dirty="0" smtClean="0"/>
              <a:t>počtem prvků.</a:t>
            </a:r>
          </a:p>
          <a:p>
            <a:pPr fontAlgn="base"/>
            <a:r>
              <a:rPr lang="cs-CZ" dirty="0"/>
              <a:t>Minimum  nalezneme tak, že postupně porovnáme každý prvek posloupnosti s hodnotou, která byla zatím nejmenší. Problém je u první hodnoty posloupnosti. Řeší se dvěma způsoby:</a:t>
            </a:r>
          </a:p>
          <a:p>
            <a:pPr lvl="1" fontAlgn="base"/>
            <a:r>
              <a:rPr lang="cs-CZ" dirty="0"/>
              <a:t>první prvek posloupnosti se uloží jako minimum a s ním se pak porovnávají zbývající prvky posloupnosti</a:t>
            </a:r>
          </a:p>
          <a:p>
            <a:pPr lvl="1" fontAlgn="base"/>
            <a:r>
              <a:rPr lang="cs-CZ" dirty="0"/>
              <a:t>jako minimum se uloží největší možné číslo, se kterým se porovnávají všechny prvky posloupnosti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0192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ivt.mzf.cz/wp-content/uploads/2012/09/pr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836712"/>
            <a:ext cx="4464496" cy="507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5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465</Words>
  <Application>Microsoft Office PowerPoint</Application>
  <PresentationFormat>Předvádění na obrazovce (4:3)</PresentationFormat>
  <Paragraphs>90</Paragraphs>
  <Slides>28</Slides>
  <Notes>1</Notes>
  <HiddenSlides>0</HiddenSlides>
  <MMClips>0</MMClips>
  <ScaleCrop>false</ScaleCrop>
  <HeadingPairs>
    <vt:vector size="6" baseType="variant">
      <vt:variant>
        <vt:lpstr>Motiv</vt:lpstr>
      </vt:variant>
      <vt:variant>
        <vt:i4>5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4" baseType="lpstr">
      <vt:lpstr>Motiv systému Office</vt:lpstr>
      <vt:lpstr>1_Motiv systému Office</vt:lpstr>
      <vt:lpstr>2_Motiv systému Office</vt:lpstr>
      <vt:lpstr>3_Motiv systému Office</vt:lpstr>
      <vt:lpstr>4_Motiv systému Office</vt:lpstr>
      <vt:lpstr>Picture</vt:lpstr>
      <vt:lpstr>Algoritmus a jeho vlastnosti, způsoby zápisu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Strukturogram</vt:lpstr>
      <vt:lpstr>Vývojové diagramy</vt:lpstr>
      <vt:lpstr>Základní algoritmické konstrukce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Složené algoritmické konstrukce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Lenka</dc:creator>
  <cp:lastModifiedBy>Lenka</cp:lastModifiedBy>
  <cp:revision>10</cp:revision>
  <dcterms:created xsi:type="dcterms:W3CDTF">2020-05-20T16:12:02Z</dcterms:created>
  <dcterms:modified xsi:type="dcterms:W3CDTF">2020-05-20T18:39:46Z</dcterms:modified>
</cp:coreProperties>
</file>