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4798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439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38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100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675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008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309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6525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8434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6576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6956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D61A2-B76B-4626-A0F3-8AE47B0BB323}" type="datetimeFigureOut">
              <a:rPr lang="cs-CZ" smtClean="0"/>
              <a:t>05.03.2020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B1AC2-00AB-473E-9F87-5C9C649C5C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85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rojektysipvz.gytool.cz/Default.aspx?uid=232" TargetMode="External"/><Relationship Id="rId2" Type="http://schemas.openxmlformats.org/officeDocument/2006/relationships/hyperlink" Target="https://projektysipvz.gytool.cz/Default.aspx?uid=24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ojektysipvz.gytool.cz/Default.aspx?uid=154" TargetMode="External"/><Relationship Id="rId5" Type="http://schemas.openxmlformats.org/officeDocument/2006/relationships/hyperlink" Target="https://projektysipvz.gytool.cz/Default.aspx?uid=258" TargetMode="External"/><Relationship Id="rId4" Type="http://schemas.openxmlformats.org/officeDocument/2006/relationships/hyperlink" Target="https://projektysipvz.gytool.cz/Default.aspx?uid=23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cs-CZ" dirty="0" smtClean="0"/>
              <a:t>Objektové programování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334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Obsah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Objekty</a:t>
            </a:r>
          </a:p>
          <a:p>
            <a:pPr lvl="1" eaLnBrk="1" hangingPunct="1"/>
            <a:r>
              <a:rPr lang="cs-CZ" altLang="cs-CZ" dirty="0" smtClean="0"/>
              <a:t>Co to jsou objekty</a:t>
            </a:r>
          </a:p>
          <a:p>
            <a:pPr lvl="1" eaLnBrk="1" hangingPunct="1"/>
            <a:r>
              <a:rPr lang="cs-CZ" altLang="cs-CZ" dirty="0" smtClean="0"/>
              <a:t>Rozdíl </a:t>
            </a:r>
            <a:r>
              <a:rPr lang="cs-CZ" altLang="cs-CZ" dirty="0" smtClean="0"/>
              <a:t>strukturovaného </a:t>
            </a:r>
            <a:r>
              <a:rPr lang="cs-CZ" altLang="cs-CZ" dirty="0" smtClean="0"/>
              <a:t>a objektového programování</a:t>
            </a:r>
          </a:p>
          <a:p>
            <a:pPr lvl="1" eaLnBrk="1" hangingPunct="1"/>
            <a:r>
              <a:rPr lang="cs-CZ" altLang="cs-CZ" dirty="0" smtClean="0"/>
              <a:t>Zapouzdření</a:t>
            </a:r>
          </a:p>
          <a:p>
            <a:pPr lvl="1" eaLnBrk="1" hangingPunct="1"/>
            <a:r>
              <a:rPr lang="cs-CZ" altLang="cs-CZ" dirty="0" smtClean="0"/>
              <a:t>Polymorfismus</a:t>
            </a:r>
          </a:p>
          <a:p>
            <a:pPr lvl="1" eaLnBrk="1" hangingPunct="1"/>
            <a:r>
              <a:rPr lang="cs-CZ" altLang="cs-CZ" dirty="0" smtClean="0"/>
              <a:t>Dědičnost</a:t>
            </a:r>
          </a:p>
          <a:p>
            <a:pPr eaLnBrk="1" hangingPunct="1"/>
            <a:r>
              <a:rPr lang="cs-CZ" altLang="cs-CZ" dirty="0" smtClean="0"/>
              <a:t>OOP programování</a:t>
            </a:r>
          </a:p>
          <a:p>
            <a:pPr lvl="1" eaLnBrk="1" hangingPunct="1"/>
            <a:r>
              <a:rPr lang="cs-CZ" altLang="cs-CZ" dirty="0" smtClean="0"/>
              <a:t>Třídy, inicializace</a:t>
            </a:r>
          </a:p>
          <a:p>
            <a:pPr lvl="1" eaLnBrk="1" hangingPunct="1"/>
            <a:r>
              <a:rPr lang="cs-CZ" altLang="cs-CZ" dirty="0" smtClean="0"/>
              <a:t>Metody a proměnné</a:t>
            </a:r>
          </a:p>
          <a:p>
            <a:pPr lvl="1"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87349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Objekty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Objekty můžeme vidět všude kolem nás.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Objekty v sobě mají uložené své vlastnosti.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Objekty mají metody, které mohou ovlivňovat jejich vnitřní stav (vlastnosti).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Objekty mezi sebou vzájemně komunikují pomocí zasílání zpráv.</a:t>
            </a:r>
          </a:p>
        </p:txBody>
      </p:sp>
    </p:spTree>
    <p:extLst>
      <p:ext uri="{BB962C8B-B14F-4D97-AF65-F5344CB8AC3E}">
        <p14:creationId xmlns:p14="http://schemas.microsoft.com/office/powerpoint/2010/main" val="30905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Strukturální vs. OOP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Strukturované </a:t>
            </a:r>
            <a:r>
              <a:rPr lang="cs-CZ" altLang="cs-CZ" dirty="0" smtClean="0"/>
              <a:t>programování odděluje data a algoritmy.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V objektovém programování jsou data zapouzdřena v objektech a jejich manipulace je umožněna s pomocí metod objektu.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V objektovém programování tedy nemusíme znát a psát přesné algoritmy uložené uvnitř objektu (co se děje když dupneme na plyn v motoru), ale stačí nám znát metodu objektu, která zajistí požadovanou změnu stavu (zrychlení auta).</a:t>
            </a:r>
          </a:p>
        </p:txBody>
      </p:sp>
    </p:spTree>
    <p:extLst>
      <p:ext uri="{BB962C8B-B14F-4D97-AF65-F5344CB8AC3E}">
        <p14:creationId xmlns:p14="http://schemas.microsoft.com/office/powerpoint/2010/main" val="359654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Strukturální vs. OOP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Objekty jsou znovupoužitelné.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Změny uvnitř algoritmů objektu (výměna motoru) neovlivní funkčnost ostatních objektů (po sešlápnutí plynu bude pořád zrychlovat).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Objektové programování dává lepší předpoklady pro kvalitní rozdělení práce.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30405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Zapouzdření objektů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cs-CZ" altLang="cs-CZ" dirty="0" smtClean="0"/>
              <a:t>Zapouzdření objektů nám umožňuje skrývat před okolím vlastnosti a některé metody objektu. 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Díky zapouzdření tak můžeme omezit možnost zadání chybné vlastnosti stran jiného objektu.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smtClean="0"/>
              <a:t>Také díky němu můžeme objekty upravovat nezávisle na ostatních (pokud ponecháme stejné metody rozhraní pro komunikaci s okolím). V objektu tak můžeme například změnit zdroj dat z DB na XML soubor a podobně.</a:t>
            </a:r>
          </a:p>
        </p:txBody>
      </p:sp>
    </p:spTree>
    <p:extLst>
      <p:ext uri="{BB962C8B-B14F-4D97-AF65-F5344CB8AC3E}">
        <p14:creationId xmlns:p14="http://schemas.microsoft.com/office/powerpoint/2010/main" val="384869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Třídy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/>
              <a:t>Tříd</a:t>
            </a:r>
            <a:r>
              <a:rPr lang="en-US" dirty="0" smtClean="0"/>
              <a:t>y </a:t>
            </a:r>
            <a:r>
              <a:rPr lang="cs-CZ" dirty="0"/>
              <a:t>j</a:t>
            </a:r>
            <a:r>
              <a:rPr lang="cs-CZ" dirty="0" smtClean="0"/>
              <a:t>sou v podstatě šablona</a:t>
            </a:r>
            <a:r>
              <a:rPr lang="en-US" dirty="0" smtClean="0"/>
              <a:t>mi pro</a:t>
            </a:r>
            <a:r>
              <a:rPr lang="cs-CZ" dirty="0" smtClean="0"/>
              <a:t> objekt</a:t>
            </a:r>
            <a:r>
              <a:rPr lang="en-US" dirty="0" smtClean="0"/>
              <a:t>y</a:t>
            </a:r>
            <a:r>
              <a:rPr lang="cs-CZ" dirty="0" smtClean="0"/>
              <a:t>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/>
              <a:t>Jejich vlastnosti jsou charakterizovány proměnnými.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/>
              <a:t>Operace se na nich provádějí pomocí metod.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/>
              <a:t>Při inicializaci třídy vytvoříme objekt – každý objekt vytvořený na základě třídy je samostatný, má samostatné vlastnosti a metody.</a:t>
            </a:r>
            <a:endParaRPr lang="en-US" dirty="0" smtClean="0"/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endParaRPr lang="cs-CZ" dirty="0" smtClean="0"/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/>
              <a:t>T</a:t>
            </a:r>
            <a:r>
              <a:rPr lang="cs-CZ" dirty="0" smtClean="0"/>
              <a:t>řídu inicializujeme pomocí:</a:t>
            </a:r>
          </a:p>
          <a:p>
            <a:pPr marL="393192" lvl="1" indent="0">
              <a:buNone/>
              <a:defRPr/>
            </a:pPr>
            <a:r>
              <a:rPr lang="cs-CZ" b="1" dirty="0" smtClean="0"/>
              <a:t>NázevTřídy JménoProměnné = new NázevTřídy()</a:t>
            </a:r>
            <a:r>
              <a:rPr lang="en-US" b="1" dirty="0" smtClean="0"/>
              <a:t>;</a:t>
            </a:r>
            <a:endParaRPr lang="cs-CZ" b="1" dirty="0" smtClean="0"/>
          </a:p>
        </p:txBody>
      </p:sp>
    </p:spTree>
    <p:extLst>
      <p:ext uri="{BB962C8B-B14F-4D97-AF65-F5344CB8AC3E}">
        <p14:creationId xmlns:p14="http://schemas.microsoft.com/office/powerpoint/2010/main" val="245215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Třídy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/>
              <a:t>Objekty spolu komunikují pomocí zasílání zpráv – volání metod.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/>
              <a:t>Vždy musíme mít odkaz na instanci objektu dostupný v některé proměnné:</a:t>
            </a:r>
          </a:p>
          <a:p>
            <a:pPr marL="393192" lvl="1" indent="0">
              <a:buNone/>
              <a:defRPr/>
            </a:pPr>
            <a:r>
              <a:rPr lang="cs-CZ" b="1" dirty="0" smtClean="0"/>
              <a:t>Kruh novy = new Kruh()</a:t>
            </a:r>
            <a:r>
              <a:rPr lang="en-US" b="1" dirty="0" smtClean="0"/>
              <a:t>;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/>
              <a:t>Pokud chceme na objektu vykonat nějakou metodu, zavoláme jej jménem proměnné a metody takto:</a:t>
            </a:r>
          </a:p>
          <a:p>
            <a:pPr marL="393192" lvl="1" indent="0">
              <a:buNone/>
              <a:defRPr/>
            </a:pPr>
            <a:r>
              <a:rPr lang="cs-CZ" b="1" dirty="0" smtClean="0"/>
              <a:t>novy.Vykresli()</a:t>
            </a:r>
            <a:r>
              <a:rPr lang="en-US" b="1" dirty="0" smtClean="0"/>
              <a:t>;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dirty="0" smtClean="0"/>
              <a:t>Pokud potřebujeme získat hodnotu:</a:t>
            </a:r>
          </a:p>
          <a:p>
            <a:pPr marL="393192" lvl="1" indent="0">
              <a:buNone/>
              <a:defRPr/>
            </a:pPr>
            <a:r>
              <a:rPr lang="cs-CZ" b="1" dirty="0" smtClean="0"/>
              <a:t>Int hodnota = novy.VypoctiObsah()</a:t>
            </a:r>
            <a:r>
              <a:rPr lang="en-US" b="1" dirty="0" smtClean="0"/>
              <a:t>;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7406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Členy třídy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Datové členy (uchovávají stav objektu):</a:t>
            </a:r>
          </a:p>
          <a:p>
            <a:pPr lvl="1"/>
            <a:r>
              <a:rPr lang="cs-CZ" dirty="0" smtClean="0"/>
              <a:t>Datové položky</a:t>
            </a:r>
          </a:p>
          <a:p>
            <a:pPr lvl="1"/>
            <a:r>
              <a:rPr lang="cs-CZ" dirty="0" smtClean="0"/>
              <a:t>Události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Funkční členy (mění stav objektu):</a:t>
            </a:r>
          </a:p>
          <a:p>
            <a:pPr lvl="1"/>
            <a:r>
              <a:rPr lang="cs-CZ" dirty="0" smtClean="0"/>
              <a:t>Metody</a:t>
            </a:r>
          </a:p>
          <a:p>
            <a:pPr lvl="1"/>
            <a:r>
              <a:rPr lang="cs-CZ" dirty="0" smtClean="0"/>
              <a:t>Konstruktory a Destruktory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875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Proměnné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 smtClean="0"/>
              <a:t>Proměnné je nutné před použitím deklarovat – určit jak se budou jmenovat a jakého budou </a:t>
            </a:r>
            <a:r>
              <a:rPr lang="cs-CZ" altLang="cs-CZ" dirty="0"/>
              <a:t>typu</a:t>
            </a:r>
            <a:r>
              <a:rPr lang="cs-CZ" altLang="cs-CZ" dirty="0" smtClean="0"/>
              <a:t>, </a:t>
            </a:r>
            <a:r>
              <a:rPr lang="cs-CZ" altLang="cs-CZ" dirty="0"/>
              <a:t>případně </a:t>
            </a:r>
            <a:r>
              <a:rPr lang="cs-CZ" altLang="cs-CZ" dirty="0" smtClean="0"/>
              <a:t>inicializovat – přiřadit výchozí hodnotu 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b="1" dirty="0" err="1" smtClean="0"/>
              <a:t>int</a:t>
            </a:r>
            <a:r>
              <a:rPr lang="cs-CZ" altLang="cs-CZ" b="1" dirty="0" smtClean="0"/>
              <a:t> vek = 0;</a:t>
            </a:r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/>
              <a:t>E</a:t>
            </a:r>
            <a:r>
              <a:rPr lang="cs-CZ" altLang="cs-CZ" dirty="0" smtClean="0"/>
              <a:t>xistují </a:t>
            </a:r>
            <a:r>
              <a:rPr lang="cs-CZ" altLang="cs-CZ" b="1" dirty="0" smtClean="0"/>
              <a:t>primitivní (hodnotové) proměnné</a:t>
            </a:r>
            <a:r>
              <a:rPr lang="cs-CZ" altLang="cs-CZ" dirty="0" smtClean="0"/>
              <a:t>, obsahující jednoduchou hodnotu – číslo či text, tak proměnné sloužící jako </a:t>
            </a:r>
            <a:r>
              <a:rPr lang="cs-CZ" altLang="cs-CZ" b="1" dirty="0" smtClean="0"/>
              <a:t>odkaz na jiný objekt (referenční)</a:t>
            </a:r>
            <a:r>
              <a:rPr lang="cs-CZ" altLang="cs-CZ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456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Základní datové typy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dirty="0" err="1" smtClean="0"/>
              <a:t>int</a:t>
            </a:r>
            <a:r>
              <a:rPr lang="cs-CZ" altLang="cs-CZ" dirty="0" smtClean="0"/>
              <a:t> = celé číslo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err="1" smtClean="0"/>
              <a:t>String</a:t>
            </a:r>
            <a:r>
              <a:rPr lang="cs-CZ" altLang="cs-CZ" dirty="0" smtClean="0"/>
              <a:t> = text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dirty="0" err="1" smtClean="0"/>
              <a:t>boolean</a:t>
            </a:r>
            <a:r>
              <a:rPr lang="cs-CZ" altLang="cs-CZ" dirty="0" smtClean="0"/>
              <a:t> = TRUE/FALSE hodnota</a:t>
            </a:r>
          </a:p>
          <a:p>
            <a:pPr eaLnBrk="1" hangingPunct="1"/>
            <a:r>
              <a:rPr lang="cs-CZ" altLang="cs-CZ" dirty="0" smtClean="0"/>
              <a:t>...</a:t>
            </a:r>
          </a:p>
          <a:p>
            <a:pPr eaLnBrk="1" hangingPunct="1"/>
            <a:r>
              <a:rPr lang="cs-CZ" altLang="cs-CZ" dirty="0" smtClean="0"/>
              <a:t>U referenčních proměnných se jako jejich datový typ používá název odkazované třídy.</a:t>
            </a: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84501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Proměnné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cs-CZ" altLang="cs-CZ" dirty="0" smtClean="0"/>
              <a:t>Proměnné se inicializují jako lokální, nebo jako proměnné třídy (globální)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b="1" dirty="0" smtClean="0"/>
              <a:t>Lokální proměnné </a:t>
            </a:r>
            <a:r>
              <a:rPr lang="cs-CZ" altLang="cs-CZ" dirty="0" smtClean="0"/>
              <a:t>se inicializují uvnitř jednotlivých metod a nejsou dostupné pro ostatní metody stejné třídy</a:t>
            </a:r>
          </a:p>
          <a:p>
            <a:pPr eaLnBrk="1" hangingPunct="1"/>
            <a:r>
              <a:rPr lang="cs-CZ" altLang="cs-CZ" dirty="0" smtClean="0"/>
              <a:t>Lokální proměnné se po provedení metody „zapomenou“</a:t>
            </a:r>
            <a:endParaRPr lang="en-US" altLang="cs-CZ" dirty="0" smtClean="0"/>
          </a:p>
          <a:p>
            <a:pPr eaLnBrk="1" hangingPunct="1"/>
            <a:endParaRPr lang="cs-CZ" altLang="cs-CZ" dirty="0" smtClean="0"/>
          </a:p>
          <a:p>
            <a:pPr eaLnBrk="1" hangingPunct="1"/>
            <a:r>
              <a:rPr lang="cs-CZ" altLang="cs-CZ" b="1" dirty="0" smtClean="0"/>
              <a:t>Třídní proměnné </a:t>
            </a:r>
            <a:r>
              <a:rPr lang="cs-CZ" altLang="cs-CZ" dirty="0" smtClean="0"/>
              <a:t>= proměnné inicializované ihned za definicí třídy jsou dostupné všem metodám dané třídy, kromě datového typu deklarace obsahuje modifikátor přístupu (public, </a:t>
            </a:r>
            <a:r>
              <a:rPr lang="cs-CZ" altLang="cs-CZ" dirty="0" err="1" smtClean="0"/>
              <a:t>private</a:t>
            </a:r>
            <a:r>
              <a:rPr lang="cs-CZ" altLang="cs-CZ" dirty="0" smtClean="0"/>
              <a:t>, </a:t>
            </a:r>
            <a:r>
              <a:rPr lang="cs-CZ" altLang="cs-CZ" dirty="0" err="1" smtClean="0"/>
              <a:t>protected</a:t>
            </a:r>
            <a:r>
              <a:rPr lang="cs-CZ" altLang="cs-CZ" dirty="0" smtClean="0"/>
              <a:t>)</a:t>
            </a: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2366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Metody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Metody ve </a:t>
            </a:r>
            <a:r>
              <a:rPr lang="cs-CZ" altLang="cs-CZ" dirty="0" smtClean="0"/>
              <a:t>třídách </a:t>
            </a:r>
            <a:r>
              <a:rPr lang="cs-CZ" altLang="cs-CZ" dirty="0" smtClean="0"/>
              <a:t>jsou jednotlivé činnosti, které daný objekt může vykonávat.</a:t>
            </a:r>
          </a:p>
          <a:p>
            <a:pPr eaLnBrk="1" hangingPunct="1"/>
            <a:r>
              <a:rPr lang="cs-CZ" altLang="cs-CZ" dirty="0" smtClean="0"/>
              <a:t>Metoda je základní jednotkou pro komunikaci mezi třídami.</a:t>
            </a:r>
          </a:p>
          <a:p>
            <a:pPr eaLnBrk="1" hangingPunct="1"/>
            <a:r>
              <a:rPr lang="cs-CZ" altLang="cs-CZ" dirty="0" smtClean="0"/>
              <a:t>Metoda může vracet hodnoty a může požadovat proměnné jako parametr.</a:t>
            </a:r>
          </a:p>
          <a:p>
            <a:pPr eaLnBrk="1" hangingPunct="1"/>
            <a:r>
              <a:rPr lang="cs-CZ" altLang="cs-CZ" dirty="0" smtClean="0"/>
              <a:t>Deklarace metody vracející číslo:</a:t>
            </a:r>
          </a:p>
          <a:p>
            <a:pPr lvl="1" eaLnBrk="1" hangingPunct="1"/>
            <a:r>
              <a:rPr lang="cs-CZ" altLang="cs-CZ" dirty="0" smtClean="0"/>
              <a:t>public </a:t>
            </a:r>
            <a:r>
              <a:rPr lang="cs-CZ" altLang="cs-CZ" dirty="0" err="1" smtClean="0"/>
              <a:t>int</a:t>
            </a:r>
            <a:r>
              <a:rPr lang="cs-CZ" altLang="cs-CZ" dirty="0" smtClean="0"/>
              <a:t> </a:t>
            </a:r>
            <a:r>
              <a:rPr lang="cs-CZ" altLang="cs-CZ" dirty="0" err="1" smtClean="0"/>
              <a:t>vydel</a:t>
            </a:r>
            <a:r>
              <a:rPr lang="cs-CZ" altLang="cs-CZ" dirty="0" smtClean="0"/>
              <a:t>()</a:t>
            </a:r>
            <a:r>
              <a:rPr lang="en-US" altLang="cs-CZ" dirty="0" smtClean="0"/>
              <a:t>{…….}</a:t>
            </a:r>
          </a:p>
          <a:p>
            <a:pPr eaLnBrk="1" hangingPunct="1"/>
            <a:r>
              <a:rPr lang="en-US" altLang="cs-CZ" dirty="0" err="1" smtClean="0"/>
              <a:t>Deklarace</a:t>
            </a:r>
            <a:r>
              <a:rPr lang="en-US" altLang="cs-CZ" dirty="0" smtClean="0"/>
              <a:t> t</a:t>
            </a:r>
            <a:r>
              <a:rPr lang="cs-CZ" altLang="cs-CZ" dirty="0" err="1" smtClean="0"/>
              <a:t>řídy</a:t>
            </a:r>
            <a:r>
              <a:rPr lang="cs-CZ" altLang="cs-CZ" dirty="0" smtClean="0"/>
              <a:t> nevracející nic:</a:t>
            </a:r>
          </a:p>
          <a:p>
            <a:pPr lvl="1" eaLnBrk="1" hangingPunct="1"/>
            <a:r>
              <a:rPr lang="cs-CZ" altLang="cs-CZ" dirty="0" smtClean="0"/>
              <a:t>public </a:t>
            </a:r>
            <a:r>
              <a:rPr lang="cs-CZ" altLang="cs-CZ" dirty="0" err="1" smtClean="0"/>
              <a:t>void</a:t>
            </a:r>
            <a:r>
              <a:rPr lang="cs-CZ" altLang="cs-CZ" dirty="0" smtClean="0"/>
              <a:t> </a:t>
            </a:r>
            <a:r>
              <a:rPr lang="cs-CZ" altLang="cs-CZ" dirty="0" err="1" smtClean="0"/>
              <a:t>posunSe</a:t>
            </a:r>
            <a:r>
              <a:rPr lang="cs-CZ" altLang="cs-CZ" dirty="0" smtClean="0"/>
              <a:t>()</a:t>
            </a:r>
            <a:r>
              <a:rPr lang="en-US" altLang="cs-CZ" dirty="0" smtClean="0"/>
              <a:t>{…….}</a:t>
            </a: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91549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T</a:t>
            </a:r>
            <a:r>
              <a:rPr lang="cs-CZ" altLang="cs-CZ" dirty="0" smtClean="0"/>
              <a:t>řídy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cs-CZ" altLang="cs-CZ" dirty="0" smtClean="0"/>
              <a:t>Metody a proměnné objektů zapisujeme s modifikátory </a:t>
            </a:r>
            <a:r>
              <a:rPr lang="cs-CZ" altLang="cs-CZ" dirty="0" err="1" smtClean="0"/>
              <a:t>private</a:t>
            </a:r>
            <a:r>
              <a:rPr lang="cs-CZ" altLang="cs-CZ" dirty="0" smtClean="0"/>
              <a:t>, public a </a:t>
            </a:r>
            <a:r>
              <a:rPr lang="cs-CZ" altLang="cs-CZ" dirty="0" err="1" smtClean="0"/>
              <a:t>protected</a:t>
            </a:r>
            <a:r>
              <a:rPr lang="cs-CZ" altLang="cs-CZ" dirty="0" smtClean="0"/>
              <a:t>.</a:t>
            </a:r>
          </a:p>
          <a:p>
            <a:pPr eaLnBrk="1" hangingPunct="1"/>
            <a:r>
              <a:rPr lang="cs-CZ" altLang="cs-CZ" b="1" dirty="0" err="1" smtClean="0"/>
              <a:t>Private</a:t>
            </a:r>
            <a:r>
              <a:rPr lang="cs-CZ" altLang="cs-CZ" dirty="0" smtClean="0"/>
              <a:t> = nebude dostupná mimo objekt, tedy budou ji moci změnit pouze metody objektu.</a:t>
            </a:r>
          </a:p>
          <a:p>
            <a:pPr eaLnBrk="1" hangingPunct="1"/>
            <a:r>
              <a:rPr lang="cs-CZ" altLang="cs-CZ" b="1" dirty="0" smtClean="0"/>
              <a:t>Public</a:t>
            </a:r>
            <a:r>
              <a:rPr lang="cs-CZ" altLang="cs-CZ" dirty="0" smtClean="0"/>
              <a:t> = bude dostupná mimo objekt – obvykle se public nechávají pouze metody rozhraní. V OOP by měly být všechny proměnné </a:t>
            </a:r>
            <a:r>
              <a:rPr lang="cs-CZ" altLang="cs-CZ" dirty="0" err="1" smtClean="0"/>
              <a:t>private</a:t>
            </a:r>
            <a:r>
              <a:rPr lang="cs-CZ" altLang="cs-CZ" dirty="0" smtClean="0"/>
              <a:t>.</a:t>
            </a:r>
          </a:p>
          <a:p>
            <a:pPr eaLnBrk="1" hangingPunct="1"/>
            <a:r>
              <a:rPr lang="cs-CZ" altLang="cs-CZ" b="1" dirty="0" err="1" smtClean="0"/>
              <a:t>Protected</a:t>
            </a:r>
            <a:r>
              <a:rPr lang="cs-CZ" altLang="cs-CZ" dirty="0" smtClean="0"/>
              <a:t> = nebude dostupná mimo objekt, bude však dostupná potomkům třídy.</a:t>
            </a:r>
          </a:p>
          <a:p>
            <a:pPr eaLnBrk="1" hangingPunct="1"/>
            <a:r>
              <a:rPr lang="cs-CZ" altLang="cs-CZ" b="1" dirty="0" smtClean="0"/>
              <a:t>Static</a:t>
            </a:r>
            <a:r>
              <a:rPr lang="cs-CZ" altLang="cs-CZ" dirty="0" smtClean="0"/>
              <a:t> = metoda, kterou lze volat i bez vytvoření objektu</a:t>
            </a:r>
          </a:p>
        </p:txBody>
      </p:sp>
    </p:spTree>
    <p:extLst>
      <p:ext uri="{BB962C8B-B14F-4D97-AF65-F5344CB8AC3E}">
        <p14:creationId xmlns:p14="http://schemas.microsoft.com/office/powerpoint/2010/main" val="186198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Dědičnost tříd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Dědičnost umožňuje určité rozšiřování možností tříd.</a:t>
            </a:r>
          </a:p>
          <a:p>
            <a:pPr eaLnBrk="1" hangingPunct="1"/>
            <a:r>
              <a:rPr lang="cs-CZ" altLang="cs-CZ" smtClean="0"/>
              <a:t>Nově vytvořená třída – potomek bude mít vlastnosti a metody svého předka + jí můžeme přidat vlastní metody a vlastnosti.</a:t>
            </a:r>
          </a:p>
          <a:p>
            <a:pPr eaLnBrk="1" hangingPunct="1"/>
            <a:r>
              <a:rPr lang="cs-CZ" altLang="cs-CZ" smtClean="0"/>
              <a:t>Pokud tedy budeme mít například třídu Kruh(), která bude mít metodu vykresli() kreslící kruh na daný výstup, můžeme jí vytvořit potomka KruhPlus(), kterému přidáme ještě metodu vypočtiObsah() vracející obsah kruhu.</a:t>
            </a:r>
          </a:p>
        </p:txBody>
      </p:sp>
    </p:spTree>
    <p:extLst>
      <p:ext uri="{BB962C8B-B14F-4D97-AF65-F5344CB8AC3E}">
        <p14:creationId xmlns:p14="http://schemas.microsoft.com/office/powerpoint/2010/main" val="155692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Polymorfismus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Díky polymorfismu se u jednoho objektu může vyskytovat více stejně pojmenovaných metod, odlišených na základě počtu, či typu parametru – tzv. přetížené metody.</a:t>
            </a:r>
          </a:p>
          <a:p>
            <a:pPr eaLnBrk="1" hangingPunct="1"/>
            <a:r>
              <a:rPr lang="cs-CZ" altLang="cs-CZ" dirty="0" smtClean="0"/>
              <a:t>Dále polymorfismus znamená možnost existence stejných metod požadujících stejné parametry u různých tříd, což umožňuje jejich případné zaměňování.</a:t>
            </a: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82683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Abstraktní třídy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dirty="0" smtClean="0"/>
              <a:t>Z abstraktní třídy není možné vytvořit instanci.</a:t>
            </a:r>
          </a:p>
          <a:p>
            <a:pPr eaLnBrk="1" hangingPunct="1"/>
            <a:r>
              <a:rPr lang="cs-CZ" altLang="cs-CZ" dirty="0" smtClean="0"/>
              <a:t>Jedná se o jakousi „šablonu tříd“, je určena pro dědění a </a:t>
            </a:r>
            <a:r>
              <a:rPr lang="cs-CZ" altLang="cs-CZ" dirty="0" err="1" smtClean="0"/>
              <a:t>instancovat</a:t>
            </a:r>
            <a:r>
              <a:rPr lang="cs-CZ" altLang="cs-CZ" dirty="0" smtClean="0"/>
              <a:t> lze pouze její potomky.</a:t>
            </a:r>
          </a:p>
          <a:p>
            <a:pPr eaLnBrk="1" hangingPunct="1"/>
            <a:r>
              <a:rPr lang="cs-CZ" altLang="cs-CZ" dirty="0" smtClean="0"/>
              <a:t>Sama může mít některé metody prázdné – musíme je v potomku přepsat </a:t>
            </a:r>
            <a:r>
              <a:rPr lang="cs-CZ" altLang="cs-CZ" smtClean="0"/>
              <a:t>(dopsat).</a:t>
            </a:r>
            <a:endParaRPr lang="cs-CZ" altLang="cs-CZ" dirty="0" smtClean="0"/>
          </a:p>
          <a:p>
            <a:pPr eaLnBrk="1" hangingPunct="1"/>
            <a:r>
              <a:rPr lang="cs-CZ" altLang="cs-CZ" dirty="0" smtClean="0"/>
              <a:t>Jsou to pouze základní kameny pro stavbu složitějších tříd objektů.</a:t>
            </a:r>
          </a:p>
        </p:txBody>
      </p:sp>
    </p:spTree>
    <p:extLst>
      <p:ext uri="{BB962C8B-B14F-4D97-AF65-F5344CB8AC3E}">
        <p14:creationId xmlns:p14="http://schemas.microsoft.com/office/powerpoint/2010/main" val="252935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</a:t>
            </a:r>
            <a:r>
              <a:rPr lang="cs-CZ" dirty="0" smtClean="0">
                <a:hlinkClick r:id="rId2"/>
              </a:rPr>
              <a:t>projektysipvz.gytool.cz/Default.aspx?uid=240</a:t>
            </a:r>
            <a:endParaRPr lang="cs-CZ" dirty="0" smtClean="0"/>
          </a:p>
          <a:p>
            <a:r>
              <a:rPr lang="cs-CZ" dirty="0">
                <a:hlinkClick r:id="rId3"/>
              </a:rPr>
              <a:t>https://</a:t>
            </a:r>
            <a:r>
              <a:rPr lang="cs-CZ" dirty="0" smtClean="0">
                <a:hlinkClick r:id="rId3"/>
              </a:rPr>
              <a:t>projektysipvz.gytool.cz/Default.aspx?uid=232</a:t>
            </a:r>
            <a:endParaRPr lang="cs-CZ" dirty="0" smtClean="0"/>
          </a:p>
          <a:p>
            <a:r>
              <a:rPr lang="cs-CZ" dirty="0">
                <a:hlinkClick r:id="rId4"/>
              </a:rPr>
              <a:t>https://</a:t>
            </a:r>
            <a:r>
              <a:rPr lang="cs-CZ" dirty="0" smtClean="0">
                <a:hlinkClick r:id="rId4"/>
              </a:rPr>
              <a:t>projektysipvz.gytool.cz/Default.aspx?uid=234</a:t>
            </a:r>
            <a:endParaRPr lang="cs-CZ" dirty="0" smtClean="0"/>
          </a:p>
          <a:p>
            <a:r>
              <a:rPr lang="cs-CZ" dirty="0">
                <a:hlinkClick r:id="rId5"/>
              </a:rPr>
              <a:t>https://</a:t>
            </a:r>
            <a:r>
              <a:rPr lang="cs-CZ" dirty="0" smtClean="0">
                <a:hlinkClick r:id="rId5"/>
              </a:rPr>
              <a:t>projektysipvz.gytool.cz/Default.aspx?uid=258</a:t>
            </a:r>
            <a:endParaRPr lang="cs-CZ" dirty="0" smtClean="0"/>
          </a:p>
          <a:p>
            <a:r>
              <a:rPr lang="cs-CZ" dirty="0">
                <a:hlinkClick r:id="rId6"/>
              </a:rPr>
              <a:t>https://</a:t>
            </a:r>
            <a:r>
              <a:rPr lang="cs-CZ" dirty="0" smtClean="0">
                <a:hlinkClick r:id="rId6"/>
              </a:rPr>
              <a:t>projektysipvz.gytool.cz/Default.aspx?uid=154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257656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842</Words>
  <Application>Microsoft Office PowerPoint</Application>
  <PresentationFormat>Širokoúhlá obrazovka</PresentationFormat>
  <Paragraphs>113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 2</vt:lpstr>
      <vt:lpstr>Motiv Office</vt:lpstr>
      <vt:lpstr>Objektové programování</vt:lpstr>
      <vt:lpstr>Obsah</vt:lpstr>
      <vt:lpstr>Objekty</vt:lpstr>
      <vt:lpstr>Strukturální vs. OOP</vt:lpstr>
      <vt:lpstr>Strukturální vs. OOP</vt:lpstr>
      <vt:lpstr>Zapouzdření objektů</vt:lpstr>
      <vt:lpstr>Třídy</vt:lpstr>
      <vt:lpstr>Třídy</vt:lpstr>
      <vt:lpstr>Členy třídy</vt:lpstr>
      <vt:lpstr>Proměnné</vt:lpstr>
      <vt:lpstr>Základní datové typy</vt:lpstr>
      <vt:lpstr>Proměnné</vt:lpstr>
      <vt:lpstr>Metody</vt:lpstr>
      <vt:lpstr>Třídy</vt:lpstr>
      <vt:lpstr>Dědičnost tříd</vt:lpstr>
      <vt:lpstr>Polymorfismus</vt:lpstr>
      <vt:lpstr>Abstraktní třídy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Objektové programování</dc:title>
  <dc:creator>Smutný Lukáš</dc:creator>
  <cp:lastModifiedBy>Smutný Lukáš</cp:lastModifiedBy>
  <cp:revision>12</cp:revision>
  <dcterms:created xsi:type="dcterms:W3CDTF">2020-03-03T12:08:10Z</dcterms:created>
  <dcterms:modified xsi:type="dcterms:W3CDTF">2020-03-05T13:19:38Z</dcterms:modified>
</cp:coreProperties>
</file>