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7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2C147-AC2D-432D-A53D-1DE1D0C76465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64CD3-1155-4F64-A8DE-25A6D104B5D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650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2292A-434A-4AFF-950C-9A3BA9803A94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7154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8639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278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84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2983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679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289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8188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163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0607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5667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9402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E4730-505C-4F96-A3E2-B10905DE60A2}" type="datetimeFigureOut">
              <a:rPr lang="cs-CZ" smtClean="0"/>
              <a:t>09.12.2019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78B63-B4A5-42F7-A6E5-AC264519443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787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628363"/>
            <a:ext cx="10515600" cy="867930"/>
          </a:xfrm>
        </p:spPr>
        <p:txBody>
          <a:bodyPr/>
          <a:lstStyle/>
          <a:p>
            <a:pPr algn="ctr"/>
            <a:r>
              <a:rPr lang="cs-CZ" b="1" dirty="0" smtClean="0">
                <a:latin typeface="+mn-lt"/>
              </a:rPr>
              <a:t>CSS styly </a:t>
            </a:r>
            <a:r>
              <a:rPr lang="cs-CZ" dirty="0" smtClean="0"/>
              <a:t>(</a:t>
            </a:r>
            <a:r>
              <a:rPr lang="cs-CZ" dirty="0" err="1" smtClean="0"/>
              <a:t>Cascading</a:t>
            </a:r>
            <a:r>
              <a:rPr lang="cs-CZ" dirty="0" smtClean="0"/>
              <a:t> </a:t>
            </a:r>
            <a:r>
              <a:rPr lang="cs-CZ" dirty="0"/>
              <a:t>Style </a:t>
            </a:r>
            <a:r>
              <a:rPr lang="cs-CZ" dirty="0" err="1" smtClean="0"/>
              <a:t>Sheets</a:t>
            </a:r>
            <a:r>
              <a:rPr lang="cs-CZ" dirty="0" smtClean="0"/>
              <a:t>)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Hlavním smyslem je </a:t>
            </a:r>
            <a:r>
              <a:rPr lang="cs-CZ" dirty="0" smtClean="0"/>
              <a:t>oddělit </a:t>
            </a:r>
            <a:r>
              <a:rPr lang="cs-CZ" dirty="0"/>
              <a:t>vzhled dokumentu od jeho struktury a obsahu. 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Výhody </a:t>
            </a:r>
            <a:r>
              <a:rPr lang="cs-CZ" dirty="0" smtClean="0"/>
              <a:t>CSS</a:t>
            </a:r>
          </a:p>
          <a:p>
            <a:r>
              <a:rPr lang="cs-CZ" dirty="0"/>
              <a:t>Rozsáhlejší možnosti formátování</a:t>
            </a:r>
            <a:r>
              <a:rPr lang="cs-CZ" dirty="0" smtClean="0"/>
              <a:t>.</a:t>
            </a:r>
          </a:p>
          <a:p>
            <a:r>
              <a:rPr lang="cs-CZ" dirty="0"/>
              <a:t>Jednodušší údržba webové prezentace</a:t>
            </a:r>
            <a:r>
              <a:rPr lang="cs-CZ" dirty="0" smtClean="0"/>
              <a:t>.</a:t>
            </a:r>
          </a:p>
          <a:p>
            <a:r>
              <a:rPr lang="cs-CZ" dirty="0"/>
              <a:t>Oddělení struktury a </a:t>
            </a:r>
            <a:r>
              <a:rPr lang="cs-CZ" dirty="0" smtClean="0"/>
              <a:t>stylu (V </a:t>
            </a:r>
            <a:r>
              <a:rPr lang="cs-CZ" dirty="0"/>
              <a:t>jednom </a:t>
            </a:r>
            <a:r>
              <a:rPr lang="cs-CZ" dirty="0" smtClean="0"/>
              <a:t>HTML </a:t>
            </a:r>
            <a:r>
              <a:rPr lang="cs-CZ" dirty="0"/>
              <a:t>dokumentu budeme mít pouze </a:t>
            </a:r>
            <a:r>
              <a:rPr lang="cs-CZ" dirty="0" smtClean="0"/>
              <a:t>označen </a:t>
            </a:r>
            <a:r>
              <a:rPr lang="cs-CZ" dirty="0"/>
              <a:t>obsah a v druhém </a:t>
            </a:r>
            <a:r>
              <a:rPr lang="cs-CZ" dirty="0" smtClean="0"/>
              <a:t>CSS </a:t>
            </a:r>
            <a:r>
              <a:rPr lang="cs-CZ" dirty="0"/>
              <a:t>dokumentu máme definice vzhledu </a:t>
            </a:r>
            <a:r>
              <a:rPr lang="cs-CZ" dirty="0" smtClean="0"/>
              <a:t>stránek).</a:t>
            </a:r>
            <a:r>
              <a:rPr lang="cs-CZ" dirty="0"/>
              <a:t> 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Hlavní nevýhodou CSS je ne vždy dostatečná podpora v </a:t>
            </a:r>
            <a:r>
              <a:rPr lang="cs-CZ" dirty="0" smtClean="0"/>
              <a:t>prohlížečích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999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48"/>
          </a:xfrm>
        </p:spPr>
        <p:txBody>
          <a:bodyPr>
            <a:normAutofit/>
          </a:bodyPr>
          <a:lstStyle/>
          <a:p>
            <a:r>
              <a:rPr lang="cs-CZ" sz="4000" b="1" dirty="0"/>
              <a:t>Připojení kaskádových stylů do HTML </a:t>
            </a:r>
            <a:r>
              <a:rPr lang="cs-CZ" sz="4000" b="1" dirty="0" smtClean="0"/>
              <a:t>stránky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02327"/>
            <a:ext cx="10515600" cy="51400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Přímý </a:t>
            </a:r>
            <a:r>
              <a:rPr lang="cs-CZ" b="1" dirty="0" smtClean="0"/>
              <a:t>zápis</a:t>
            </a:r>
          </a:p>
          <a:p>
            <a:pPr marL="0" indent="0">
              <a:buNone/>
            </a:pPr>
            <a:r>
              <a:rPr lang="cs-CZ" dirty="0"/>
              <a:t>Přímo v textu zdroje u formátovaného elementu pomocí atributu style</a:t>
            </a:r>
            <a:r>
              <a:rPr lang="cs-CZ" dirty="0" smtClean="0"/>
              <a:t>="...".</a:t>
            </a:r>
          </a:p>
          <a:p>
            <a:pPr marL="0" indent="0">
              <a:buNone/>
            </a:pPr>
            <a:r>
              <a:rPr lang="cs-CZ" b="1" dirty="0"/>
              <a:t>Stylopis</a:t>
            </a:r>
          </a:p>
          <a:p>
            <a:pPr marL="0" indent="0">
              <a:buNone/>
            </a:pPr>
            <a:r>
              <a:rPr lang="cs-CZ" dirty="0"/>
              <a:t>Do hlavičky dokumentu se napíše stylopis uzavřený mezi tagy &lt;style</a:t>
            </a:r>
            <a:r>
              <a:rPr lang="cs-CZ" dirty="0" smtClean="0"/>
              <a:t>&gt; &lt;/</a:t>
            </a:r>
            <a:r>
              <a:rPr lang="cs-CZ" dirty="0"/>
              <a:t>style</a:t>
            </a:r>
            <a:r>
              <a:rPr lang="cs-CZ" dirty="0" smtClean="0"/>
              <a:t>&gt;. </a:t>
            </a:r>
            <a:r>
              <a:rPr lang="cs-CZ" dirty="0"/>
              <a:t>Stylopis je jakýsi seznam stylů. Je v něm obecně napsáno, co má být jak </a:t>
            </a:r>
            <a:r>
              <a:rPr lang="cs-CZ" dirty="0" smtClean="0"/>
              <a:t>zformátováno (nadpisy, odstavce, odkazy…).</a:t>
            </a:r>
          </a:p>
          <a:p>
            <a:pPr marL="0" indent="0">
              <a:buNone/>
            </a:pPr>
            <a:r>
              <a:rPr lang="cs-CZ" b="1" dirty="0"/>
              <a:t>Externím CSS </a:t>
            </a:r>
            <a:r>
              <a:rPr lang="cs-CZ" b="1" dirty="0" smtClean="0"/>
              <a:t>souborem</a:t>
            </a:r>
          </a:p>
          <a:p>
            <a:pPr marL="0" indent="0">
              <a:buNone/>
            </a:pPr>
            <a:r>
              <a:rPr lang="cs-CZ" dirty="0"/>
              <a:t>Použitím externího stylopisu -- to je </a:t>
            </a:r>
            <a:r>
              <a:rPr lang="cs-CZ" b="1" dirty="0"/>
              <a:t>soubor *.css</a:t>
            </a:r>
            <a:r>
              <a:rPr lang="cs-CZ" dirty="0"/>
              <a:t>, na který se stránka odkazuje tagem &lt;link&gt;. V souboru je umístěný stylopis. Hlavní výhoda je v tom, že na jeden takový soubor se dá nalinkovat mnoho stránek, takže pak všechny vypadají podobně</a:t>
            </a:r>
            <a:r>
              <a:rPr lang="cs-CZ" dirty="0" smtClean="0"/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522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561492" y="309561"/>
            <a:ext cx="5157787" cy="2195513"/>
          </a:xfrm>
        </p:spPr>
        <p:txBody>
          <a:bodyPr>
            <a:normAutofit/>
          </a:bodyPr>
          <a:lstStyle/>
          <a:p>
            <a:r>
              <a:rPr lang="cs-CZ" dirty="0" smtClean="0"/>
              <a:t>Identifikátor </a:t>
            </a:r>
            <a:r>
              <a:rPr lang="cs-CZ" b="0" dirty="0" smtClean="0"/>
              <a:t>je prvek, který přiřazuje vlastnost právě jednomu elementu. Identifikátor obsahuje na začátku křížek # a poté název. Příklad použití identifikátoru pro pouze jeden nadpis h1 se jménem hlavni.</a:t>
            </a:r>
            <a:endParaRPr lang="cs-CZ" b="0" dirty="0"/>
          </a:p>
        </p:txBody>
      </p:sp>
      <p:sp>
        <p:nvSpPr>
          <p:cNvPr id="9" name="Zástupný symbol pro obsah 8"/>
          <p:cNvSpPr>
            <a:spLocks noGrp="1"/>
          </p:cNvSpPr>
          <p:nvPr>
            <p:ph sz="half" idx="2"/>
          </p:nvPr>
        </p:nvSpPr>
        <p:spPr>
          <a:xfrm>
            <a:off x="561492" y="2890285"/>
            <a:ext cx="5610707" cy="3684588"/>
          </a:xfrm>
        </p:spPr>
        <p:txBody>
          <a:bodyPr>
            <a:normAutofit/>
          </a:bodyPr>
          <a:lstStyle/>
          <a:p>
            <a:r>
              <a:rPr lang="cs-CZ" sz="2600" dirty="0" smtClean="0"/>
              <a:t>CSS </a:t>
            </a:r>
            <a:r>
              <a:rPr lang="cs-CZ" sz="2600" dirty="0"/>
              <a:t>soubor obsahuje</a:t>
            </a:r>
            <a:r>
              <a:rPr lang="cs-CZ" sz="2600" dirty="0" smtClean="0"/>
              <a:t>:</a:t>
            </a:r>
          </a:p>
          <a:p>
            <a:pPr marL="0" indent="0">
              <a:buNone/>
            </a:pPr>
            <a:r>
              <a:rPr lang="cs-CZ" sz="2600" dirty="0" smtClean="0"/>
              <a:t>#</a:t>
            </a:r>
            <a:r>
              <a:rPr lang="cs-CZ" sz="2600" dirty="0"/>
              <a:t>hlavni { text-</a:t>
            </a:r>
            <a:r>
              <a:rPr lang="cs-CZ" sz="2600" dirty="0" err="1"/>
              <a:t>decoration</a:t>
            </a:r>
            <a:r>
              <a:rPr lang="cs-CZ" sz="2600" dirty="0"/>
              <a:t>: </a:t>
            </a:r>
            <a:r>
              <a:rPr lang="cs-CZ" sz="2600" dirty="0" err="1"/>
              <a:t>underline</a:t>
            </a:r>
            <a:r>
              <a:rPr lang="cs-CZ" sz="2600" dirty="0"/>
              <a:t>; color: blue; } </a:t>
            </a:r>
            <a:endParaRPr lang="cs-CZ" sz="2600" dirty="0" smtClean="0"/>
          </a:p>
          <a:p>
            <a:r>
              <a:rPr lang="cs-CZ" sz="2600" dirty="0" smtClean="0"/>
              <a:t>HTML </a:t>
            </a:r>
            <a:r>
              <a:rPr lang="cs-CZ" sz="2600" dirty="0"/>
              <a:t>stránka obsahuje</a:t>
            </a:r>
            <a:r>
              <a:rPr lang="cs-CZ" sz="2600" dirty="0" smtClean="0"/>
              <a:t>:</a:t>
            </a:r>
          </a:p>
          <a:p>
            <a:pPr marL="0" indent="0">
              <a:buNone/>
            </a:pPr>
            <a:r>
              <a:rPr lang="cs-CZ" sz="2600" dirty="0" smtClean="0"/>
              <a:t>&lt;</a:t>
            </a:r>
            <a:r>
              <a:rPr lang="cs-CZ" sz="2600" dirty="0"/>
              <a:t>h1 id="hlavni"&gt;Toto je hlavní nadpis&lt;/h1&gt; </a:t>
            </a:r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quarter" idx="3"/>
          </p:nvPr>
        </p:nvSpPr>
        <p:spPr>
          <a:xfrm>
            <a:off x="6172200" y="309562"/>
            <a:ext cx="5183188" cy="2195513"/>
          </a:xfrm>
        </p:spPr>
        <p:txBody>
          <a:bodyPr>
            <a:normAutofit/>
          </a:bodyPr>
          <a:lstStyle/>
          <a:p>
            <a:r>
              <a:rPr lang="cs-CZ" dirty="0" smtClean="0"/>
              <a:t>Třída</a:t>
            </a:r>
            <a:r>
              <a:rPr lang="cs-CZ" b="0" dirty="0" smtClean="0"/>
              <a:t> na </a:t>
            </a:r>
            <a:r>
              <a:rPr lang="cs-CZ" b="0" dirty="0"/>
              <a:t>rozdíl od identifikátoru se používá pro vícero elementů na </a:t>
            </a:r>
            <a:r>
              <a:rPr lang="cs-CZ" b="0" dirty="0" smtClean="0"/>
              <a:t>stránce. Začíná </a:t>
            </a:r>
            <a:r>
              <a:rPr lang="cs-CZ" b="0" dirty="0"/>
              <a:t>znakem tečka a poté vlastním </a:t>
            </a:r>
            <a:r>
              <a:rPr lang="cs-CZ" b="0" dirty="0" smtClean="0"/>
              <a:t>názvem. </a:t>
            </a:r>
            <a:r>
              <a:rPr lang="cs-CZ" b="0" dirty="0"/>
              <a:t>Příklad zápisu třídy hlavni, sloužící pro úpravu několika nadpisů h1 na stránce: 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4"/>
          </p:nvPr>
        </p:nvSpPr>
        <p:spPr>
          <a:xfrm>
            <a:off x="6172199" y="2890285"/>
            <a:ext cx="5615609" cy="3684588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CSS </a:t>
            </a:r>
            <a:r>
              <a:rPr lang="cs-CZ" dirty="0"/>
              <a:t>soubor obsahuje: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.</a:t>
            </a:r>
            <a:r>
              <a:rPr lang="cs-CZ" dirty="0"/>
              <a:t>hlavni { text-</a:t>
            </a:r>
            <a:r>
              <a:rPr lang="cs-CZ" dirty="0" err="1"/>
              <a:t>decoration</a:t>
            </a:r>
            <a:r>
              <a:rPr lang="cs-CZ" dirty="0"/>
              <a:t>: </a:t>
            </a:r>
            <a:r>
              <a:rPr lang="cs-CZ" dirty="0" err="1"/>
              <a:t>underline</a:t>
            </a:r>
            <a:r>
              <a:rPr lang="cs-CZ" dirty="0"/>
              <a:t>; color: blue; } </a:t>
            </a:r>
            <a:endParaRPr lang="cs-CZ" dirty="0" smtClean="0"/>
          </a:p>
          <a:p>
            <a:r>
              <a:rPr lang="cs-CZ" dirty="0" smtClean="0"/>
              <a:t>HTML </a:t>
            </a:r>
            <a:r>
              <a:rPr lang="cs-CZ" dirty="0"/>
              <a:t>soubor obsahuje</a:t>
            </a:r>
            <a:r>
              <a:rPr lang="cs-CZ" dirty="0" smtClean="0"/>
              <a:t>:</a:t>
            </a:r>
          </a:p>
          <a:p>
            <a:pPr marL="0" indent="0">
              <a:buNone/>
            </a:pPr>
            <a:r>
              <a:rPr lang="cs-CZ" dirty="0" smtClean="0"/>
              <a:t>&lt;</a:t>
            </a:r>
            <a:r>
              <a:rPr lang="cs-CZ" dirty="0"/>
              <a:t>h1 </a:t>
            </a:r>
            <a:r>
              <a:rPr lang="cs-CZ" dirty="0" err="1"/>
              <a:t>class</a:t>
            </a:r>
            <a:r>
              <a:rPr lang="cs-CZ" dirty="0"/>
              <a:t>="hlavni"&gt;Toto je první nadpis stylu hlavni&lt;/h1</a:t>
            </a:r>
            <a:r>
              <a:rPr lang="cs-CZ" dirty="0" smtClean="0"/>
              <a:t>&gt;</a:t>
            </a:r>
          </a:p>
          <a:p>
            <a:pPr marL="0" indent="0">
              <a:buNone/>
            </a:pPr>
            <a:r>
              <a:rPr lang="cs-CZ" dirty="0" smtClean="0"/>
              <a:t>&lt;</a:t>
            </a:r>
            <a:r>
              <a:rPr lang="cs-CZ" dirty="0"/>
              <a:t>h1 </a:t>
            </a:r>
            <a:r>
              <a:rPr lang="cs-CZ" dirty="0" err="1"/>
              <a:t>class</a:t>
            </a:r>
            <a:r>
              <a:rPr lang="cs-CZ" dirty="0"/>
              <a:t>="hlavni"&gt;Toto je druhý nadpis stylu hlavni&lt;/h1&gt; </a:t>
            </a:r>
          </a:p>
          <a:p>
            <a:pPr marL="0" indent="0">
              <a:buNone/>
            </a:pPr>
            <a:r>
              <a:rPr lang="pt-BR" dirty="0"/>
              <a:t>&lt;h1&gt;Tento nadpis není stylován&lt;/h1&gt;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017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5800" y="1304737"/>
            <a:ext cx="10515600" cy="3959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b="1" dirty="0" smtClean="0"/>
              <a:t>Dědičnost a kaskáda</a:t>
            </a:r>
          </a:p>
          <a:p>
            <a:pPr marL="0" indent="0">
              <a:buNone/>
            </a:pPr>
            <a:r>
              <a:rPr lang="cs-CZ" sz="3200" dirty="0" smtClean="0"/>
              <a:t>Dědičnost je vlastnost</a:t>
            </a:r>
            <a:r>
              <a:rPr lang="cs-CZ" sz="3200" dirty="0"/>
              <a:t>, kdy vnořený element přijímá vlastnost od nadřazeného. Ovšem ne každá vlastnost se dá dědit. </a:t>
            </a:r>
            <a:r>
              <a:rPr lang="cs-CZ" sz="3200" dirty="0" smtClean="0"/>
              <a:t>Kaskáda </a:t>
            </a:r>
            <a:r>
              <a:rPr lang="cs-CZ" sz="3200" dirty="0"/>
              <a:t>určuje důležitost definice stylu. Nejvyšší hodnotu má styl uvedený přímo u elementu v kódu stránky. Druhá nejvyšší hodnota je pro identifikátory, třetí pro </a:t>
            </a:r>
            <a:r>
              <a:rPr lang="cs-CZ" sz="3200" dirty="0" smtClean="0"/>
              <a:t>třídy, čtvrtou pro </a:t>
            </a:r>
            <a:r>
              <a:rPr lang="cs-CZ" sz="3200" dirty="0"/>
              <a:t>styl </a:t>
            </a:r>
            <a:r>
              <a:rPr lang="cs-CZ" sz="3200" dirty="0" smtClean="0"/>
              <a:t>elementu a nejnižší je pro </a:t>
            </a:r>
            <a:r>
              <a:rPr lang="cs-CZ" sz="3200" dirty="0"/>
              <a:t>styl </a:t>
            </a:r>
            <a:r>
              <a:rPr lang="cs-CZ" sz="3200" dirty="0" smtClean="0"/>
              <a:t>elementu </a:t>
            </a:r>
            <a:r>
              <a:rPr lang="cs-CZ" sz="3200" dirty="0"/>
              <a:t>předdefinovaný prohlížečem</a:t>
            </a:r>
            <a:r>
              <a:rPr lang="cs-CZ" sz="3200" dirty="0" smtClean="0"/>
              <a:t> .</a:t>
            </a:r>
            <a:endParaRPr lang="cs-CZ" sz="3200" dirty="0"/>
          </a:p>
          <a:p>
            <a:pPr marL="0" indent="0">
              <a:buNone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58299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556592"/>
            <a:ext cx="10515600" cy="60429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1. Nenastavíme-li žádný styl pro </a:t>
            </a:r>
            <a:r>
              <a:rPr lang="cs-CZ" b="1" dirty="0"/>
              <a:t>&lt;h1&gt;, </a:t>
            </a:r>
            <a:r>
              <a:rPr lang="cs-CZ" dirty="0"/>
              <a:t>bude i tak nadpis velkým a tučným písmem. Styl je určen prohlížečem</a:t>
            </a:r>
            <a:r>
              <a:rPr lang="cs-CZ" dirty="0" smtClean="0"/>
              <a:t>.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2. Nastavíme-li styl pro </a:t>
            </a:r>
            <a:r>
              <a:rPr lang="cs-CZ" b="1" dirty="0"/>
              <a:t>h1 {font: </a:t>
            </a:r>
            <a:r>
              <a:rPr lang="cs-CZ" b="1" dirty="0" err="1"/>
              <a:t>Arial</a:t>
            </a:r>
            <a:r>
              <a:rPr lang="cs-CZ" b="1" dirty="0"/>
              <a:t> 20px </a:t>
            </a:r>
            <a:r>
              <a:rPr lang="cs-CZ" b="1" dirty="0" err="1"/>
              <a:t>brown</a:t>
            </a:r>
            <a:r>
              <a:rPr lang="cs-CZ" b="1" dirty="0"/>
              <a:t>;}, </a:t>
            </a:r>
            <a:r>
              <a:rPr lang="cs-CZ" dirty="0"/>
              <a:t>bude mít nadpis dané písmo a hnědou barvu, a protože jsme neměnili vlastnost font-</a:t>
            </a:r>
            <a:r>
              <a:rPr lang="cs-CZ" dirty="0" err="1"/>
              <a:t>weight</a:t>
            </a:r>
            <a:r>
              <a:rPr lang="cs-CZ" dirty="0"/>
              <a:t>, zůstane tučné písmo definované prohlížečem</a:t>
            </a:r>
            <a:r>
              <a:rPr lang="cs-CZ" dirty="0" smtClean="0"/>
              <a:t>.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3. Definujeme-li třídu </a:t>
            </a:r>
            <a:r>
              <a:rPr lang="cs-CZ" b="1" dirty="0"/>
              <a:t>.hlavni {</a:t>
            </a:r>
            <a:r>
              <a:rPr lang="cs-CZ" b="1" dirty="0" err="1"/>
              <a:t>color:red</a:t>
            </a:r>
            <a:r>
              <a:rPr lang="cs-CZ" b="1" dirty="0"/>
              <a:t>; </a:t>
            </a:r>
            <a:r>
              <a:rPr lang="cs-CZ" b="1" dirty="0" err="1"/>
              <a:t>font-style:italic</a:t>
            </a:r>
            <a:r>
              <a:rPr lang="cs-CZ" b="1" dirty="0"/>
              <a:t>;}, </a:t>
            </a:r>
            <a:r>
              <a:rPr lang="cs-CZ" dirty="0"/>
              <a:t>pak nadpisy s touto třídou </a:t>
            </a:r>
            <a:r>
              <a:rPr lang="cs-CZ" b="1" dirty="0"/>
              <a:t>&lt;h1 </a:t>
            </a:r>
            <a:r>
              <a:rPr lang="cs-CZ" b="1" dirty="0" err="1"/>
              <a:t>class</a:t>
            </a:r>
            <a:r>
              <a:rPr lang="cs-CZ" b="1" dirty="0"/>
              <a:t>="hlavni"&gt; </a:t>
            </a:r>
            <a:r>
              <a:rPr lang="cs-CZ" dirty="0"/>
              <a:t>budou kurzívou, červené barvy a dále budou mít ostatní vlastnosti elementu h1 (písmo </a:t>
            </a:r>
            <a:r>
              <a:rPr lang="cs-CZ" dirty="0" err="1"/>
              <a:t>Arial</a:t>
            </a:r>
            <a:r>
              <a:rPr lang="cs-CZ" dirty="0"/>
              <a:t> 20px) a zbylé vlastnosti předefinované prohlížečem (tučné písmo</a:t>
            </a:r>
            <a:r>
              <a:rPr lang="cs-CZ" dirty="0" smtClean="0"/>
              <a:t>).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4. Definujeme-li styl pro identifikátor </a:t>
            </a:r>
            <a:r>
              <a:rPr lang="cs-CZ" b="1" dirty="0"/>
              <a:t>#</a:t>
            </a:r>
            <a:r>
              <a:rPr lang="cs-CZ" b="1" dirty="0" err="1"/>
              <a:t>prvni</a:t>
            </a:r>
            <a:r>
              <a:rPr lang="cs-CZ" b="1" dirty="0"/>
              <a:t> {</a:t>
            </a:r>
            <a:r>
              <a:rPr lang="cs-CZ" b="1" dirty="0" err="1"/>
              <a:t>color:orange</a:t>
            </a:r>
            <a:r>
              <a:rPr lang="cs-CZ" b="1" dirty="0" smtClean="0"/>
              <a:t>;},</a:t>
            </a:r>
            <a:r>
              <a:rPr lang="cs-CZ" dirty="0" smtClean="0"/>
              <a:t> </a:t>
            </a:r>
            <a:r>
              <a:rPr lang="cs-CZ" dirty="0"/>
              <a:t>bude mít nadpis </a:t>
            </a:r>
            <a:r>
              <a:rPr lang="cs-CZ" dirty="0" smtClean="0"/>
              <a:t> </a:t>
            </a:r>
            <a:r>
              <a:rPr lang="cs-CZ" b="1" dirty="0" smtClean="0"/>
              <a:t>&lt;</a:t>
            </a:r>
            <a:r>
              <a:rPr lang="cs-CZ" b="1" dirty="0"/>
              <a:t>h1 id="</a:t>
            </a:r>
            <a:r>
              <a:rPr lang="cs-CZ" b="1" dirty="0" err="1"/>
              <a:t>prvni</a:t>
            </a:r>
            <a:r>
              <a:rPr lang="cs-CZ" b="1" dirty="0"/>
              <a:t>" </a:t>
            </a:r>
            <a:r>
              <a:rPr lang="cs-CZ" b="1" dirty="0" err="1"/>
              <a:t>class</a:t>
            </a:r>
            <a:r>
              <a:rPr lang="cs-CZ" b="1" dirty="0"/>
              <a:t>="hlavni"&gt; </a:t>
            </a:r>
            <a:r>
              <a:rPr lang="cs-CZ" dirty="0"/>
              <a:t>oranžovou barvu a kurzívu (identifikátor má vyšší prioritu než třída stylu), dále pak ostatní vlastnosti elementu h1 (písmo </a:t>
            </a:r>
            <a:r>
              <a:rPr lang="cs-CZ" dirty="0" err="1"/>
              <a:t>Arial</a:t>
            </a:r>
            <a:r>
              <a:rPr lang="cs-CZ" dirty="0"/>
              <a:t> 20px) a zbylé vlastnosti předefinované prohlížečem (tučné písmo).</a:t>
            </a:r>
          </a:p>
        </p:txBody>
      </p:sp>
    </p:spTree>
    <p:extLst>
      <p:ext uri="{BB962C8B-B14F-4D97-AF65-F5344CB8AC3E}">
        <p14:creationId xmlns:p14="http://schemas.microsoft.com/office/powerpoint/2010/main" val="416145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0491" y="925080"/>
            <a:ext cx="10515600" cy="5170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err="1"/>
              <a:t>Tag</a:t>
            </a:r>
            <a:r>
              <a:rPr lang="cs-CZ" dirty="0"/>
              <a:t> </a:t>
            </a:r>
            <a:r>
              <a:rPr lang="cs-CZ" b="1" dirty="0"/>
              <a:t>&lt;link&gt; </a:t>
            </a:r>
            <a:r>
              <a:rPr lang="cs-CZ" dirty="0"/>
              <a:t>se používá k provázání dokumentu s externím souborem. Nejčastěji se tak k dokumentu připojují CSS styly. Smí být obsažen pouze v hlavičce (</a:t>
            </a:r>
            <a:r>
              <a:rPr lang="cs-CZ" dirty="0" err="1"/>
              <a:t>tag</a:t>
            </a:r>
            <a:r>
              <a:rPr lang="cs-CZ" dirty="0"/>
              <a:t> &lt;</a:t>
            </a:r>
            <a:r>
              <a:rPr lang="cs-CZ" dirty="0" err="1"/>
              <a:t>head</a:t>
            </a:r>
            <a:r>
              <a:rPr lang="cs-CZ" dirty="0"/>
              <a:t>&gt;) a to i několikrát. Nemá obsah, má pouze atributy a je nepárový.</a:t>
            </a:r>
          </a:p>
          <a:p>
            <a:pPr marL="0" indent="0">
              <a:buNone/>
            </a:pPr>
            <a:r>
              <a:rPr lang="cs-CZ" b="1" dirty="0"/>
              <a:t>Atributy</a:t>
            </a:r>
          </a:p>
          <a:p>
            <a:pPr marL="0" indent="0">
              <a:buNone/>
            </a:pPr>
            <a:r>
              <a:rPr lang="cs-CZ" dirty="0" err="1"/>
              <a:t>href</a:t>
            </a:r>
            <a:r>
              <a:rPr lang="cs-CZ" dirty="0"/>
              <a:t> - Specifikuje umístění připojovaného souboru (dokumentu).</a:t>
            </a:r>
          </a:p>
          <a:p>
            <a:pPr marL="0" indent="0">
              <a:buNone/>
            </a:pPr>
            <a:r>
              <a:rPr lang="cs-CZ" dirty="0" smtClean="0"/>
              <a:t>media </a:t>
            </a:r>
            <a:r>
              <a:rPr lang="cs-CZ" dirty="0"/>
              <a:t>- Specifikuje typ zařízení, pro které je připojovaný dokument určen (jedná se o pravidlo @media).</a:t>
            </a:r>
          </a:p>
          <a:p>
            <a:pPr marL="0" indent="0">
              <a:buNone/>
            </a:pPr>
            <a:r>
              <a:rPr lang="cs-CZ" dirty="0" err="1"/>
              <a:t>rel</a:t>
            </a:r>
            <a:r>
              <a:rPr lang="cs-CZ" dirty="0"/>
              <a:t> - Specifikuje vztah mezi dokumenty. Nejčastější hodnoty jsou </a:t>
            </a:r>
            <a:r>
              <a:rPr lang="cs-CZ" dirty="0" err="1"/>
              <a:t>stylesheet</a:t>
            </a:r>
            <a:r>
              <a:rPr lang="cs-CZ" dirty="0"/>
              <a:t> a </a:t>
            </a:r>
            <a:r>
              <a:rPr lang="cs-CZ" dirty="0" err="1"/>
              <a:t>icon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dirty="0" smtClean="0"/>
              <a:t>type </a:t>
            </a:r>
            <a:r>
              <a:rPr lang="cs-CZ" dirty="0"/>
              <a:t>- </a:t>
            </a:r>
            <a:r>
              <a:rPr lang="cs-CZ" dirty="0" smtClean="0"/>
              <a:t>Typ </a:t>
            </a:r>
            <a:r>
              <a:rPr lang="cs-CZ" dirty="0"/>
              <a:t>připojovaného souboru (dokumentu). Nejčastěji text/</a:t>
            </a:r>
            <a:r>
              <a:rPr lang="cs-CZ" dirty="0" err="1"/>
              <a:t>css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145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886265"/>
            <a:ext cx="10515600" cy="55567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Syntaxe CSS</a:t>
            </a:r>
          </a:p>
          <a:p>
            <a:pPr marL="0" indent="0">
              <a:buNone/>
            </a:pPr>
            <a:r>
              <a:rPr lang="cs-CZ" dirty="0"/>
              <a:t>zápis se skládá ze tří částí: </a:t>
            </a:r>
            <a:r>
              <a:rPr lang="cs-CZ" b="1" dirty="0"/>
              <a:t>selektor</a:t>
            </a:r>
            <a:r>
              <a:rPr lang="cs-CZ" dirty="0"/>
              <a:t>, </a:t>
            </a:r>
            <a:r>
              <a:rPr lang="cs-CZ" b="1" dirty="0"/>
              <a:t>vlastnost</a:t>
            </a:r>
            <a:r>
              <a:rPr lang="cs-CZ" dirty="0"/>
              <a:t>, </a:t>
            </a:r>
            <a:r>
              <a:rPr lang="cs-CZ" b="1" dirty="0" smtClean="0"/>
              <a:t>hodnota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Selektor - určuje</a:t>
            </a:r>
            <a:r>
              <a:rPr lang="cs-CZ" dirty="0"/>
              <a:t>, čeho se definovaný vzhled </a:t>
            </a:r>
            <a:r>
              <a:rPr lang="cs-CZ" dirty="0" smtClean="0"/>
              <a:t>týká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Vlastnost - je </a:t>
            </a:r>
            <a:r>
              <a:rPr lang="cs-CZ" dirty="0"/>
              <a:t>klíčové slovo, které je přesně specifikované a vymezuje grafickou úpravu (např.: barva, šířka, velikost, atd</a:t>
            </a:r>
            <a:r>
              <a:rPr lang="cs-CZ" dirty="0" smtClean="0"/>
              <a:t>.), zapisuje </a:t>
            </a:r>
            <a:r>
              <a:rPr lang="cs-CZ" dirty="0"/>
              <a:t>se do </a:t>
            </a:r>
            <a:r>
              <a:rPr lang="cs-CZ" b="1" dirty="0"/>
              <a:t>složených závorek</a:t>
            </a:r>
            <a:r>
              <a:rPr lang="cs-CZ" dirty="0"/>
              <a:t> </a:t>
            </a:r>
            <a:r>
              <a:rPr lang="cs-CZ" b="1" dirty="0"/>
              <a:t>{</a:t>
            </a:r>
            <a:r>
              <a:rPr lang="cs-CZ" dirty="0"/>
              <a:t> a </a:t>
            </a:r>
            <a:r>
              <a:rPr lang="cs-CZ" b="1" dirty="0" smtClean="0"/>
              <a:t>}</a:t>
            </a:r>
            <a:r>
              <a:rPr lang="cs-CZ" dirty="0" smtClean="0"/>
              <a:t>, v </a:t>
            </a:r>
            <a:r>
              <a:rPr lang="cs-CZ" dirty="0"/>
              <a:t>závorkách může být několik vlastností najednou, jednotlivé vlastnosti se oddělují </a:t>
            </a:r>
            <a:r>
              <a:rPr lang="cs-CZ" b="1" dirty="0"/>
              <a:t>středníkem </a:t>
            </a:r>
            <a:r>
              <a:rPr lang="cs-CZ" b="1" dirty="0" smtClean="0"/>
              <a:t>;</a:t>
            </a:r>
          </a:p>
          <a:p>
            <a:pPr marL="0" indent="0">
              <a:buNone/>
            </a:pPr>
            <a:r>
              <a:rPr lang="cs-CZ" dirty="0" smtClean="0"/>
              <a:t>Hodnota – je vlastní </a:t>
            </a:r>
            <a:r>
              <a:rPr lang="cs-CZ" dirty="0"/>
              <a:t>hodnota pro danou </a:t>
            </a:r>
            <a:r>
              <a:rPr lang="cs-CZ" dirty="0" smtClean="0"/>
              <a:t>vlastnost,</a:t>
            </a:r>
            <a:r>
              <a:rPr lang="cs-CZ" dirty="0"/>
              <a:t> </a:t>
            </a:r>
            <a:r>
              <a:rPr lang="cs-CZ" dirty="0" smtClean="0"/>
              <a:t>odděluje </a:t>
            </a:r>
            <a:r>
              <a:rPr lang="cs-CZ" dirty="0"/>
              <a:t>se od vlastnosti </a:t>
            </a:r>
            <a:r>
              <a:rPr lang="cs-CZ" b="1" dirty="0"/>
              <a:t>dvojtečkou :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937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609599"/>
            <a:ext cx="10515600" cy="5863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b="1" dirty="0"/>
              <a:t>Rozlišujeme selektory:</a:t>
            </a:r>
          </a:p>
          <a:p>
            <a:r>
              <a:rPr lang="cs-CZ" dirty="0"/>
              <a:t>Univerzální - týká se úplně všeho, co se zobrazuje, zapisuje se symbolem hvězdičky, </a:t>
            </a:r>
            <a:r>
              <a:rPr lang="cs-CZ" b="1" dirty="0" smtClean="0"/>
              <a:t>*</a:t>
            </a:r>
            <a:r>
              <a:rPr lang="cs-CZ" dirty="0" smtClean="0"/>
              <a:t> </a:t>
            </a:r>
            <a:r>
              <a:rPr lang="cs-CZ" dirty="0"/>
              <a:t>{</a:t>
            </a:r>
            <a:r>
              <a:rPr lang="cs-CZ" dirty="0" err="1"/>
              <a:t>color</a:t>
            </a:r>
            <a:r>
              <a:rPr lang="cs-CZ" dirty="0"/>
              <a:t>: green}</a:t>
            </a:r>
          </a:p>
          <a:p>
            <a:r>
              <a:rPr lang="cs-CZ" dirty="0"/>
              <a:t>Značkový - týká se jen určitého HTML prvku (např.: odstavce, nadpisu či obrázku) </a:t>
            </a:r>
          </a:p>
          <a:p>
            <a:pPr marL="0" indent="0">
              <a:buNone/>
            </a:pPr>
            <a:r>
              <a:rPr lang="cs-CZ" b="1" dirty="0"/>
              <a:t>body </a:t>
            </a:r>
            <a:r>
              <a:rPr lang="cs-CZ" dirty="0"/>
              <a:t>{background-</a:t>
            </a:r>
            <a:r>
              <a:rPr lang="cs-CZ" dirty="0" err="1"/>
              <a:t>color</a:t>
            </a:r>
            <a:r>
              <a:rPr lang="cs-CZ" dirty="0"/>
              <a:t>: navy} </a:t>
            </a:r>
          </a:p>
          <a:p>
            <a:pPr marL="0" indent="0">
              <a:buNone/>
            </a:pPr>
            <a:r>
              <a:rPr lang="cs-CZ" b="1" dirty="0"/>
              <a:t>h2</a:t>
            </a:r>
            <a:r>
              <a:rPr lang="cs-CZ" dirty="0"/>
              <a:t> {font-</a:t>
            </a:r>
            <a:r>
              <a:rPr lang="cs-CZ" dirty="0" err="1"/>
              <a:t>size</a:t>
            </a:r>
            <a:r>
              <a:rPr lang="cs-CZ" dirty="0"/>
              <a:t>: 16pt} </a:t>
            </a:r>
          </a:p>
          <a:p>
            <a:pPr marL="0" indent="0">
              <a:buNone/>
            </a:pPr>
            <a:r>
              <a:rPr lang="cs-CZ" b="1" dirty="0"/>
              <a:t>p</a:t>
            </a:r>
            <a:r>
              <a:rPr lang="cs-CZ" dirty="0"/>
              <a:t> {font-</a:t>
            </a:r>
            <a:r>
              <a:rPr lang="cs-CZ" dirty="0" err="1"/>
              <a:t>family</a:t>
            </a:r>
            <a:r>
              <a:rPr lang="cs-CZ" dirty="0"/>
              <a:t>: </a:t>
            </a:r>
            <a:r>
              <a:rPr lang="cs-CZ" dirty="0" err="1"/>
              <a:t>Tahoma</a:t>
            </a:r>
            <a:r>
              <a:rPr lang="cs-CZ" dirty="0"/>
              <a:t>, </a:t>
            </a:r>
            <a:r>
              <a:rPr lang="cs-CZ" dirty="0" err="1"/>
              <a:t>sans</a:t>
            </a:r>
            <a:r>
              <a:rPr lang="cs-CZ" dirty="0"/>
              <a:t>-serif}</a:t>
            </a:r>
          </a:p>
          <a:p>
            <a:r>
              <a:rPr lang="cs-CZ" dirty="0"/>
              <a:t>Složený</a:t>
            </a:r>
            <a:r>
              <a:rPr lang="cs-CZ" b="1" dirty="0"/>
              <a:t> - </a:t>
            </a:r>
            <a:r>
              <a:rPr lang="cs-CZ" dirty="0"/>
              <a:t>týká se více HTML prvků u kterých se používá jedna tatáž vlastnost se stejnou hodnotou, HTML prvky se oddělují čárkou</a:t>
            </a:r>
          </a:p>
          <a:p>
            <a:pPr marL="0" indent="0">
              <a:buNone/>
            </a:pPr>
            <a:r>
              <a:rPr lang="pt-BR" b="1" dirty="0"/>
              <a:t>h1, h2, h3</a:t>
            </a:r>
            <a:r>
              <a:rPr lang="pt-BR" dirty="0"/>
              <a:t> {font-family: Arial, sans-serif</a:t>
            </a:r>
            <a:r>
              <a:rPr lang="pt-BR" dirty="0" smtClean="0"/>
              <a:t>}</a:t>
            </a:r>
            <a:endParaRPr lang="cs-CZ" dirty="0" smtClean="0"/>
          </a:p>
          <a:p>
            <a:r>
              <a:rPr lang="cs-CZ" dirty="0" smtClean="0"/>
              <a:t>Třídy </a:t>
            </a:r>
            <a:r>
              <a:rPr lang="cs-CZ" dirty="0"/>
              <a:t>a identifikátorů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988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02581" y="647764"/>
            <a:ext cx="10083867" cy="565750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b="1" dirty="0"/>
              <a:t>Div</a:t>
            </a:r>
            <a:r>
              <a:rPr lang="cs-CZ" dirty="0"/>
              <a:t> a </a:t>
            </a:r>
            <a:r>
              <a:rPr lang="cs-CZ" b="1" dirty="0" err="1"/>
              <a:t>span</a:t>
            </a:r>
            <a:r>
              <a:rPr lang="cs-CZ" dirty="0"/>
              <a:t> jsou neutrální </a:t>
            </a:r>
            <a:r>
              <a:rPr lang="cs-CZ" dirty="0" err="1"/>
              <a:t>tagy</a:t>
            </a:r>
            <a:r>
              <a:rPr lang="cs-CZ" dirty="0"/>
              <a:t> – nedávají obsahu v HTML dokumentu význam a sami o </a:t>
            </a:r>
            <a:r>
              <a:rPr lang="cs-CZ" dirty="0" smtClean="0"/>
              <a:t>sobě, </a:t>
            </a:r>
            <a:r>
              <a:rPr lang="cs-CZ" dirty="0"/>
              <a:t>nijak HTML dokument neformátují. Jedná se o párové </a:t>
            </a:r>
            <a:r>
              <a:rPr lang="cs-CZ" dirty="0" err="1"/>
              <a:t>tagy</a:t>
            </a:r>
            <a:r>
              <a:rPr lang="cs-CZ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dirty="0" smtClean="0"/>
              <a:t>Obrovské </a:t>
            </a:r>
            <a:r>
              <a:rPr lang="cs-CZ" dirty="0"/>
              <a:t>využití </a:t>
            </a:r>
            <a:r>
              <a:rPr lang="cs-CZ" dirty="0" smtClean="0"/>
              <a:t>ve </a:t>
            </a:r>
            <a:r>
              <a:rPr lang="cs-CZ" dirty="0"/>
              <a:t>spojení s </a:t>
            </a:r>
            <a:r>
              <a:rPr lang="cs-CZ" dirty="0" smtClean="0"/>
              <a:t>CSS - rozmístění </a:t>
            </a:r>
            <a:r>
              <a:rPr lang="cs-CZ" dirty="0"/>
              <a:t>jednotlivých </a:t>
            </a:r>
            <a:r>
              <a:rPr lang="cs-CZ" dirty="0" smtClean="0"/>
              <a:t>prvků, </a:t>
            </a:r>
            <a:r>
              <a:rPr lang="cs-CZ" dirty="0" err="1" smtClean="0"/>
              <a:t>pozicování</a:t>
            </a:r>
            <a:r>
              <a:rPr lang="cs-CZ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dirty="0"/>
              <a:t>&lt;</a:t>
            </a:r>
            <a:r>
              <a:rPr lang="cs-CZ" dirty="0" err="1" smtClean="0"/>
              <a:t>span</a:t>
            </a:r>
            <a:r>
              <a:rPr lang="cs-CZ" dirty="0" smtClean="0"/>
              <a:t>&gt; </a:t>
            </a:r>
            <a:r>
              <a:rPr lang="cs-CZ" dirty="0"/>
              <a:t>l</a:t>
            </a:r>
            <a:r>
              <a:rPr lang="cs-CZ" dirty="0" smtClean="0"/>
              <a:t>ogické </a:t>
            </a:r>
            <a:r>
              <a:rPr lang="cs-CZ" dirty="0"/>
              <a:t>vymezení části textu, která bude jinak </a:t>
            </a:r>
            <a:r>
              <a:rPr lang="cs-CZ" dirty="0" smtClean="0"/>
              <a:t>formátována.</a:t>
            </a:r>
            <a:r>
              <a:rPr lang="cs-CZ" dirty="0"/>
              <a:t> </a:t>
            </a:r>
            <a:endParaRPr lang="cs-CZ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dirty="0" smtClean="0"/>
              <a:t>Nezalamuje </a:t>
            </a:r>
            <a:r>
              <a:rPr lang="pl-PL" dirty="0"/>
              <a:t>před a po sobě </a:t>
            </a:r>
            <a:r>
              <a:rPr lang="pl-PL" dirty="0" smtClean="0"/>
              <a:t>řádku (řádkový element).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cs-CZ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dirty="0"/>
              <a:t>&lt;</a:t>
            </a:r>
            <a:r>
              <a:rPr lang="cs-CZ" dirty="0" smtClean="0"/>
              <a:t>div&gt; nejčastěji se překládá </a:t>
            </a:r>
            <a:r>
              <a:rPr lang="cs-CZ" dirty="0"/>
              <a:t>jako oddíl. Zahrnuje v sobě libovolně velkou oblast textu včetně nadpisů, obrázků a tabulek. </a:t>
            </a:r>
            <a:r>
              <a:rPr lang="pl-PL" dirty="0"/>
              <a:t>Před a za oddílem se zalomí </a:t>
            </a:r>
            <a:r>
              <a:rPr lang="pl-PL" dirty="0" smtClean="0"/>
              <a:t>řádek (blokový element).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dirty="0" smtClean="0"/>
              <a:t>Největší </a:t>
            </a:r>
            <a:r>
              <a:rPr lang="cs-CZ" dirty="0"/>
              <a:t>použití </a:t>
            </a:r>
            <a:r>
              <a:rPr lang="cs-CZ" dirty="0" err="1"/>
              <a:t>tagu</a:t>
            </a:r>
            <a:r>
              <a:rPr lang="cs-CZ" dirty="0"/>
              <a:t> &lt;div&gt; je pro prostorové vyčlenění oddílů na stránce.</a:t>
            </a:r>
          </a:p>
        </p:txBody>
      </p:sp>
    </p:spTree>
    <p:extLst>
      <p:ext uri="{BB962C8B-B14F-4D97-AF65-F5344CB8AC3E}">
        <p14:creationId xmlns:p14="http://schemas.microsoft.com/office/powerpoint/2010/main" val="167224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711200"/>
            <a:ext cx="10515600" cy="546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Zápis </a:t>
            </a:r>
            <a:r>
              <a:rPr lang="cs-CZ" b="1" dirty="0" smtClean="0"/>
              <a:t>barev</a:t>
            </a:r>
          </a:p>
          <a:p>
            <a:pPr marL="0" indent="0">
              <a:buNone/>
            </a:pPr>
            <a:r>
              <a:rPr lang="cs-CZ" dirty="0" smtClean="0"/>
              <a:t>- anglické </a:t>
            </a:r>
            <a:r>
              <a:rPr lang="cs-CZ" dirty="0"/>
              <a:t>pojmenování barvy</a:t>
            </a:r>
          </a:p>
          <a:p>
            <a:pPr marL="0" indent="0">
              <a:buNone/>
            </a:pPr>
            <a:r>
              <a:rPr lang="cs-CZ" dirty="0"/>
              <a:t>např.: </a:t>
            </a:r>
            <a:r>
              <a:rPr lang="cs-CZ" dirty="0" err="1"/>
              <a:t>red</a:t>
            </a:r>
            <a:r>
              <a:rPr lang="cs-CZ" dirty="0"/>
              <a:t>, </a:t>
            </a:r>
            <a:r>
              <a:rPr lang="cs-CZ" dirty="0" smtClean="0"/>
              <a:t>blue</a:t>
            </a:r>
            <a:r>
              <a:rPr lang="cs-CZ" dirty="0"/>
              <a:t>, </a:t>
            </a:r>
            <a:r>
              <a:rPr lang="cs-CZ" dirty="0" err="1" smtClean="0"/>
              <a:t>yellow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nejjednodušší, ale omezené množství barev</a:t>
            </a:r>
          </a:p>
          <a:p>
            <a:pPr marL="0" indent="0">
              <a:buNone/>
            </a:pPr>
            <a:r>
              <a:rPr lang="cs-CZ" dirty="0" smtClean="0"/>
              <a:t>- RGB </a:t>
            </a:r>
            <a:r>
              <a:rPr lang="cs-CZ" dirty="0"/>
              <a:t>kódem s hexadecimální (šestnáctkovým) číslem 00 až FF</a:t>
            </a:r>
          </a:p>
          <a:p>
            <a:pPr marL="0" indent="0">
              <a:buNone/>
            </a:pPr>
            <a:r>
              <a:rPr lang="cs-CZ" dirty="0"/>
              <a:t>např.: #FF00FF, </a:t>
            </a:r>
            <a:r>
              <a:rPr lang="cs-CZ" dirty="0" smtClean="0"/>
              <a:t>na </a:t>
            </a:r>
            <a:r>
              <a:rPr lang="cs-CZ" dirty="0"/>
              <a:t>začátku se vždy píše křížek </a:t>
            </a:r>
            <a:r>
              <a:rPr lang="cs-CZ" dirty="0" smtClean="0"/>
              <a:t>#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- RGB </a:t>
            </a:r>
            <a:r>
              <a:rPr lang="cs-CZ" dirty="0"/>
              <a:t>kódem s desítkovým číslem 0 až 255:</a:t>
            </a:r>
          </a:p>
          <a:p>
            <a:pPr marL="0" indent="0">
              <a:buNone/>
            </a:pPr>
            <a:r>
              <a:rPr lang="cs-CZ" dirty="0"/>
              <a:t>např.: </a:t>
            </a:r>
            <a:r>
              <a:rPr lang="cs-CZ" dirty="0" err="1"/>
              <a:t>rgb</a:t>
            </a:r>
            <a:r>
              <a:rPr lang="cs-CZ" dirty="0"/>
              <a:t>(128,0,255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r>
              <a:rPr lang="cs-CZ" dirty="0"/>
              <a:t>Základní barvy</a:t>
            </a:r>
          </a:p>
          <a:p>
            <a:pPr marL="0" indent="0">
              <a:buNone/>
            </a:pPr>
            <a:r>
              <a:rPr lang="cs-CZ" dirty="0"/>
              <a:t>Bezpečné </a:t>
            </a:r>
            <a:r>
              <a:rPr lang="cs-CZ" dirty="0" smtClean="0"/>
              <a:t>barvy - </a:t>
            </a:r>
            <a:r>
              <a:rPr lang="cs-CZ" dirty="0"/>
              <a:t>na všech zařízeních s podporou 256 barev (bitová hloubka 8) </a:t>
            </a:r>
            <a:r>
              <a:rPr lang="cs-CZ" dirty="0" smtClean="0"/>
              <a:t>se zobrazí </a:t>
            </a:r>
            <a:r>
              <a:rPr lang="cs-CZ" dirty="0"/>
              <a:t>správně.</a:t>
            </a:r>
          </a:p>
        </p:txBody>
      </p:sp>
    </p:spTree>
    <p:extLst>
      <p:ext uri="{BB962C8B-B14F-4D97-AF65-F5344CB8AC3E}">
        <p14:creationId xmlns:p14="http://schemas.microsoft.com/office/powerpoint/2010/main" val="224399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/>
          </p:nvPr>
        </p:nvGraphicFramePr>
        <p:xfrm>
          <a:off x="1665027" y="163773"/>
          <a:ext cx="8611737" cy="6428032"/>
        </p:xfrm>
        <a:graphic>
          <a:graphicData uri="http://schemas.openxmlformats.org/drawingml/2006/table">
            <a:tbl>
              <a:tblPr/>
              <a:tblGrid>
                <a:gridCol w="1255594"/>
                <a:gridCol w="1856095"/>
                <a:gridCol w="1774209"/>
                <a:gridCol w="2292824"/>
                <a:gridCol w="1433015"/>
              </a:tblGrid>
              <a:tr h="549024"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HTML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česky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šestnáctkově RGB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desetině RGB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 barvy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F5EC"/>
                    </a:solidFill>
                  </a:tcPr>
                </a:tc>
              </a:tr>
              <a:tr h="408876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white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bílá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#FFFFFF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rgb(255,255,255)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08876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yellow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žlutá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#FFFF00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rgb(255,255,0)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408876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fuchsia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purpurová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#FF00FF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rgb(255,0,255)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FF"/>
                    </a:solidFill>
                  </a:tcPr>
                </a:tc>
              </a:tr>
              <a:tr h="281092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aqua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azurová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#00FFFF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rgb(0,255,255)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FF"/>
                    </a:solidFill>
                  </a:tcPr>
                </a:tc>
              </a:tr>
              <a:tr h="281092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red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červená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#FF0000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rgb(255,0,0)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</a:tr>
              <a:tr h="281092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lime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světle zelená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#00FF00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rgb(0,255,0)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FF00"/>
                    </a:solidFill>
                  </a:tcPr>
                </a:tc>
              </a:tr>
              <a:tr h="281092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blue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modrá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#0000FF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rgb(0,0,255)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FF"/>
                    </a:solidFill>
                  </a:tcPr>
                </a:tc>
              </a:tr>
              <a:tr h="281092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black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černá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#000000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rgb(0,0,0)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281092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green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zelená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#008000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rgb(0,128,0)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8000"/>
                    </a:solidFill>
                  </a:tcPr>
                </a:tc>
              </a:tr>
              <a:tr h="281092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maroon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hnědá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#800000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rgb(128,0,0)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0000"/>
                    </a:solidFill>
                  </a:tcPr>
                </a:tc>
              </a:tr>
              <a:tr h="408876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olive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olivová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#808000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rgb(128,128,0)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00"/>
                    </a:solidFill>
                  </a:tcPr>
                </a:tc>
              </a:tr>
              <a:tr h="408876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purple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fialová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#800080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rgb(128,0,128)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0080"/>
                    </a:solidFill>
                  </a:tcPr>
                </a:tc>
              </a:tr>
              <a:tr h="408876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gray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šedá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#808080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rgb(128,128,128)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</a:tr>
              <a:tr h="281092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navy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tmavě modrá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#000080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rgb(0,0,128)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</a:tr>
              <a:tr h="281092"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teal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modro-zelená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#008080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rgb(0,128,128)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8080"/>
                    </a:solidFill>
                  </a:tcPr>
                </a:tc>
              </a:tr>
              <a:tr h="408876">
                <a:tc>
                  <a:txBody>
                    <a:bodyPr/>
                    <a:lstStyle/>
                    <a:p>
                      <a:r>
                        <a:rPr lang="cs-CZ" sz="2000" dirty="0" err="1">
                          <a:effectLst/>
                        </a:rPr>
                        <a:t>silver</a:t>
                      </a:r>
                      <a:endParaRPr lang="cs-CZ" sz="2000" dirty="0">
                        <a:effectLst/>
                      </a:endParaRP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světle šedá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#C0C0C0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>
                          <a:effectLst/>
                        </a:rPr>
                        <a:t>rgb(192,192,192)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dirty="0">
                          <a:effectLst/>
                        </a:rPr>
                        <a:t>vzorek</a:t>
                      </a:r>
                    </a:p>
                  </a:txBody>
                  <a:tcPr marL="10655" marR="10655" marT="10655" marB="1065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827588" y="15271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00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8666"/>
          </a:xfrm>
        </p:spPr>
        <p:txBody>
          <a:bodyPr>
            <a:normAutofit/>
          </a:bodyPr>
          <a:lstStyle/>
          <a:p>
            <a:r>
              <a:rPr lang="cs-CZ" sz="3600" b="1" dirty="0"/>
              <a:t>CSS </a:t>
            </a:r>
            <a:r>
              <a:rPr lang="cs-CZ" sz="3600" b="1" dirty="0" smtClean="0"/>
              <a:t>pozicování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9174" y="1288911"/>
            <a:ext cx="10515600" cy="50721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Jakýkoliv objekt (obrázek, tabulka, text, cokoliv) lze umístit kamkoliv na stránku, s objekty se může posouvat a mohou se překrývat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/>
              <a:t>Existují dva </a:t>
            </a:r>
            <a:r>
              <a:rPr lang="cs-CZ" dirty="0" smtClean="0"/>
              <a:t>druhy </a:t>
            </a:r>
            <a:r>
              <a:rPr lang="cs-CZ" dirty="0"/>
              <a:t>pozicování.</a:t>
            </a:r>
          </a:p>
          <a:p>
            <a:r>
              <a:rPr lang="cs-CZ" dirty="0"/>
              <a:t>Absolutní pozice umístí objekt do stránky na udané souřadnice bez ohledu na okolní text.</a:t>
            </a:r>
          </a:p>
          <a:p>
            <a:r>
              <a:rPr lang="cs-CZ" dirty="0"/>
              <a:t>Relativní pozice naproti tomu určuje pouze, o kolik se má objekt posunout oproti své normální poloze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/>
              <a:t>Překrývání (z-index</a:t>
            </a:r>
            <a:r>
              <a:rPr lang="cs-CZ" dirty="0" smtClean="0"/>
              <a:t>)</a:t>
            </a:r>
          </a:p>
          <a:p>
            <a:pPr marL="0" indent="0">
              <a:buNone/>
            </a:pPr>
            <a:r>
              <a:rPr lang="cs-CZ" dirty="0"/>
              <a:t>při přesouvání objektů může dojít k překryvu, </a:t>
            </a:r>
            <a:r>
              <a:rPr lang="cs-CZ" dirty="0" smtClean="0"/>
              <a:t>proto existuje </a:t>
            </a:r>
            <a:r>
              <a:rPr lang="cs-CZ" dirty="0"/>
              <a:t>vlastnost určující, který objekt bude navrchu. Ta vlastnost se jmenuje</a:t>
            </a:r>
            <a:r>
              <a:rPr lang="cs-CZ" b="1" dirty="0"/>
              <a:t> z-index</a:t>
            </a:r>
            <a:r>
              <a:rPr lang="cs-CZ" dirty="0"/>
              <a:t> a dosahuje hodnot celých čísel. Přitom vyšší číslo znamená vyšší pozici při překrývání.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073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602191"/>
            <a:ext cx="10515600" cy="728179"/>
          </a:xfrm>
        </p:spPr>
        <p:txBody>
          <a:bodyPr/>
          <a:lstStyle/>
          <a:p>
            <a:r>
              <a:rPr lang="cs-CZ" dirty="0" smtClean="0"/>
              <a:t>Vrstvy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706355"/>
            <a:ext cx="10515600" cy="2809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/>
              <a:t>Díky vrstvám můžeme například umístit několik prvků na stránce přes sebe, nebo vytvořit jednotlivé oblasti, které se tváří jako samostatné prvky stránek</a:t>
            </a:r>
            <a:r>
              <a:rPr lang="cs-CZ" sz="3200" dirty="0" smtClean="0"/>
              <a:t>.</a:t>
            </a:r>
          </a:p>
          <a:p>
            <a:pPr marL="0" indent="0">
              <a:buNone/>
            </a:pPr>
            <a:r>
              <a:rPr lang="cs-CZ" sz="3200" dirty="0" smtClean="0"/>
              <a:t>Vrstvám </a:t>
            </a:r>
            <a:r>
              <a:rPr lang="cs-CZ" sz="3200" dirty="0"/>
              <a:t>lze nastavit většinu CSS vlastností, jaké známe</a:t>
            </a:r>
            <a:r>
              <a:rPr lang="cs-CZ" sz="3200" dirty="0" smtClean="0"/>
              <a:t>.</a:t>
            </a:r>
          </a:p>
          <a:p>
            <a:pPr marL="0" indent="0">
              <a:buNone/>
            </a:pPr>
            <a:r>
              <a:rPr lang="cs-CZ" sz="3200" dirty="0" smtClean="0"/>
              <a:t>Můžeme jim </a:t>
            </a:r>
            <a:r>
              <a:rPr lang="cs-CZ" sz="3200" dirty="0"/>
              <a:t>definovat </a:t>
            </a:r>
            <a:r>
              <a:rPr lang="cs-CZ" sz="3200" dirty="0" smtClean="0"/>
              <a:t>např</a:t>
            </a:r>
            <a:r>
              <a:rPr lang="cs-CZ" sz="3200" dirty="0"/>
              <a:t>. vlastnosti textu uvnitř vrstev.</a:t>
            </a:r>
          </a:p>
        </p:txBody>
      </p:sp>
    </p:spTree>
    <p:extLst>
      <p:ext uri="{BB962C8B-B14F-4D97-AF65-F5344CB8AC3E}">
        <p14:creationId xmlns:p14="http://schemas.microsoft.com/office/powerpoint/2010/main" val="255093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78564" y="593172"/>
            <a:ext cx="11108635" cy="61256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b="1" dirty="0" smtClean="0"/>
              <a:t>Příklad</a:t>
            </a:r>
            <a:endParaRPr lang="cs-CZ" b="1" dirty="0"/>
          </a:p>
          <a:p>
            <a:pPr marL="0" indent="0">
              <a:buNone/>
            </a:pPr>
            <a:r>
              <a:rPr lang="pl-PL" dirty="0"/>
              <a:t>Vrstvu 1 umístíme do pozice 100px od horního okraje a 50px od levého. </a:t>
            </a:r>
          </a:p>
          <a:p>
            <a:pPr marL="0" indent="0">
              <a:buNone/>
            </a:pPr>
            <a:r>
              <a:rPr lang="cs-CZ" dirty="0"/>
              <a:t>Vrstvu 2 posuneme o 50 </a:t>
            </a:r>
            <a:r>
              <a:rPr lang="cs-CZ" dirty="0" err="1"/>
              <a:t>px</a:t>
            </a:r>
            <a:r>
              <a:rPr lang="cs-CZ" dirty="0" smtClean="0"/>
              <a:t>, </a:t>
            </a:r>
            <a:r>
              <a:rPr lang="cs-CZ" dirty="0"/>
              <a:t>tedy do pozice top: 150px a </a:t>
            </a:r>
            <a:r>
              <a:rPr lang="cs-CZ" dirty="0" err="1"/>
              <a:t>left</a:t>
            </a:r>
            <a:r>
              <a:rPr lang="cs-CZ" dirty="0"/>
              <a:t>: 100px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b="1" dirty="0" smtClean="0"/>
              <a:t>Zápis</a:t>
            </a:r>
          </a:p>
          <a:p>
            <a:pPr marL="0" indent="0">
              <a:buNone/>
            </a:pPr>
            <a:r>
              <a:rPr lang="cs-CZ" dirty="0"/>
              <a:t>&lt;div style="background-color: </a:t>
            </a:r>
            <a:r>
              <a:rPr lang="cs-CZ" dirty="0" err="1"/>
              <a:t>yellow</a:t>
            </a:r>
            <a:r>
              <a:rPr lang="cs-CZ" dirty="0"/>
              <a:t>; color: </a:t>
            </a:r>
            <a:r>
              <a:rPr lang="cs-CZ" dirty="0" err="1"/>
              <a:t>red</a:t>
            </a:r>
            <a:r>
              <a:rPr lang="cs-CZ" dirty="0"/>
              <a:t>; font-</a:t>
            </a:r>
            <a:r>
              <a:rPr lang="cs-CZ" dirty="0" err="1"/>
              <a:t>family</a:t>
            </a:r>
            <a:r>
              <a:rPr lang="cs-CZ" dirty="0"/>
              <a:t>: </a:t>
            </a:r>
            <a:r>
              <a:rPr lang="cs-CZ" dirty="0" err="1"/>
              <a:t>Arial</a:t>
            </a:r>
            <a:r>
              <a:rPr lang="cs-CZ" dirty="0"/>
              <a:t>; </a:t>
            </a:r>
            <a:r>
              <a:rPr lang="cs-CZ" dirty="0" err="1"/>
              <a:t>height</a:t>
            </a:r>
            <a:r>
              <a:rPr lang="cs-CZ" dirty="0"/>
              <a:t>: 150px; </a:t>
            </a:r>
            <a:r>
              <a:rPr lang="cs-CZ" dirty="0" err="1"/>
              <a:t>width</a:t>
            </a:r>
            <a:r>
              <a:rPr lang="cs-CZ" dirty="0"/>
              <a:t>: 150px; </a:t>
            </a:r>
            <a:r>
              <a:rPr lang="cs-CZ" dirty="0" err="1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100px; </a:t>
            </a:r>
            <a:r>
              <a:rPr lang="cs-CZ" dirty="0" err="1"/>
              <a:t>left</a:t>
            </a:r>
            <a:r>
              <a:rPr lang="cs-CZ" dirty="0"/>
              <a:t>: 50px"&gt;</a:t>
            </a:r>
          </a:p>
          <a:p>
            <a:pPr marL="0" indent="0">
              <a:buNone/>
            </a:pPr>
            <a:r>
              <a:rPr lang="cs-CZ" dirty="0" smtClean="0"/>
              <a:t>	&lt;</a:t>
            </a:r>
            <a:r>
              <a:rPr lang="cs-CZ" dirty="0"/>
              <a:t>p&gt;Vrstva 1&lt;/p&gt;</a:t>
            </a:r>
          </a:p>
          <a:p>
            <a:pPr marL="0" indent="0">
              <a:buNone/>
            </a:pPr>
            <a:r>
              <a:rPr lang="cs-CZ" dirty="0"/>
              <a:t>&lt;/div&gt;</a:t>
            </a:r>
          </a:p>
          <a:p>
            <a:pPr marL="0" indent="0">
              <a:buNone/>
            </a:pPr>
            <a:r>
              <a:rPr lang="cs-CZ" dirty="0"/>
              <a:t>&lt;div style="background-color: green; color: </a:t>
            </a:r>
            <a:r>
              <a:rPr lang="cs-CZ" dirty="0" err="1"/>
              <a:t>red</a:t>
            </a:r>
            <a:r>
              <a:rPr lang="cs-CZ" dirty="0"/>
              <a:t>; font-</a:t>
            </a:r>
            <a:r>
              <a:rPr lang="cs-CZ" dirty="0" err="1"/>
              <a:t>family</a:t>
            </a:r>
            <a:r>
              <a:rPr lang="cs-CZ" dirty="0"/>
              <a:t>: </a:t>
            </a:r>
            <a:r>
              <a:rPr lang="cs-CZ" dirty="0" err="1"/>
              <a:t>Arial</a:t>
            </a:r>
            <a:r>
              <a:rPr lang="cs-CZ" dirty="0"/>
              <a:t>; </a:t>
            </a:r>
            <a:r>
              <a:rPr lang="cs-CZ" dirty="0" err="1"/>
              <a:t>height</a:t>
            </a:r>
            <a:r>
              <a:rPr lang="cs-CZ" dirty="0"/>
              <a:t>: 150px; </a:t>
            </a:r>
            <a:r>
              <a:rPr lang="cs-CZ" dirty="0" err="1"/>
              <a:t>width</a:t>
            </a:r>
            <a:r>
              <a:rPr lang="cs-CZ" dirty="0"/>
              <a:t>: 150px; </a:t>
            </a:r>
            <a:r>
              <a:rPr lang="cs-CZ" dirty="0" err="1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150px; </a:t>
            </a:r>
            <a:r>
              <a:rPr lang="cs-CZ" dirty="0" err="1"/>
              <a:t>left</a:t>
            </a:r>
            <a:r>
              <a:rPr lang="cs-CZ" dirty="0"/>
              <a:t>: 100px"&gt;</a:t>
            </a:r>
          </a:p>
          <a:p>
            <a:pPr marL="0" indent="0">
              <a:buNone/>
            </a:pPr>
            <a:r>
              <a:rPr lang="cs-CZ" dirty="0" smtClean="0"/>
              <a:t>	&lt;</a:t>
            </a:r>
            <a:r>
              <a:rPr lang="cs-CZ" dirty="0"/>
              <a:t>p&gt;Vrstva 2&lt;/p&gt;</a:t>
            </a:r>
          </a:p>
          <a:p>
            <a:pPr marL="0" indent="0">
              <a:buNone/>
            </a:pPr>
            <a:r>
              <a:rPr lang="cs-CZ" dirty="0"/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57340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30386" y="1276350"/>
            <a:ext cx="3809562" cy="3971511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642730" y="491520"/>
            <a:ext cx="6096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sz="9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cs-CZ" sz="3600" dirty="0">
                <a:latin typeface="Calibri" panose="020F0502020204030204" pitchFamily="34" charset="0"/>
              </a:rPr>
              <a:t>Výsledek: </a:t>
            </a:r>
            <a:endParaRPr lang="cs-CZ" sz="3600" dirty="0"/>
          </a:p>
        </p:txBody>
      </p:sp>
      <p:sp>
        <p:nvSpPr>
          <p:cNvPr id="7" name="Obdélník 6"/>
          <p:cNvSpPr/>
          <p:nvPr/>
        </p:nvSpPr>
        <p:spPr>
          <a:xfrm>
            <a:off x="642730" y="5421329"/>
            <a:ext cx="1031019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9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cs-CZ" sz="3600" dirty="0">
                <a:latin typeface="Calibri" panose="020F0502020204030204" pitchFamily="34" charset="0"/>
              </a:rPr>
              <a:t>Vrstva 2 překrývá vrstvu 1, neboť v kódu leží až pod ní. 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94749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8321" y="65280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 smtClean="0"/>
              <a:t>Pokud </a:t>
            </a:r>
            <a:r>
              <a:rPr lang="cs-CZ" sz="4000" dirty="0"/>
              <a:t>bychom chtěli umístit vrstvu 1 nad vrstvu 2, můžeme vrstvě 1 zvýšit hodnotu z-index a nebo naopak vrstvě 2 hodnotu snížit. Obě mají nyní 0. </a:t>
            </a:r>
          </a:p>
          <a:p>
            <a:pPr marL="0" indent="0">
              <a:buNone/>
            </a:pPr>
            <a:r>
              <a:rPr lang="cs-CZ" sz="4000" dirty="0"/>
              <a:t>Vrstvě 1 tedy nastavíme hodnotu z-index: 1, čímž bude ležet výše, než vrstva 2, která jej specifikovaný nemá, tudíž má hodnotu 0</a:t>
            </a:r>
          </a:p>
        </p:txBody>
      </p:sp>
    </p:spTree>
    <p:extLst>
      <p:ext uri="{BB962C8B-B14F-4D97-AF65-F5344CB8AC3E}">
        <p14:creationId xmlns:p14="http://schemas.microsoft.com/office/powerpoint/2010/main" val="44262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9175" y="513659"/>
            <a:ext cx="10515600" cy="58275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b="1" dirty="0"/>
              <a:t>Zápis:</a:t>
            </a:r>
          </a:p>
          <a:p>
            <a:pPr marL="0" indent="0">
              <a:buNone/>
            </a:pPr>
            <a:r>
              <a:rPr lang="cs-CZ" sz="3200" dirty="0"/>
              <a:t>&lt;div style="background-color: </a:t>
            </a:r>
            <a:r>
              <a:rPr lang="cs-CZ" sz="3200" dirty="0" err="1"/>
              <a:t>yellow</a:t>
            </a:r>
            <a:r>
              <a:rPr lang="cs-CZ" sz="3200" dirty="0"/>
              <a:t>; color: </a:t>
            </a:r>
            <a:r>
              <a:rPr lang="cs-CZ" sz="3200" dirty="0" err="1"/>
              <a:t>red</a:t>
            </a:r>
            <a:r>
              <a:rPr lang="cs-CZ" sz="3200" dirty="0"/>
              <a:t>; font-</a:t>
            </a:r>
            <a:r>
              <a:rPr lang="cs-CZ" sz="3200" dirty="0" err="1"/>
              <a:t>family</a:t>
            </a:r>
            <a:r>
              <a:rPr lang="cs-CZ" sz="3200" dirty="0"/>
              <a:t>: </a:t>
            </a:r>
            <a:r>
              <a:rPr lang="cs-CZ" sz="3200" dirty="0" err="1"/>
              <a:t>Arial</a:t>
            </a:r>
            <a:r>
              <a:rPr lang="cs-CZ" sz="3200" dirty="0"/>
              <a:t>; </a:t>
            </a:r>
            <a:r>
              <a:rPr lang="cs-CZ" sz="3200" dirty="0" err="1"/>
              <a:t>height</a:t>
            </a:r>
            <a:r>
              <a:rPr lang="cs-CZ" sz="3200" dirty="0"/>
              <a:t>: 150px; </a:t>
            </a:r>
            <a:r>
              <a:rPr lang="cs-CZ" sz="3200" dirty="0" err="1"/>
              <a:t>width</a:t>
            </a:r>
            <a:r>
              <a:rPr lang="cs-CZ" sz="3200" dirty="0"/>
              <a:t>: 150px; </a:t>
            </a:r>
            <a:r>
              <a:rPr lang="cs-CZ" sz="3200" dirty="0" err="1"/>
              <a:t>position</a:t>
            </a:r>
            <a:r>
              <a:rPr lang="cs-CZ" sz="3200" dirty="0"/>
              <a:t>: </a:t>
            </a:r>
            <a:r>
              <a:rPr lang="cs-CZ" sz="3200" dirty="0" err="1"/>
              <a:t>absolute</a:t>
            </a:r>
            <a:r>
              <a:rPr lang="cs-CZ" sz="3200" dirty="0"/>
              <a:t>; top: 100px; </a:t>
            </a:r>
            <a:r>
              <a:rPr lang="cs-CZ" sz="3200" dirty="0" err="1"/>
              <a:t>left</a:t>
            </a:r>
            <a:r>
              <a:rPr lang="cs-CZ" sz="3200" dirty="0"/>
              <a:t>: 50px; z-index: 1"&gt;</a:t>
            </a:r>
          </a:p>
          <a:p>
            <a:pPr marL="0" indent="0">
              <a:buNone/>
            </a:pPr>
            <a:r>
              <a:rPr lang="cs-CZ" sz="3200" dirty="0" smtClean="0"/>
              <a:t>	&lt;</a:t>
            </a:r>
            <a:r>
              <a:rPr lang="cs-CZ" sz="3200" dirty="0"/>
              <a:t>p&gt;Vrstva 1&lt;/p&gt;</a:t>
            </a:r>
          </a:p>
          <a:p>
            <a:pPr marL="0" indent="0">
              <a:buNone/>
            </a:pPr>
            <a:r>
              <a:rPr lang="cs-CZ" sz="3200" dirty="0"/>
              <a:t>&lt;/div&gt;</a:t>
            </a:r>
          </a:p>
          <a:p>
            <a:pPr marL="0" indent="0">
              <a:buNone/>
            </a:pPr>
            <a:r>
              <a:rPr lang="cs-CZ" sz="3200" dirty="0"/>
              <a:t>&lt;div style="background-color: green; color: </a:t>
            </a:r>
            <a:r>
              <a:rPr lang="cs-CZ" sz="3200" dirty="0" err="1"/>
              <a:t>red</a:t>
            </a:r>
            <a:r>
              <a:rPr lang="cs-CZ" sz="3200" dirty="0"/>
              <a:t>; font-</a:t>
            </a:r>
            <a:r>
              <a:rPr lang="cs-CZ" sz="3200" dirty="0" err="1"/>
              <a:t>family</a:t>
            </a:r>
            <a:r>
              <a:rPr lang="cs-CZ" sz="3200" dirty="0"/>
              <a:t>: </a:t>
            </a:r>
            <a:r>
              <a:rPr lang="cs-CZ" sz="3200" dirty="0" err="1"/>
              <a:t>Arial</a:t>
            </a:r>
            <a:r>
              <a:rPr lang="cs-CZ" sz="3200" dirty="0"/>
              <a:t>; </a:t>
            </a:r>
            <a:r>
              <a:rPr lang="cs-CZ" sz="3200" dirty="0" err="1"/>
              <a:t>height</a:t>
            </a:r>
            <a:r>
              <a:rPr lang="cs-CZ" sz="3200" dirty="0"/>
              <a:t>: 150px; </a:t>
            </a:r>
            <a:r>
              <a:rPr lang="cs-CZ" sz="3200" dirty="0" err="1"/>
              <a:t>width</a:t>
            </a:r>
            <a:r>
              <a:rPr lang="cs-CZ" sz="3200" dirty="0"/>
              <a:t>: 150px; </a:t>
            </a:r>
            <a:r>
              <a:rPr lang="cs-CZ" sz="3200" dirty="0" err="1"/>
              <a:t>position</a:t>
            </a:r>
            <a:r>
              <a:rPr lang="cs-CZ" sz="3200" dirty="0"/>
              <a:t>: </a:t>
            </a:r>
            <a:r>
              <a:rPr lang="cs-CZ" sz="3200" dirty="0" err="1"/>
              <a:t>absolute</a:t>
            </a:r>
            <a:r>
              <a:rPr lang="cs-CZ" sz="3200" dirty="0"/>
              <a:t>; top: 150px; </a:t>
            </a:r>
            <a:r>
              <a:rPr lang="cs-CZ" sz="3200" dirty="0" err="1"/>
              <a:t>left</a:t>
            </a:r>
            <a:r>
              <a:rPr lang="cs-CZ" sz="3200" dirty="0"/>
              <a:t>: 100px"&gt;</a:t>
            </a:r>
          </a:p>
          <a:p>
            <a:pPr marL="0" indent="0">
              <a:buNone/>
            </a:pPr>
            <a:r>
              <a:rPr lang="cs-CZ" sz="3200" dirty="0" smtClean="0"/>
              <a:t>	&lt;</a:t>
            </a:r>
            <a:r>
              <a:rPr lang="cs-CZ" sz="3200" dirty="0"/>
              <a:t>p&gt;Vrstva 2&lt;/p&gt;</a:t>
            </a:r>
          </a:p>
          <a:p>
            <a:pPr marL="0" indent="0">
              <a:buNone/>
            </a:pPr>
            <a:r>
              <a:rPr lang="cs-CZ" sz="3200" dirty="0"/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37483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/>
          <p:cNvSpPr/>
          <p:nvPr/>
        </p:nvSpPr>
        <p:spPr>
          <a:xfrm>
            <a:off x="642730" y="491520"/>
            <a:ext cx="6096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sz="9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cs-CZ" sz="3600" dirty="0">
                <a:latin typeface="Calibri" panose="020F0502020204030204" pitchFamily="34" charset="0"/>
              </a:rPr>
              <a:t>Výsledek: </a:t>
            </a:r>
            <a:endParaRPr lang="cs-CZ" sz="3600" dirty="0"/>
          </a:p>
        </p:txBody>
      </p:sp>
      <p:sp>
        <p:nvSpPr>
          <p:cNvPr id="7" name="Obdélník 6"/>
          <p:cNvSpPr/>
          <p:nvPr/>
        </p:nvSpPr>
        <p:spPr>
          <a:xfrm>
            <a:off x="642730" y="5421329"/>
            <a:ext cx="1031019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9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cs-CZ" sz="3600" dirty="0">
                <a:latin typeface="Calibri" panose="020F0502020204030204" pitchFamily="34" charset="0"/>
              </a:rPr>
              <a:t>Vrstva </a:t>
            </a:r>
            <a:r>
              <a:rPr lang="cs-CZ" sz="3600" dirty="0" smtClean="0">
                <a:latin typeface="Calibri" panose="020F0502020204030204" pitchFamily="34" charset="0"/>
              </a:rPr>
              <a:t>1 </a:t>
            </a:r>
            <a:r>
              <a:rPr lang="cs-CZ" sz="3600" dirty="0">
                <a:latin typeface="Calibri" panose="020F0502020204030204" pitchFamily="34" charset="0"/>
              </a:rPr>
              <a:t>překrývá vrstvu </a:t>
            </a:r>
            <a:r>
              <a:rPr lang="cs-CZ" sz="3600" dirty="0" smtClean="0">
                <a:latin typeface="Calibri" panose="020F0502020204030204" pitchFamily="34" charset="0"/>
              </a:rPr>
              <a:t>2, i když v </a:t>
            </a:r>
            <a:r>
              <a:rPr lang="cs-CZ" sz="3600" dirty="0">
                <a:latin typeface="Calibri" panose="020F0502020204030204" pitchFamily="34" charset="0"/>
              </a:rPr>
              <a:t>kódu </a:t>
            </a:r>
            <a:r>
              <a:rPr lang="cs-CZ" sz="3600" dirty="0" smtClean="0">
                <a:latin typeface="Calibri" panose="020F0502020204030204" pitchFamily="34" charset="0"/>
              </a:rPr>
              <a:t>neleží pod </a:t>
            </a:r>
            <a:r>
              <a:rPr lang="cs-CZ" sz="3600" dirty="0">
                <a:latin typeface="Calibri" panose="020F0502020204030204" pitchFamily="34" charset="0"/>
              </a:rPr>
              <a:t>ní. </a:t>
            </a:r>
            <a:endParaRPr lang="cs-CZ" sz="36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34321" y="1276350"/>
            <a:ext cx="3771065" cy="42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3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2267" y="1153551"/>
            <a:ext cx="10515600" cy="34043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/>
              <a:t>Příklad:</a:t>
            </a:r>
          </a:p>
          <a:p>
            <a:pPr marL="0" indent="0">
              <a:buNone/>
            </a:pPr>
            <a:r>
              <a:rPr lang="cs-CZ" sz="3200" dirty="0" smtClean="0"/>
              <a:t>Vytvořte ze </a:t>
            </a:r>
            <a:r>
              <a:rPr lang="cs-CZ" sz="3200" dirty="0"/>
              <a:t>4 vrstev </a:t>
            </a:r>
            <a:r>
              <a:rPr lang="cs-CZ" sz="3200" dirty="0" smtClean="0"/>
              <a:t>velký </a:t>
            </a:r>
            <a:r>
              <a:rPr lang="cs-CZ" sz="3200" dirty="0"/>
              <a:t>čtverec o různých barvách.</a:t>
            </a:r>
          </a:p>
          <a:p>
            <a:pPr marL="0" indent="0">
              <a:buNone/>
            </a:pPr>
            <a:r>
              <a:rPr lang="cs-CZ" sz="3200" dirty="0"/>
              <a:t>Velikost čtverců bude </a:t>
            </a:r>
            <a:r>
              <a:rPr lang="cs-CZ" sz="3200" dirty="0" smtClean="0"/>
              <a:t>100px</a:t>
            </a:r>
            <a:r>
              <a:rPr lang="cs-CZ" sz="3200" dirty="0"/>
              <a:t>.</a:t>
            </a:r>
          </a:p>
          <a:p>
            <a:pPr marL="0" indent="0">
              <a:buNone/>
            </a:pPr>
            <a:r>
              <a:rPr lang="cs-CZ" sz="3200" dirty="0" err="1" smtClean="0"/>
              <a:t>Napozicujte</a:t>
            </a:r>
            <a:r>
              <a:rPr lang="cs-CZ" sz="3200" dirty="0" smtClean="0"/>
              <a:t> </a:t>
            </a:r>
            <a:r>
              <a:rPr lang="cs-CZ" sz="3200" dirty="0"/>
              <a:t>je </a:t>
            </a:r>
            <a:r>
              <a:rPr lang="cs-CZ" sz="3200" dirty="0" smtClean="0"/>
              <a:t>absolutně tak, aby byly přímo </a:t>
            </a:r>
            <a:r>
              <a:rPr lang="cs-CZ" sz="3200" dirty="0"/>
              <a:t>u sebe a celek </a:t>
            </a:r>
            <a:r>
              <a:rPr lang="cs-CZ" sz="3200" dirty="0" smtClean="0"/>
              <a:t>umístěte 20px </a:t>
            </a:r>
            <a:r>
              <a:rPr lang="cs-CZ" sz="3200" dirty="0"/>
              <a:t>od horního </a:t>
            </a:r>
            <a:r>
              <a:rPr lang="cs-CZ" sz="3200" dirty="0" smtClean="0"/>
              <a:t>a 10px levého </a:t>
            </a:r>
            <a:r>
              <a:rPr lang="cs-CZ" sz="3200" dirty="0"/>
              <a:t>rohu.</a:t>
            </a:r>
          </a:p>
        </p:txBody>
      </p:sp>
    </p:spTree>
    <p:extLst>
      <p:ext uri="{BB962C8B-B14F-4D97-AF65-F5344CB8AC3E}">
        <p14:creationId xmlns:p14="http://schemas.microsoft.com/office/powerpoint/2010/main" val="95541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844062"/>
            <a:ext cx="10515600" cy="53329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&lt;</a:t>
            </a:r>
            <a:r>
              <a:rPr lang="cs-CZ" dirty="0"/>
              <a:t>body</a:t>
            </a:r>
            <a:r>
              <a:rPr lang="cs-CZ" dirty="0" smtClean="0"/>
              <a:t>&gt;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    &lt;div style="background-</a:t>
            </a:r>
            <a:r>
              <a:rPr lang="cs-CZ" dirty="0" err="1"/>
              <a:t>color</a:t>
            </a:r>
            <a:r>
              <a:rPr lang="cs-CZ" dirty="0"/>
              <a:t>: blue; </a:t>
            </a:r>
            <a:r>
              <a:rPr lang="cs-CZ" dirty="0" err="1"/>
              <a:t>width</a:t>
            </a:r>
            <a:r>
              <a:rPr lang="cs-CZ" dirty="0"/>
              <a:t>: 100px; </a:t>
            </a:r>
            <a:r>
              <a:rPr lang="cs-CZ" dirty="0" err="1"/>
              <a:t>height</a:t>
            </a:r>
            <a:r>
              <a:rPr lang="cs-CZ" dirty="0"/>
              <a:t>: 100px; </a:t>
            </a:r>
            <a:r>
              <a:rPr lang="cs-CZ" dirty="0" err="1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20px; </a:t>
            </a:r>
            <a:r>
              <a:rPr lang="cs-CZ" dirty="0" err="1"/>
              <a:t>left</a:t>
            </a:r>
            <a:r>
              <a:rPr lang="cs-CZ" dirty="0"/>
              <a:t>: 10px"&gt;&lt;/div&gt;</a:t>
            </a:r>
          </a:p>
          <a:p>
            <a:pPr marL="0" indent="0">
              <a:buNone/>
            </a:pPr>
            <a:r>
              <a:rPr lang="cs-CZ" dirty="0"/>
              <a:t>    &lt;div style="background-</a:t>
            </a:r>
            <a:r>
              <a:rPr lang="cs-CZ" dirty="0" err="1"/>
              <a:t>color</a:t>
            </a:r>
            <a:r>
              <a:rPr lang="cs-CZ" dirty="0"/>
              <a:t>: pink; </a:t>
            </a:r>
            <a:r>
              <a:rPr lang="cs-CZ" dirty="0" err="1"/>
              <a:t>width</a:t>
            </a:r>
            <a:r>
              <a:rPr lang="cs-CZ" dirty="0"/>
              <a:t>: 100px; </a:t>
            </a:r>
            <a:r>
              <a:rPr lang="cs-CZ" dirty="0" err="1"/>
              <a:t>height</a:t>
            </a:r>
            <a:r>
              <a:rPr lang="cs-CZ" dirty="0"/>
              <a:t>: 100px; </a:t>
            </a:r>
            <a:r>
              <a:rPr lang="cs-CZ" dirty="0" err="1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20px; </a:t>
            </a:r>
            <a:r>
              <a:rPr lang="cs-CZ" dirty="0" err="1"/>
              <a:t>left</a:t>
            </a:r>
            <a:r>
              <a:rPr lang="cs-CZ" dirty="0"/>
              <a:t>: 110px"&gt;&lt;/div&gt;</a:t>
            </a:r>
          </a:p>
          <a:p>
            <a:pPr marL="0" indent="0">
              <a:buNone/>
            </a:pPr>
            <a:r>
              <a:rPr lang="cs-CZ" dirty="0"/>
              <a:t>    &lt;div style="background-</a:t>
            </a:r>
            <a:r>
              <a:rPr lang="cs-CZ" dirty="0" err="1"/>
              <a:t>color</a:t>
            </a:r>
            <a:r>
              <a:rPr lang="cs-CZ" dirty="0"/>
              <a:t>: </a:t>
            </a:r>
            <a:r>
              <a:rPr lang="cs-CZ" dirty="0" err="1"/>
              <a:t>purple</a:t>
            </a:r>
            <a:r>
              <a:rPr lang="cs-CZ" dirty="0"/>
              <a:t>; </a:t>
            </a:r>
            <a:r>
              <a:rPr lang="cs-CZ" dirty="0" err="1"/>
              <a:t>width</a:t>
            </a:r>
            <a:r>
              <a:rPr lang="cs-CZ" dirty="0"/>
              <a:t>: 100px; </a:t>
            </a:r>
            <a:r>
              <a:rPr lang="cs-CZ" dirty="0" err="1"/>
              <a:t>height</a:t>
            </a:r>
            <a:r>
              <a:rPr lang="cs-CZ" dirty="0"/>
              <a:t>: 100px; </a:t>
            </a:r>
            <a:r>
              <a:rPr lang="cs-CZ" dirty="0" err="1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120px; </a:t>
            </a:r>
            <a:r>
              <a:rPr lang="cs-CZ" dirty="0" err="1"/>
              <a:t>left</a:t>
            </a:r>
            <a:r>
              <a:rPr lang="cs-CZ" dirty="0"/>
              <a:t>: 10px"&gt;&lt;/div&gt;</a:t>
            </a:r>
          </a:p>
          <a:p>
            <a:pPr marL="0" indent="0">
              <a:buNone/>
            </a:pPr>
            <a:r>
              <a:rPr lang="cs-CZ" dirty="0"/>
              <a:t>    &lt;div style="background-</a:t>
            </a:r>
            <a:r>
              <a:rPr lang="cs-CZ" dirty="0" err="1"/>
              <a:t>color</a:t>
            </a:r>
            <a:r>
              <a:rPr lang="cs-CZ" dirty="0"/>
              <a:t>: </a:t>
            </a:r>
            <a:r>
              <a:rPr lang="cs-CZ" dirty="0" err="1"/>
              <a:t>red</a:t>
            </a:r>
            <a:r>
              <a:rPr lang="cs-CZ" dirty="0"/>
              <a:t>; </a:t>
            </a:r>
            <a:r>
              <a:rPr lang="cs-CZ" dirty="0" err="1"/>
              <a:t>width</a:t>
            </a:r>
            <a:r>
              <a:rPr lang="cs-CZ" dirty="0"/>
              <a:t>: 100px; </a:t>
            </a:r>
            <a:r>
              <a:rPr lang="cs-CZ" dirty="0" err="1"/>
              <a:t>height</a:t>
            </a:r>
            <a:r>
              <a:rPr lang="cs-CZ" dirty="0"/>
              <a:t>: 100px; </a:t>
            </a:r>
            <a:r>
              <a:rPr lang="cs-CZ" dirty="0" err="1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120px; left:110px"&gt;&lt;/div&gt;</a:t>
            </a:r>
          </a:p>
          <a:p>
            <a:pPr marL="0" indent="0">
              <a:buNone/>
            </a:pPr>
            <a:r>
              <a:rPr lang="cs-CZ" dirty="0"/>
              <a:t>   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&lt;/</a:t>
            </a:r>
            <a:r>
              <a:rPr lang="cs-CZ" dirty="0"/>
              <a:t>body&gt;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7783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125415"/>
            <a:ext cx="10515600" cy="5051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600" dirty="0"/>
              <a:t>Co kdybychom si usmysleli, že chceme posun o </a:t>
            </a:r>
            <a:r>
              <a:rPr lang="cs-CZ" sz="3600" dirty="0" smtClean="0"/>
              <a:t>50 </a:t>
            </a:r>
            <a:r>
              <a:rPr lang="cs-CZ" sz="3600" dirty="0" err="1"/>
              <a:t>px</a:t>
            </a:r>
            <a:r>
              <a:rPr lang="cs-CZ" sz="3600" dirty="0" smtClean="0"/>
              <a:t>?</a:t>
            </a:r>
          </a:p>
          <a:p>
            <a:pPr marL="0" indent="0">
              <a:buNone/>
            </a:pPr>
            <a:r>
              <a:rPr lang="cs-CZ" sz="3600" dirty="0" smtClean="0"/>
              <a:t>Museli bychom </a:t>
            </a:r>
            <a:r>
              <a:rPr lang="cs-CZ" sz="3600" dirty="0"/>
              <a:t>všechny souřadnice </a:t>
            </a:r>
            <a:r>
              <a:rPr lang="cs-CZ" sz="3600" dirty="0" smtClean="0"/>
              <a:t>přepočítat. </a:t>
            </a:r>
            <a:endParaRPr lang="cs-CZ" sz="3600" dirty="0"/>
          </a:p>
          <a:p>
            <a:pPr marL="0" indent="0">
              <a:buNone/>
            </a:pPr>
            <a:r>
              <a:rPr lang="cs-CZ" sz="3600" dirty="0" smtClean="0"/>
              <a:t>Ukážeme si  řešení </a:t>
            </a:r>
            <a:r>
              <a:rPr lang="cs-CZ" sz="3600" dirty="0"/>
              <a:t>pomocí kontejneru.</a:t>
            </a:r>
          </a:p>
          <a:p>
            <a:pPr marL="0" indent="0">
              <a:buNone/>
            </a:pPr>
            <a:r>
              <a:rPr lang="cs-CZ" sz="3600" dirty="0"/>
              <a:t>Kontejnerem bude vrstva, do které vnoříme tyto další vrstvy.</a:t>
            </a:r>
          </a:p>
          <a:p>
            <a:pPr marL="0" indent="0">
              <a:buNone/>
            </a:pPr>
            <a:r>
              <a:rPr lang="cs-CZ" sz="3600" dirty="0"/>
              <a:t>Pozice vrstev uvnitř kontejneru jsou od hran kontejneru, nikoliv stránek!</a:t>
            </a:r>
          </a:p>
        </p:txBody>
      </p:sp>
    </p:spTree>
    <p:extLst>
      <p:ext uri="{BB962C8B-B14F-4D97-AF65-F5344CB8AC3E}">
        <p14:creationId xmlns:p14="http://schemas.microsoft.com/office/powerpoint/2010/main" val="159668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00100" y="15462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&lt;div style="</a:t>
            </a:r>
            <a:r>
              <a:rPr lang="cs-CZ" dirty="0" err="1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50px; </a:t>
            </a:r>
            <a:r>
              <a:rPr lang="cs-CZ" dirty="0" err="1"/>
              <a:t>left</a:t>
            </a:r>
            <a:r>
              <a:rPr lang="cs-CZ" dirty="0"/>
              <a:t>: 50px"&gt;</a:t>
            </a:r>
          </a:p>
          <a:p>
            <a:pPr marL="0" indent="0">
              <a:buNone/>
            </a:pPr>
            <a:r>
              <a:rPr lang="cs-CZ" dirty="0"/>
              <a:t>    &lt;div style="background-</a:t>
            </a:r>
            <a:r>
              <a:rPr lang="cs-CZ" dirty="0" err="1"/>
              <a:t>color</a:t>
            </a:r>
            <a:r>
              <a:rPr lang="cs-CZ" dirty="0"/>
              <a:t>: blue; </a:t>
            </a:r>
            <a:r>
              <a:rPr lang="cs-CZ" dirty="0" err="1"/>
              <a:t>width</a:t>
            </a:r>
            <a:r>
              <a:rPr lang="cs-CZ" dirty="0"/>
              <a:t>: 100px; </a:t>
            </a:r>
            <a:r>
              <a:rPr lang="cs-CZ" dirty="0" err="1"/>
              <a:t>height</a:t>
            </a:r>
            <a:r>
              <a:rPr lang="cs-CZ" dirty="0"/>
              <a:t>: 100px;  </a:t>
            </a:r>
            <a:r>
              <a:rPr lang="cs-CZ" dirty="0" smtClean="0"/>
              <a:t>  	</a:t>
            </a:r>
            <a:r>
              <a:rPr lang="cs-CZ" dirty="0" err="1" smtClean="0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0px; </a:t>
            </a:r>
            <a:r>
              <a:rPr lang="cs-CZ" dirty="0" err="1"/>
              <a:t>left</a:t>
            </a:r>
            <a:r>
              <a:rPr lang="cs-CZ" dirty="0"/>
              <a:t>: 0px"&gt;&lt;/div&gt;</a:t>
            </a:r>
          </a:p>
          <a:p>
            <a:pPr marL="0" indent="0">
              <a:buNone/>
            </a:pPr>
            <a:r>
              <a:rPr lang="cs-CZ" dirty="0"/>
              <a:t>    &lt;div style="background-</a:t>
            </a:r>
            <a:r>
              <a:rPr lang="cs-CZ" dirty="0" err="1"/>
              <a:t>color</a:t>
            </a:r>
            <a:r>
              <a:rPr lang="cs-CZ" dirty="0"/>
              <a:t>: pink; </a:t>
            </a:r>
            <a:r>
              <a:rPr lang="cs-CZ" dirty="0" err="1"/>
              <a:t>width</a:t>
            </a:r>
            <a:r>
              <a:rPr lang="cs-CZ" dirty="0"/>
              <a:t>: 100px; </a:t>
            </a:r>
            <a:r>
              <a:rPr lang="cs-CZ" dirty="0" err="1"/>
              <a:t>height</a:t>
            </a:r>
            <a:r>
              <a:rPr lang="cs-CZ" dirty="0"/>
              <a:t>: 100px; </a:t>
            </a:r>
            <a:r>
              <a:rPr lang="cs-CZ" dirty="0" smtClean="0"/>
              <a:t>	</a:t>
            </a:r>
            <a:r>
              <a:rPr lang="cs-CZ" dirty="0" err="1" smtClean="0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0px; </a:t>
            </a:r>
            <a:r>
              <a:rPr lang="cs-CZ" dirty="0" err="1"/>
              <a:t>left</a:t>
            </a:r>
            <a:r>
              <a:rPr lang="cs-CZ" dirty="0"/>
              <a:t>: 100px"&gt;&lt;/div&gt;</a:t>
            </a:r>
          </a:p>
          <a:p>
            <a:pPr marL="0" indent="0">
              <a:buNone/>
            </a:pPr>
            <a:r>
              <a:rPr lang="cs-CZ" dirty="0"/>
              <a:t>    &lt;div style="background-</a:t>
            </a:r>
            <a:r>
              <a:rPr lang="cs-CZ" dirty="0" err="1"/>
              <a:t>color</a:t>
            </a:r>
            <a:r>
              <a:rPr lang="cs-CZ" dirty="0"/>
              <a:t>: </a:t>
            </a:r>
            <a:r>
              <a:rPr lang="cs-CZ" dirty="0" err="1"/>
              <a:t>purple</a:t>
            </a:r>
            <a:r>
              <a:rPr lang="cs-CZ" dirty="0"/>
              <a:t>; </a:t>
            </a:r>
            <a:r>
              <a:rPr lang="cs-CZ" dirty="0" err="1"/>
              <a:t>width</a:t>
            </a:r>
            <a:r>
              <a:rPr lang="cs-CZ" dirty="0"/>
              <a:t>: 100px; </a:t>
            </a:r>
            <a:r>
              <a:rPr lang="cs-CZ" dirty="0" err="1"/>
              <a:t>height</a:t>
            </a:r>
            <a:r>
              <a:rPr lang="cs-CZ" dirty="0"/>
              <a:t>: 100px; </a:t>
            </a:r>
            <a:r>
              <a:rPr lang="cs-CZ" dirty="0" smtClean="0"/>
              <a:t>	</a:t>
            </a:r>
            <a:r>
              <a:rPr lang="cs-CZ" dirty="0" err="1" smtClean="0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100px; </a:t>
            </a:r>
            <a:r>
              <a:rPr lang="cs-CZ" dirty="0" err="1"/>
              <a:t>left</a:t>
            </a:r>
            <a:r>
              <a:rPr lang="cs-CZ" dirty="0"/>
              <a:t>: 0px"&gt;&lt;/div&gt;</a:t>
            </a:r>
          </a:p>
          <a:p>
            <a:pPr marL="0" indent="0">
              <a:buNone/>
            </a:pPr>
            <a:r>
              <a:rPr lang="cs-CZ" dirty="0"/>
              <a:t>    &lt;div style="background-</a:t>
            </a:r>
            <a:r>
              <a:rPr lang="cs-CZ" dirty="0" err="1"/>
              <a:t>color</a:t>
            </a:r>
            <a:r>
              <a:rPr lang="cs-CZ" dirty="0"/>
              <a:t>: </a:t>
            </a:r>
            <a:r>
              <a:rPr lang="cs-CZ" dirty="0" err="1"/>
              <a:t>red</a:t>
            </a:r>
            <a:r>
              <a:rPr lang="cs-CZ" dirty="0"/>
              <a:t>; </a:t>
            </a:r>
            <a:r>
              <a:rPr lang="cs-CZ" dirty="0" err="1"/>
              <a:t>width</a:t>
            </a:r>
            <a:r>
              <a:rPr lang="cs-CZ" dirty="0"/>
              <a:t>: 100px; </a:t>
            </a:r>
            <a:r>
              <a:rPr lang="cs-CZ" dirty="0" err="1"/>
              <a:t>height</a:t>
            </a:r>
            <a:r>
              <a:rPr lang="cs-CZ" dirty="0"/>
              <a:t>: 100px; </a:t>
            </a:r>
            <a:r>
              <a:rPr lang="cs-CZ" dirty="0" smtClean="0"/>
              <a:t>	</a:t>
            </a:r>
            <a:r>
              <a:rPr lang="cs-CZ" dirty="0" err="1" smtClean="0"/>
              <a:t>position</a:t>
            </a:r>
            <a:r>
              <a:rPr lang="cs-CZ" dirty="0"/>
              <a:t>: </a:t>
            </a:r>
            <a:r>
              <a:rPr lang="cs-CZ" dirty="0" err="1"/>
              <a:t>absolute</a:t>
            </a:r>
            <a:r>
              <a:rPr lang="cs-CZ" dirty="0"/>
              <a:t>; top: 100px; left:100px"&gt;&lt;/div&gt;</a:t>
            </a:r>
          </a:p>
          <a:p>
            <a:pPr marL="0" indent="0">
              <a:buNone/>
            </a:pPr>
            <a:r>
              <a:rPr lang="cs-CZ" dirty="0"/>
              <a:t>  &lt;/div&gt;</a:t>
            </a:r>
          </a:p>
        </p:txBody>
      </p:sp>
    </p:spTree>
    <p:extLst>
      <p:ext uri="{BB962C8B-B14F-4D97-AF65-F5344CB8AC3E}">
        <p14:creationId xmlns:p14="http://schemas.microsoft.com/office/powerpoint/2010/main" val="190145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84111" y="1375250"/>
            <a:ext cx="9383973" cy="3578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 smtClean="0"/>
              <a:t>Nyní budeme chtít posunout tento </a:t>
            </a:r>
            <a:r>
              <a:rPr lang="cs-CZ" sz="3200" dirty="0"/>
              <a:t>celek </a:t>
            </a:r>
            <a:r>
              <a:rPr lang="cs-CZ" sz="3200" dirty="0" smtClean="0"/>
              <a:t>například o 250 </a:t>
            </a:r>
            <a:r>
              <a:rPr lang="cs-CZ" sz="3200" dirty="0" err="1" smtClean="0"/>
              <a:t>px</a:t>
            </a:r>
            <a:r>
              <a:rPr lang="cs-CZ" sz="3200" dirty="0" smtClean="0"/>
              <a:t> </a:t>
            </a:r>
            <a:r>
              <a:rPr lang="cs-CZ" sz="3200" dirty="0"/>
              <a:t>zleva a </a:t>
            </a:r>
            <a:r>
              <a:rPr lang="cs-CZ" sz="3200" dirty="0" smtClean="0"/>
              <a:t>150 </a:t>
            </a:r>
            <a:r>
              <a:rPr lang="cs-CZ" sz="3200" dirty="0" err="1" smtClean="0"/>
              <a:t>px</a:t>
            </a:r>
            <a:r>
              <a:rPr lang="cs-CZ" sz="3200" dirty="0" smtClean="0"/>
              <a:t> </a:t>
            </a:r>
            <a:r>
              <a:rPr lang="cs-CZ" sz="3200" dirty="0"/>
              <a:t>od horní části. </a:t>
            </a:r>
          </a:p>
          <a:p>
            <a:pPr marL="0" indent="0">
              <a:buNone/>
            </a:pPr>
            <a:r>
              <a:rPr lang="cs-CZ" sz="3200" dirty="0"/>
              <a:t>Změnu provedeme pouze u první vrstvy, neboli </a:t>
            </a:r>
            <a:r>
              <a:rPr lang="cs-CZ" sz="3200" dirty="0" smtClean="0"/>
              <a:t>kontejneru</a:t>
            </a:r>
            <a:r>
              <a:rPr lang="cs-CZ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3977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8078" y="843639"/>
            <a:ext cx="10515600" cy="57792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Vycentrování celé stránky</a:t>
            </a:r>
          </a:p>
          <a:p>
            <a:pPr marL="0" indent="0">
              <a:buNone/>
            </a:pPr>
            <a:r>
              <a:rPr lang="cs-CZ" dirty="0" smtClean="0"/>
              <a:t>Toho </a:t>
            </a:r>
            <a:r>
              <a:rPr lang="cs-CZ" dirty="0"/>
              <a:t>se dá dosáhnout pomocí dalšího nadřazeného divu. Tento div </a:t>
            </a:r>
            <a:r>
              <a:rPr lang="cs-CZ" dirty="0" smtClean="0"/>
              <a:t>bude </a:t>
            </a:r>
            <a:r>
              <a:rPr lang="cs-CZ" dirty="0"/>
              <a:t>vycentrovaný a bude tvořit počátek souřadného systému.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Celá </a:t>
            </a:r>
            <a:r>
              <a:rPr lang="cs-CZ" dirty="0"/>
              <a:t>stránka </a:t>
            </a:r>
            <a:r>
              <a:rPr lang="cs-CZ" dirty="0" smtClean="0"/>
              <a:t>se uzavře </a:t>
            </a:r>
            <a:r>
              <a:rPr lang="cs-CZ" dirty="0"/>
              <a:t>do </a:t>
            </a:r>
            <a:r>
              <a:rPr lang="cs-CZ" dirty="0" err="1"/>
              <a:t>obalovacího</a:t>
            </a:r>
            <a:r>
              <a:rPr lang="cs-CZ" dirty="0"/>
              <a:t> </a:t>
            </a:r>
            <a:r>
              <a:rPr lang="cs-CZ" dirty="0" err="1"/>
              <a:t>tagu</a:t>
            </a:r>
            <a:r>
              <a:rPr lang="cs-CZ" dirty="0"/>
              <a:t> &lt;div&gt; a tomuto </a:t>
            </a:r>
            <a:r>
              <a:rPr lang="cs-CZ" dirty="0" err="1"/>
              <a:t>tagu</a:t>
            </a:r>
            <a:r>
              <a:rPr lang="cs-CZ" dirty="0"/>
              <a:t> se nastaví šířka a automatické okraje.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Vycentrování divu se v CSS dělá pomocí </a:t>
            </a:r>
            <a:endParaRPr lang="cs-CZ" dirty="0" smtClean="0"/>
          </a:p>
          <a:p>
            <a:pPr marL="0" indent="0">
              <a:buNone/>
            </a:pPr>
            <a:r>
              <a:rPr lang="cs-CZ" b="1" dirty="0" err="1"/>
              <a:t>Margin-left</a:t>
            </a:r>
            <a:r>
              <a:rPr lang="cs-CZ" b="1" dirty="0"/>
              <a:t>: auto; </a:t>
            </a:r>
            <a:r>
              <a:rPr lang="cs-CZ" b="1" dirty="0" err="1"/>
              <a:t>margin-right</a:t>
            </a:r>
            <a:r>
              <a:rPr lang="cs-CZ" b="1" dirty="0"/>
              <a:t>: auto;</a:t>
            </a:r>
          </a:p>
          <a:p>
            <a:pPr marL="0" indent="0">
              <a:buNone/>
            </a:pPr>
            <a:r>
              <a:rPr lang="cs-CZ" dirty="0"/>
              <a:t>Znamená to, že levý a pravý okraj budou "automatické</a:t>
            </a:r>
            <a:r>
              <a:rPr lang="cs-CZ" dirty="0" smtClean="0"/>
              <a:t>". </a:t>
            </a:r>
          </a:p>
          <a:p>
            <a:pPr marL="0" indent="0">
              <a:buNone/>
            </a:pPr>
            <a:r>
              <a:rPr lang="cs-CZ" dirty="0" smtClean="0"/>
              <a:t>Prohlížeč se pokusí vyrovnat okraj tak, aby protilehlé strany měly okraj (</a:t>
            </a:r>
            <a:r>
              <a:rPr lang="cs-CZ" dirty="0" err="1" smtClean="0"/>
              <a:t>margin</a:t>
            </a:r>
            <a:r>
              <a:rPr lang="cs-CZ" dirty="0" smtClean="0"/>
              <a:t>) stejně široký.</a:t>
            </a:r>
            <a:r>
              <a:rPr lang="cs-CZ" b="1" dirty="0" smtClean="0"/>
              <a:t> </a:t>
            </a:r>
          </a:p>
          <a:p>
            <a:pPr marL="0" indent="0">
              <a:buNone/>
            </a:pPr>
            <a:r>
              <a:rPr lang="cs-CZ" b="1" dirty="0" smtClean="0"/>
              <a:t>&lt;div style="</a:t>
            </a:r>
            <a:r>
              <a:rPr lang="cs-CZ" b="1" dirty="0" err="1" smtClean="0"/>
              <a:t>margin</a:t>
            </a:r>
            <a:r>
              <a:rPr lang="cs-CZ" b="1" dirty="0" smtClean="0"/>
              <a:t>: 0px auto; </a:t>
            </a:r>
            <a:r>
              <a:rPr lang="cs-CZ" b="1" dirty="0" err="1" smtClean="0"/>
              <a:t>position</a:t>
            </a:r>
            <a:r>
              <a:rPr lang="cs-CZ" b="1" dirty="0" smtClean="0"/>
              <a:t>: </a:t>
            </a:r>
            <a:r>
              <a:rPr lang="cs-CZ" b="1" dirty="0" err="1" smtClean="0"/>
              <a:t>relative</a:t>
            </a:r>
            <a:r>
              <a:rPr lang="cs-CZ" b="1" dirty="0" smtClean="0"/>
              <a:t>; </a:t>
            </a:r>
            <a:r>
              <a:rPr lang="cs-CZ" b="1" dirty="0" err="1" smtClean="0"/>
              <a:t>width</a:t>
            </a:r>
            <a:r>
              <a:rPr lang="cs-CZ" b="1" dirty="0" smtClean="0"/>
              <a:t>: 800px;"&gt;</a:t>
            </a:r>
          </a:p>
          <a:p>
            <a:pPr marL="0" indent="0">
              <a:buNone/>
            </a:pPr>
            <a:r>
              <a:rPr lang="cs-CZ" dirty="0" smtClean="0"/>
              <a:t>Centrování </a:t>
            </a:r>
            <a:r>
              <a:rPr lang="cs-CZ" dirty="0"/>
              <a:t>zkráceným zápisem:</a:t>
            </a:r>
            <a:endParaRPr lang="cs-CZ" dirty="0" smtClean="0"/>
          </a:p>
          <a:p>
            <a:pPr marL="0" indent="0">
              <a:buNone/>
            </a:pPr>
            <a:r>
              <a:rPr lang="cs-CZ" dirty="0" err="1" smtClean="0"/>
              <a:t>margin</a:t>
            </a:r>
            <a:r>
              <a:rPr lang="cs-CZ" dirty="0"/>
              <a:t>: 0px auto</a:t>
            </a:r>
            <a:r>
              <a:rPr lang="cs-CZ" dirty="0" smtClean="0"/>
              <a:t>;.</a:t>
            </a:r>
          </a:p>
        </p:txBody>
      </p:sp>
    </p:spTree>
    <p:extLst>
      <p:ext uri="{BB962C8B-B14F-4D97-AF65-F5344CB8AC3E}">
        <p14:creationId xmlns:p14="http://schemas.microsoft.com/office/powerpoint/2010/main" val="545515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0634" y="113329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Vytvořte model</a:t>
            </a:r>
            <a:r>
              <a:rPr lang="cs-CZ" dirty="0"/>
              <a:t>, který se bude tvářit jako stránka o třech sekcích.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Stránka </a:t>
            </a:r>
            <a:r>
              <a:rPr lang="cs-CZ" dirty="0"/>
              <a:t>bude široká </a:t>
            </a:r>
            <a:r>
              <a:rPr lang="cs-CZ" dirty="0" smtClean="0"/>
              <a:t>800px. </a:t>
            </a:r>
            <a:endParaRPr lang="cs-CZ" dirty="0"/>
          </a:p>
          <a:p>
            <a:r>
              <a:rPr lang="cs-CZ" dirty="0"/>
              <a:t>V horní části se bude nalézat žlutá vrstva pro logo stránek vysoká 100px. </a:t>
            </a:r>
          </a:p>
          <a:p>
            <a:r>
              <a:rPr lang="cs-CZ" dirty="0"/>
              <a:t>V levé části bude bodrá vrstva pro odkazy široká 200px a vysoká 400px. </a:t>
            </a:r>
          </a:p>
          <a:p>
            <a:r>
              <a:rPr lang="cs-CZ" dirty="0"/>
              <a:t>Vedle této vrstvy bude červená vrstva pro hlavní obsah stránky, která bude široká zbylých 600px a vysoká také 400px. </a:t>
            </a:r>
          </a:p>
          <a:p>
            <a:r>
              <a:rPr lang="cs-CZ" dirty="0"/>
              <a:t>Všechny vrstvy </a:t>
            </a:r>
            <a:r>
              <a:rPr lang="cs-CZ" dirty="0" err="1" smtClean="0"/>
              <a:t>pozicujte</a:t>
            </a:r>
            <a:r>
              <a:rPr lang="cs-CZ" dirty="0" smtClean="0"/>
              <a:t> relativně</a:t>
            </a:r>
            <a:r>
              <a:rPr lang="cs-CZ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28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09934"/>
            <a:ext cx="10515600" cy="524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605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199" y="1501255"/>
            <a:ext cx="10434851" cy="43809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dirty="0"/>
              <a:t>&lt;div style="</a:t>
            </a:r>
            <a:r>
              <a:rPr lang="cs-CZ" sz="3200" dirty="0" err="1"/>
              <a:t>margin</a:t>
            </a:r>
            <a:r>
              <a:rPr lang="cs-CZ" sz="3200" dirty="0"/>
              <a:t>: 0 auto; </a:t>
            </a:r>
            <a:r>
              <a:rPr lang="cs-CZ" sz="3200" dirty="0" err="1"/>
              <a:t>width</a:t>
            </a:r>
            <a:r>
              <a:rPr lang="cs-CZ" sz="3200" dirty="0"/>
              <a:t>: 800px;"&gt;</a:t>
            </a:r>
          </a:p>
          <a:p>
            <a:pPr marL="0" indent="0">
              <a:buNone/>
            </a:pPr>
            <a:r>
              <a:rPr lang="cs-CZ" sz="3200" dirty="0" smtClean="0"/>
              <a:t>   &lt;</a:t>
            </a:r>
            <a:r>
              <a:rPr lang="cs-CZ" sz="3200" dirty="0"/>
              <a:t>div style="background-</a:t>
            </a:r>
            <a:r>
              <a:rPr lang="cs-CZ" sz="3200" dirty="0" err="1"/>
              <a:t>color</a:t>
            </a:r>
            <a:r>
              <a:rPr lang="cs-CZ" sz="3200" dirty="0"/>
              <a:t>: </a:t>
            </a:r>
            <a:r>
              <a:rPr lang="cs-CZ" sz="3200" dirty="0" err="1"/>
              <a:t>yellow</a:t>
            </a:r>
            <a:r>
              <a:rPr lang="cs-CZ" sz="3200" dirty="0"/>
              <a:t>; </a:t>
            </a:r>
            <a:r>
              <a:rPr lang="cs-CZ" sz="3200" dirty="0" err="1"/>
              <a:t>position</a:t>
            </a:r>
            <a:r>
              <a:rPr lang="cs-CZ" sz="3200" dirty="0"/>
              <a:t>: </a:t>
            </a:r>
            <a:r>
              <a:rPr lang="cs-CZ" sz="3200" dirty="0" err="1"/>
              <a:t>relative</a:t>
            </a:r>
            <a:r>
              <a:rPr lang="cs-CZ" sz="3200" dirty="0"/>
              <a:t>; </a:t>
            </a:r>
            <a:r>
              <a:rPr lang="cs-CZ" sz="3200" dirty="0" smtClean="0"/>
              <a:t>          	top</a:t>
            </a:r>
            <a:r>
              <a:rPr lang="cs-CZ" sz="3200" dirty="0"/>
              <a:t>: 0px; </a:t>
            </a:r>
            <a:r>
              <a:rPr lang="cs-CZ" sz="3200" dirty="0" err="1"/>
              <a:t>left</a:t>
            </a:r>
            <a:r>
              <a:rPr lang="cs-CZ" sz="3200" dirty="0"/>
              <a:t>: 0px; </a:t>
            </a:r>
            <a:r>
              <a:rPr lang="cs-CZ" sz="3200" dirty="0" err="1"/>
              <a:t>width</a:t>
            </a:r>
            <a:r>
              <a:rPr lang="cs-CZ" sz="3200" dirty="0"/>
              <a:t>: 800px; </a:t>
            </a:r>
            <a:r>
              <a:rPr lang="cs-CZ" sz="3200" dirty="0" err="1"/>
              <a:t>height</a:t>
            </a:r>
            <a:r>
              <a:rPr lang="cs-CZ" sz="3200" dirty="0"/>
              <a:t>: 100px"&gt;&lt;/div&gt;</a:t>
            </a:r>
          </a:p>
          <a:p>
            <a:pPr marL="0" indent="0">
              <a:buNone/>
            </a:pPr>
            <a:r>
              <a:rPr lang="cs-CZ" sz="3200" dirty="0" smtClean="0"/>
              <a:t>   &lt;</a:t>
            </a:r>
            <a:r>
              <a:rPr lang="cs-CZ" sz="3200" dirty="0"/>
              <a:t>div style="background-</a:t>
            </a:r>
            <a:r>
              <a:rPr lang="cs-CZ" sz="3200" dirty="0" err="1"/>
              <a:t>color</a:t>
            </a:r>
            <a:r>
              <a:rPr lang="cs-CZ" sz="3200" dirty="0"/>
              <a:t>: blue; </a:t>
            </a:r>
            <a:r>
              <a:rPr lang="cs-CZ" sz="3200" dirty="0" err="1"/>
              <a:t>position</a:t>
            </a:r>
            <a:r>
              <a:rPr lang="cs-CZ" sz="3200" dirty="0"/>
              <a:t>: </a:t>
            </a:r>
            <a:r>
              <a:rPr lang="cs-CZ" sz="3200" dirty="0" err="1"/>
              <a:t>relative</a:t>
            </a:r>
            <a:r>
              <a:rPr lang="cs-CZ" sz="3200" dirty="0"/>
              <a:t>; </a:t>
            </a:r>
            <a:r>
              <a:rPr lang="cs-CZ" sz="3200" dirty="0" err="1"/>
              <a:t>left</a:t>
            </a:r>
            <a:r>
              <a:rPr lang="cs-CZ" sz="3200" dirty="0"/>
              <a:t>: </a:t>
            </a:r>
            <a:r>
              <a:rPr lang="cs-CZ" sz="3200" dirty="0" smtClean="0"/>
              <a:t>	0px</a:t>
            </a:r>
            <a:r>
              <a:rPr lang="cs-CZ" sz="3200" dirty="0"/>
              <a:t>; </a:t>
            </a:r>
            <a:r>
              <a:rPr lang="cs-CZ" sz="3200" dirty="0" err="1"/>
              <a:t>width</a:t>
            </a:r>
            <a:r>
              <a:rPr lang="cs-CZ" sz="3200" dirty="0"/>
              <a:t>: 200px; </a:t>
            </a:r>
            <a:r>
              <a:rPr lang="cs-CZ" sz="3200" dirty="0" err="1"/>
              <a:t>height</a:t>
            </a:r>
            <a:r>
              <a:rPr lang="cs-CZ" sz="3200" dirty="0"/>
              <a:t>: 400px"&gt;&lt;/div&gt;</a:t>
            </a:r>
          </a:p>
          <a:p>
            <a:pPr marL="0" indent="0">
              <a:buNone/>
            </a:pPr>
            <a:r>
              <a:rPr lang="cs-CZ" sz="3200" dirty="0"/>
              <a:t> </a:t>
            </a:r>
            <a:r>
              <a:rPr lang="cs-CZ" sz="3200" dirty="0" smtClean="0"/>
              <a:t>  &lt;</a:t>
            </a:r>
            <a:r>
              <a:rPr lang="cs-CZ" sz="3200" dirty="0"/>
              <a:t>div style="background-</a:t>
            </a:r>
            <a:r>
              <a:rPr lang="cs-CZ" sz="3200" dirty="0" err="1"/>
              <a:t>color</a:t>
            </a:r>
            <a:r>
              <a:rPr lang="cs-CZ" sz="3200" dirty="0"/>
              <a:t>: </a:t>
            </a:r>
            <a:r>
              <a:rPr lang="cs-CZ" sz="3200" dirty="0" err="1"/>
              <a:t>red</a:t>
            </a:r>
            <a:r>
              <a:rPr lang="cs-CZ" sz="3200" dirty="0"/>
              <a:t>; </a:t>
            </a:r>
            <a:r>
              <a:rPr lang="cs-CZ" sz="3200" dirty="0" err="1"/>
              <a:t>position</a:t>
            </a:r>
            <a:r>
              <a:rPr lang="cs-CZ" sz="3200" dirty="0"/>
              <a:t>: </a:t>
            </a:r>
            <a:r>
              <a:rPr lang="cs-CZ" sz="3200" dirty="0" err="1"/>
              <a:t>relative</a:t>
            </a:r>
            <a:r>
              <a:rPr lang="cs-CZ" sz="3200" dirty="0"/>
              <a:t>; </a:t>
            </a:r>
            <a:r>
              <a:rPr lang="cs-CZ" sz="3200" dirty="0" err="1"/>
              <a:t>left</a:t>
            </a:r>
            <a:r>
              <a:rPr lang="cs-CZ" sz="3200" dirty="0"/>
              <a:t>: </a:t>
            </a:r>
            <a:r>
              <a:rPr lang="cs-CZ" sz="3200" dirty="0" smtClean="0"/>
              <a:t>	200px</a:t>
            </a:r>
            <a:r>
              <a:rPr lang="cs-CZ" sz="3200" dirty="0"/>
              <a:t>; top: -400px; </a:t>
            </a:r>
            <a:r>
              <a:rPr lang="cs-CZ" sz="3200" dirty="0" err="1"/>
              <a:t>width</a:t>
            </a:r>
            <a:r>
              <a:rPr lang="cs-CZ" sz="3200" dirty="0"/>
              <a:t>: 600px; </a:t>
            </a:r>
            <a:r>
              <a:rPr lang="cs-CZ" sz="3200" dirty="0" err="1"/>
              <a:t>height</a:t>
            </a:r>
            <a:r>
              <a:rPr lang="cs-CZ" sz="3200" dirty="0"/>
              <a:t>: 400px"&gt;&lt;/div&gt;</a:t>
            </a:r>
          </a:p>
          <a:p>
            <a:pPr marL="0" indent="0">
              <a:buNone/>
            </a:pPr>
            <a:r>
              <a:rPr lang="cs-CZ" sz="3200" dirty="0"/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20574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1771</Words>
  <Application>Microsoft Office PowerPoint</Application>
  <PresentationFormat>Širokoúhlá obrazovka</PresentationFormat>
  <Paragraphs>242</Paragraphs>
  <Slides>27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Motiv Office</vt:lpstr>
      <vt:lpstr>CSS styly (Cascading Style Sheets)</vt:lpstr>
      <vt:lpstr>Připojení kaskádových stylů do HTML stránky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CSS pozicování</vt:lpstr>
      <vt:lpstr>Vrstvy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CSS styly (Cascading Style Sheets)</dc:title>
  <dc:creator>Kalčicová Lenka</dc:creator>
  <cp:lastModifiedBy>Kalčicová Lenka</cp:lastModifiedBy>
  <cp:revision>1</cp:revision>
  <dcterms:created xsi:type="dcterms:W3CDTF">2019-12-09T09:14:36Z</dcterms:created>
  <dcterms:modified xsi:type="dcterms:W3CDTF">2019-12-09T09:15:50Z</dcterms:modified>
</cp:coreProperties>
</file>