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5E2C4-24AC-4CA2-B358-1726832BAFB5}" type="datetimeFigureOut">
              <a:rPr lang="cs-CZ" smtClean="0"/>
              <a:t>14.11.2019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6F17F-852E-4243-9C80-6D9CD71273E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8616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3. </a:t>
            </a:r>
            <a:r>
              <a:rPr lang="cs-CZ" smtClean="0"/>
              <a:t>PC konec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2292A-434A-4AFF-950C-9A3BA9803A94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740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2.IT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2292A-434A-4AFF-950C-9A3BA9803A94}" type="slidenum">
              <a:rPr lang="cs-CZ" smtClean="0"/>
              <a:pPr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7683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smtClean="0"/>
              <a:t>2.IT 26.9.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2292A-434A-4AFF-950C-9A3BA9803A94}" type="slidenum">
              <a:rPr lang="cs-CZ" smtClean="0"/>
              <a:pPr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7145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2292A-434A-4AFF-950C-9A3BA9803A94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118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3.PC</a:t>
            </a:r>
            <a:r>
              <a:rPr lang="cs-CZ" baseline="0" dirty="0" smtClean="0"/>
              <a:t> 23.9.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2292A-434A-4AFF-950C-9A3BA9803A94}" type="slidenum">
              <a:rPr lang="cs-CZ" smtClean="0"/>
              <a:pPr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8384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3.PC 7.10.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2292A-434A-4AFF-950C-9A3BA9803A94}" type="slidenum">
              <a:rPr lang="cs-CZ" smtClean="0"/>
              <a:pPr/>
              <a:t>48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5559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mtClean="0"/>
              <a:t>3.PC 11.10.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2292A-434A-4AFF-950C-9A3BA9803A94}" type="slidenum">
              <a:rPr lang="cs-CZ" smtClean="0"/>
              <a:pPr/>
              <a:t>51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6272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3.PC 14.10.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2292A-434A-4AFF-950C-9A3BA9803A94}" type="slidenum">
              <a:rPr lang="cs-CZ" smtClean="0"/>
              <a:pPr/>
              <a:t>57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0489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3.PC 14.10.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2292A-434A-4AFF-950C-9A3BA9803A94}" type="slidenum">
              <a:rPr lang="cs-CZ" smtClean="0"/>
              <a:pPr/>
              <a:t>58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17348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2292A-434A-4AFF-950C-9A3BA9803A94}" type="slidenum">
              <a:rPr lang="cs-CZ" smtClean="0"/>
              <a:pPr/>
              <a:t>59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5920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2292A-434A-4AFF-950C-9A3BA9803A94}" type="slidenum">
              <a:rPr lang="cs-CZ" smtClean="0"/>
              <a:pPr/>
              <a:t>65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388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01E06-FD94-4C9A-A631-DF1517861A7E}" type="datetimeFigureOut">
              <a:rPr lang="cs-CZ" smtClean="0"/>
              <a:t>14.11.2019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0B82F-2977-4E91-A394-28A09C9850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005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01E06-FD94-4C9A-A631-DF1517861A7E}" type="datetimeFigureOut">
              <a:rPr lang="cs-CZ" smtClean="0"/>
              <a:t>14.11.2019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0B82F-2977-4E91-A394-28A09C9850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4771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01E06-FD94-4C9A-A631-DF1517861A7E}" type="datetimeFigureOut">
              <a:rPr lang="cs-CZ" smtClean="0"/>
              <a:t>14.11.2019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0B82F-2977-4E91-A394-28A09C9850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5334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01E06-FD94-4C9A-A631-DF1517861A7E}" type="datetimeFigureOut">
              <a:rPr lang="cs-CZ" smtClean="0"/>
              <a:t>14.11.2019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0B82F-2977-4E91-A394-28A09C9850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1563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01E06-FD94-4C9A-A631-DF1517861A7E}" type="datetimeFigureOut">
              <a:rPr lang="cs-CZ" smtClean="0"/>
              <a:t>14.11.2019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0B82F-2977-4E91-A394-28A09C9850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5159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01E06-FD94-4C9A-A631-DF1517861A7E}" type="datetimeFigureOut">
              <a:rPr lang="cs-CZ" smtClean="0"/>
              <a:t>14.11.2019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0B82F-2977-4E91-A394-28A09C9850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8998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01E06-FD94-4C9A-A631-DF1517861A7E}" type="datetimeFigureOut">
              <a:rPr lang="cs-CZ" smtClean="0"/>
              <a:t>14.11.2019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0B82F-2977-4E91-A394-28A09C9850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56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01E06-FD94-4C9A-A631-DF1517861A7E}" type="datetimeFigureOut">
              <a:rPr lang="cs-CZ" smtClean="0"/>
              <a:t>14.11.2019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0B82F-2977-4E91-A394-28A09C9850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2119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01E06-FD94-4C9A-A631-DF1517861A7E}" type="datetimeFigureOut">
              <a:rPr lang="cs-CZ" smtClean="0"/>
              <a:t>14.11.2019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0B82F-2977-4E91-A394-28A09C9850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692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01E06-FD94-4C9A-A631-DF1517861A7E}" type="datetimeFigureOut">
              <a:rPr lang="cs-CZ" smtClean="0"/>
              <a:t>14.11.2019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0B82F-2977-4E91-A394-28A09C9850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4039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01E06-FD94-4C9A-A631-DF1517861A7E}" type="datetimeFigureOut">
              <a:rPr lang="cs-CZ" smtClean="0"/>
              <a:t>14.11.2019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0B82F-2977-4E91-A394-28A09C9850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3982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01E06-FD94-4C9A-A631-DF1517861A7E}" type="datetimeFigureOut">
              <a:rPr lang="cs-CZ" smtClean="0"/>
              <a:t>14.11.2019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0B82F-2977-4E91-A394-28A09C9850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217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akpsatweb.cz/html/seznamy.html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://validator.webylon.info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jigsaw.w3.org/css-validator/" TargetMode="External"/><Relationship Id="rId4" Type="http://schemas.openxmlformats.org/officeDocument/2006/relationships/hyperlink" Target="https://validator.w3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3766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HTML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475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35727" y="501182"/>
            <a:ext cx="9505208" cy="5652030"/>
          </a:xfrm>
        </p:spPr>
        <p:txBody>
          <a:bodyPr>
            <a:normAutofit fontScale="77500" lnSpcReduction="20000"/>
          </a:bodyPr>
          <a:lstStyle/>
          <a:p>
            <a:endParaRPr lang="cs-CZ" dirty="0"/>
          </a:p>
          <a:p>
            <a:pPr marL="0" indent="0" algn="ctr">
              <a:buNone/>
            </a:pPr>
            <a:r>
              <a:rPr lang="cs-CZ" sz="4700" dirty="0" smtClean="0"/>
              <a:t>Jazyk HTML</a:t>
            </a:r>
            <a:r>
              <a:rPr lang="cs-CZ" sz="5200" dirty="0" smtClean="0"/>
              <a:t> </a:t>
            </a:r>
            <a:endParaRPr lang="cs-CZ" sz="5200" dirty="0"/>
          </a:p>
          <a:p>
            <a:pPr>
              <a:lnSpc>
                <a:spcPct val="110000"/>
              </a:lnSpc>
            </a:pPr>
            <a:r>
              <a:rPr lang="cs-CZ" sz="4300" dirty="0" smtClean="0"/>
              <a:t>Název </a:t>
            </a:r>
            <a:r>
              <a:rPr lang="cs-CZ" sz="4300" dirty="0"/>
              <a:t>HTML vychází z anglického názvu </a:t>
            </a:r>
            <a:r>
              <a:rPr lang="cs-CZ" sz="4300" dirty="0" err="1"/>
              <a:t>HyperText</a:t>
            </a:r>
            <a:r>
              <a:rPr lang="cs-CZ" sz="4300" dirty="0"/>
              <a:t> </a:t>
            </a:r>
            <a:r>
              <a:rPr lang="cs-CZ" sz="4300" dirty="0" err="1"/>
              <a:t>Markup</a:t>
            </a:r>
            <a:r>
              <a:rPr lang="cs-CZ" sz="4300" dirty="0"/>
              <a:t> </a:t>
            </a:r>
            <a:r>
              <a:rPr lang="cs-CZ" sz="4300" dirty="0" err="1"/>
              <a:t>Language</a:t>
            </a:r>
            <a:r>
              <a:rPr lang="cs-CZ" sz="4300" dirty="0"/>
              <a:t> </a:t>
            </a:r>
            <a:r>
              <a:rPr lang="cs-CZ" sz="4300" dirty="0" smtClean="0"/>
              <a:t>– hypertextový </a:t>
            </a:r>
            <a:r>
              <a:rPr lang="cs-CZ" sz="4300" dirty="0"/>
              <a:t>značkovací </a:t>
            </a:r>
            <a:r>
              <a:rPr lang="cs-CZ" sz="4300" dirty="0" smtClean="0"/>
              <a:t>jazyk. </a:t>
            </a:r>
          </a:p>
          <a:p>
            <a:pPr>
              <a:lnSpc>
                <a:spcPct val="110000"/>
              </a:lnSpc>
            </a:pPr>
            <a:r>
              <a:rPr lang="cs-CZ" sz="4300" dirty="0" smtClean="0"/>
              <a:t>Je </a:t>
            </a:r>
            <a:r>
              <a:rPr lang="cs-CZ" sz="4300" dirty="0"/>
              <a:t>hlavním z jazyků pro vytváření </a:t>
            </a:r>
            <a:r>
              <a:rPr lang="cs-CZ" sz="4300" dirty="0" smtClean="0"/>
              <a:t>webových stránek, </a:t>
            </a:r>
            <a:r>
              <a:rPr lang="cs-CZ" sz="4300" dirty="0"/>
              <a:t>které jsou propojeny hypertextovými odkazy</a:t>
            </a:r>
            <a:r>
              <a:rPr lang="cs-CZ" sz="4300" dirty="0" smtClean="0"/>
              <a:t>. </a:t>
            </a:r>
          </a:p>
          <a:p>
            <a:pPr>
              <a:lnSpc>
                <a:spcPct val="110000"/>
              </a:lnSpc>
            </a:pPr>
            <a:r>
              <a:rPr lang="cs-CZ" sz="4300" dirty="0" smtClean="0"/>
              <a:t>Umožňuje </a:t>
            </a:r>
            <a:r>
              <a:rPr lang="cs-CZ" sz="4300" dirty="0"/>
              <a:t>publikaci dokumentů na Internetu</a:t>
            </a:r>
            <a:r>
              <a:rPr lang="cs-CZ" sz="4300" dirty="0" smtClean="0"/>
              <a:t>. </a:t>
            </a:r>
          </a:p>
          <a:p>
            <a:pPr>
              <a:lnSpc>
                <a:spcPct val="110000"/>
              </a:lnSpc>
            </a:pPr>
            <a:r>
              <a:rPr lang="cs-CZ" sz="4300" dirty="0"/>
              <a:t>Vývoj HTML byl ovlivněn vývojem webových prohlížečů, které zpětně ovlivňovaly definici </a:t>
            </a:r>
            <a:r>
              <a:rPr lang="cs-CZ" sz="4300" dirty="0" smtClean="0"/>
              <a:t>jazyka. Jeho </a:t>
            </a:r>
            <a:r>
              <a:rPr lang="cs-CZ" sz="4300" dirty="0"/>
              <a:t>vývoj začal v roce 1990 jako informační systém pro CERN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9559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60664" y="249495"/>
            <a:ext cx="9893135" cy="691031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>
                <a:latin typeface="+mn-lt"/>
              </a:rPr>
              <a:t>Vývoj jazyka HTML</a:t>
            </a:r>
            <a:r>
              <a:rPr lang="cs-CZ" sz="3600" dirty="0" smtClean="0"/>
              <a:t> 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657694" y="1107651"/>
            <a:ext cx="9499073" cy="5410714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dirty="0"/>
              <a:t>•Verze </a:t>
            </a:r>
            <a:r>
              <a:rPr lang="cs-CZ" dirty="0" smtClean="0"/>
              <a:t>0.9–1.2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dirty="0"/>
              <a:t>Byly vytvářeny postupně v letech </a:t>
            </a:r>
            <a:r>
              <a:rPr lang="cs-CZ" dirty="0" smtClean="0"/>
              <a:t>1991–1993. Nepodporují </a:t>
            </a:r>
            <a:r>
              <a:rPr lang="cs-CZ" dirty="0"/>
              <a:t>grafické rozhraní.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pl-PL" dirty="0"/>
              <a:t>• Verze </a:t>
            </a:r>
            <a:r>
              <a:rPr lang="pl-PL" dirty="0" smtClean="0"/>
              <a:t>2.0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pl-PL" dirty="0"/>
              <a:t>Byla vydána v listopadu </a:t>
            </a:r>
            <a:r>
              <a:rPr lang="pl-PL" dirty="0" smtClean="0"/>
              <a:t>1995. </a:t>
            </a:r>
            <a:r>
              <a:rPr lang="cs-CZ" dirty="0" smtClean="0"/>
              <a:t>Přidává </a:t>
            </a:r>
            <a:r>
              <a:rPr lang="cs-CZ" dirty="0"/>
              <a:t>k původní specifikaci interaktivní formuláře a podporu grafiky.</a:t>
            </a:r>
            <a:endParaRPr lang="pl-PL" dirty="0"/>
          </a:p>
          <a:p>
            <a:pPr mar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dirty="0"/>
              <a:t>•Verze </a:t>
            </a:r>
            <a:r>
              <a:rPr lang="cs-CZ" dirty="0" smtClean="0"/>
              <a:t>3.2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pl-PL" dirty="0"/>
              <a:t>Byla vydána 14. ledna </a:t>
            </a:r>
            <a:r>
              <a:rPr lang="pl-PL" dirty="0" smtClean="0"/>
              <a:t>1997. </a:t>
            </a:r>
            <a:r>
              <a:rPr lang="cs-CZ" dirty="0"/>
              <a:t>Tato verze přidává k jazyku tabulky, zarovnávání textu a stylové prvky pro ovlivňování vzhledu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dirty="0"/>
              <a:t>•Verze </a:t>
            </a:r>
            <a:r>
              <a:rPr lang="cs-CZ" dirty="0" smtClean="0"/>
              <a:t>4.0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it-IT" dirty="0"/>
              <a:t>Byla vydána 18. prosince </a:t>
            </a:r>
            <a:r>
              <a:rPr lang="it-IT" dirty="0" smtClean="0"/>
              <a:t>1997</a:t>
            </a:r>
            <a:r>
              <a:rPr lang="cs-CZ" dirty="0" smtClean="0"/>
              <a:t>. </a:t>
            </a:r>
            <a:r>
              <a:rPr lang="cs-CZ" dirty="0"/>
              <a:t>Do specifikace jazyka přibyly nové prvky pro tvorbu tabulek, formulářů a nově byly standardizovány rámy (</a:t>
            </a:r>
            <a:r>
              <a:rPr lang="cs-CZ" i="1" dirty="0" err="1"/>
              <a:t>frames</a:t>
            </a:r>
            <a:r>
              <a:rPr lang="cs-CZ" dirty="0" smtClean="0"/>
              <a:t>). </a:t>
            </a:r>
            <a:r>
              <a:rPr lang="cs-CZ" dirty="0"/>
              <a:t>Dále vzhled je ovlivňován připojovanými </a:t>
            </a:r>
            <a:r>
              <a:rPr lang="cs-CZ" dirty="0" smtClean="0"/>
              <a:t>styly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400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30533" y="715282"/>
            <a:ext cx="9298576" cy="5437324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cs-CZ" b="1" dirty="0"/>
              <a:t>Verze 4.0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it-IT" dirty="0"/>
              <a:t>Byla vydána 18. prosince 1997</a:t>
            </a:r>
            <a:r>
              <a:rPr lang="cs-CZ" dirty="0"/>
              <a:t>. Do specifikace jazyka přibyly nové prvky pro tvorbu tabulek, formulářů a nově byly standardizovány rámy (</a:t>
            </a:r>
            <a:r>
              <a:rPr lang="cs-CZ" i="1" dirty="0" err="1"/>
              <a:t>frames</a:t>
            </a:r>
            <a:r>
              <a:rPr lang="cs-CZ" dirty="0"/>
              <a:t>). Dále vzhled je ovlivňován připojovanými </a:t>
            </a:r>
            <a:r>
              <a:rPr lang="cs-CZ" dirty="0" smtClean="0"/>
              <a:t>styly.</a:t>
            </a:r>
          </a:p>
          <a:p>
            <a:pPr>
              <a:spcBef>
                <a:spcPts val="600"/>
              </a:spcBef>
            </a:pPr>
            <a:r>
              <a:rPr lang="cs-CZ" b="1" dirty="0"/>
              <a:t>Verze 4.01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it-IT" dirty="0"/>
              <a:t>Byla vydána 24. prosince </a:t>
            </a:r>
            <a:r>
              <a:rPr lang="it-IT" dirty="0" smtClean="0"/>
              <a:t>1999</a:t>
            </a:r>
            <a:r>
              <a:rPr lang="cs-CZ" dirty="0" smtClean="0"/>
              <a:t>. </a:t>
            </a:r>
            <a:r>
              <a:rPr lang="cs-CZ" dirty="0"/>
              <a:t>Tato verze opravuje některé chyby verze předchozí. Podle původního předpokladu se mělo jednat o poslední verzi, po které by se přešlo na </a:t>
            </a:r>
            <a:r>
              <a:rPr lang="cs-CZ" dirty="0" smtClean="0"/>
              <a:t>XHTML </a:t>
            </a:r>
            <a:r>
              <a:rPr lang="cs-CZ" sz="3200" dirty="0" smtClean="0"/>
              <a:t>(</a:t>
            </a:r>
            <a:r>
              <a:rPr lang="cs-CZ" i="1" dirty="0" err="1" smtClean="0"/>
              <a:t>e</a:t>
            </a:r>
            <a:r>
              <a:rPr lang="cs-CZ" b="1" i="1" dirty="0" err="1" smtClean="0"/>
              <a:t>x</a:t>
            </a:r>
            <a:r>
              <a:rPr lang="cs-CZ" i="1" dirty="0" err="1" smtClean="0"/>
              <a:t>tensible</a:t>
            </a:r>
            <a:r>
              <a:rPr lang="cs-CZ" i="1" dirty="0" smtClean="0"/>
              <a:t> - rozšiřitelný)</a:t>
            </a:r>
            <a:r>
              <a:rPr lang="cs-CZ" dirty="0" smtClean="0"/>
              <a:t> </a:t>
            </a:r>
            <a:r>
              <a:rPr lang="cs-CZ" dirty="0"/>
              <a:t>– následníkovi </a:t>
            </a:r>
            <a:r>
              <a:rPr lang="cs-CZ" dirty="0" smtClean="0"/>
              <a:t>HTML.</a:t>
            </a:r>
          </a:p>
          <a:p>
            <a:pPr>
              <a:spcBef>
                <a:spcPts val="600"/>
              </a:spcBef>
            </a:pPr>
            <a:r>
              <a:rPr lang="cs-CZ" b="1" dirty="0"/>
              <a:t>Verze 5.0</a:t>
            </a:r>
            <a:endParaRPr lang="cs-CZ" b="1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cs-CZ" dirty="0"/>
              <a:t>Po patnáctileté odmlce byla vydána nová verze. </a:t>
            </a:r>
            <a:r>
              <a:rPr lang="cs-CZ" dirty="0" smtClean="0"/>
              <a:t>Opravuje </a:t>
            </a:r>
            <a:r>
              <a:rPr lang="cs-CZ" dirty="0"/>
              <a:t>mnoho chyb předešlé verze, vyřazuje mnoho zastaralých a již nepoužívaných prvků a přidává </a:t>
            </a:r>
            <a:r>
              <a:rPr lang="cs-CZ" dirty="0" smtClean="0"/>
              <a:t>nové</a:t>
            </a:r>
            <a:r>
              <a:rPr lang="cs-CZ" dirty="0"/>
              <a:t> </a:t>
            </a:r>
            <a:r>
              <a:rPr lang="cs-CZ" dirty="0" smtClean="0"/>
              <a:t>prvky. Zároveň </a:t>
            </a:r>
            <a:r>
              <a:rPr lang="cs-CZ" dirty="0"/>
              <a:t>přidává podporu mnohých nových a moderních technologií a zavádí nový systém vývoje jazyka.</a:t>
            </a:r>
          </a:p>
        </p:txBody>
      </p:sp>
    </p:spTree>
    <p:extLst>
      <p:ext uri="{BB962C8B-B14F-4D97-AF65-F5344CB8AC3E}">
        <p14:creationId xmlns:p14="http://schemas.microsoft.com/office/powerpoint/2010/main" val="86312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60664" y="230379"/>
            <a:ext cx="9893135" cy="858617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>
                <a:latin typeface="+mn-lt"/>
              </a:rPr>
              <a:t>HTML5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60664" y="1258813"/>
            <a:ext cx="9893136" cy="4750101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cs-CZ" sz="3200" dirty="0" smtClean="0"/>
              <a:t>Finální </a:t>
            </a:r>
            <a:r>
              <a:rPr lang="cs-CZ" sz="3200" dirty="0"/>
              <a:t>specifikace byla vydána 28. října </a:t>
            </a:r>
            <a:r>
              <a:rPr lang="cs-CZ" sz="3200" dirty="0" smtClean="0"/>
              <a:t>2014</a:t>
            </a:r>
            <a:r>
              <a:rPr lang="cs-CZ" sz="3200" dirty="0"/>
              <a:t> </a:t>
            </a:r>
            <a:r>
              <a:rPr lang="cs-CZ" sz="3200" dirty="0" smtClean="0"/>
              <a:t>a </a:t>
            </a:r>
            <a:r>
              <a:rPr lang="pl-PL" sz="3200" dirty="0" smtClean="0"/>
              <a:t>přináší </a:t>
            </a:r>
            <a:r>
              <a:rPr lang="pl-PL" sz="3200" dirty="0"/>
              <a:t>podstatné </a:t>
            </a:r>
            <a:r>
              <a:rPr lang="pl-PL" sz="3200" dirty="0" smtClean="0"/>
              <a:t>změny. </a:t>
            </a: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pl-PL" sz="3200" dirty="0" smtClean="0"/>
              <a:t>Mezi </a:t>
            </a:r>
            <a:r>
              <a:rPr lang="pl-PL" sz="3200" dirty="0"/>
              <a:t>nejdůležitější </a:t>
            </a:r>
            <a:r>
              <a:rPr lang="pl-PL" sz="3200" dirty="0" smtClean="0"/>
              <a:t>patří: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pl-PL" sz="3200" dirty="0" smtClean="0"/>
              <a:t>přímá </a:t>
            </a:r>
            <a:r>
              <a:rPr lang="pl-PL" sz="3200" dirty="0"/>
              <a:t>podpora přehrávání multimédií v prohlížeči 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pl-PL" sz="3200" dirty="0" smtClean="0"/>
              <a:t>podpora </a:t>
            </a:r>
            <a:r>
              <a:rPr lang="pl-PL" sz="3200" dirty="0"/>
              <a:t>pro aplikace, které fungují i bez připojení </a:t>
            </a:r>
            <a:r>
              <a:rPr lang="pl-PL" sz="3200" dirty="0" smtClean="0"/>
              <a:t>k Internetu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cs-CZ" sz="3200" dirty="0"/>
              <a:t>nové HTML značky (tagy) </a:t>
            </a:r>
            <a:r>
              <a:rPr lang="cs-CZ" sz="3200" dirty="0" smtClean="0"/>
              <a:t>definující </a:t>
            </a:r>
            <a:r>
              <a:rPr lang="cs-CZ" sz="3200" dirty="0"/>
              <a:t>strukturu </a:t>
            </a:r>
            <a:r>
              <a:rPr lang="cs-CZ" sz="3200" dirty="0" smtClean="0"/>
              <a:t>stránky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cs-CZ" sz="3200" dirty="0" smtClean="0"/>
              <a:t>zkrácené </a:t>
            </a:r>
            <a:r>
              <a:rPr lang="cs-CZ" sz="3200" dirty="0"/>
              <a:t>a </a:t>
            </a:r>
            <a:r>
              <a:rPr lang="cs-CZ" sz="3200" dirty="0" smtClean="0"/>
              <a:t>jednodušší zápisy značek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cs-CZ" sz="3200" dirty="0" smtClean="0"/>
              <a:t>další novinkou je prvek </a:t>
            </a:r>
            <a:r>
              <a:rPr lang="cs-CZ" sz="3200" i="1" dirty="0" err="1" smtClean="0"/>
              <a:t>canvas</a:t>
            </a:r>
            <a:r>
              <a:rPr lang="cs-CZ" sz="3200" dirty="0" smtClean="0"/>
              <a:t>, který umí interpretovat vektorovou grafiku s možností vkládat obrázky. </a:t>
            </a:r>
          </a:p>
        </p:txBody>
      </p:sp>
    </p:spTree>
    <p:extLst>
      <p:ext uri="{BB962C8B-B14F-4D97-AF65-F5344CB8AC3E}">
        <p14:creationId xmlns:p14="http://schemas.microsoft.com/office/powerpoint/2010/main" val="155410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56212" y="508817"/>
            <a:ext cx="10515600" cy="849720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>
                <a:latin typeface="+mn-lt"/>
              </a:rPr>
              <a:t>Koncepce jazyka HTML</a:t>
            </a:r>
            <a:endParaRPr lang="cs-CZ" sz="4000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38647" y="1681933"/>
            <a:ext cx="10515600" cy="43141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dirty="0"/>
              <a:t>Jazyk HTML je charakterizován množinou značek (tzv. </a:t>
            </a:r>
            <a:r>
              <a:rPr lang="cs-CZ" i="1" dirty="0"/>
              <a:t>tagů</a:t>
            </a:r>
            <a:r>
              <a:rPr lang="cs-CZ" dirty="0"/>
              <a:t>) a jejich vlastností (</a:t>
            </a:r>
            <a:r>
              <a:rPr lang="cs-CZ" i="1" dirty="0"/>
              <a:t>atributů</a:t>
            </a:r>
            <a:r>
              <a:rPr lang="cs-CZ" dirty="0"/>
              <a:t>) definovaných pro danou verzi. 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Mezi značky se uzavírají části textu dokumentu a tím se určuje význam (</a:t>
            </a:r>
            <a:r>
              <a:rPr lang="cs-CZ" i="1" dirty="0"/>
              <a:t>sémantika</a:t>
            </a:r>
            <a:r>
              <a:rPr lang="cs-CZ" dirty="0"/>
              <a:t>) obsaženého textu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dirty="0"/>
              <a:t>Dokument může mimo značkování obsahovat další prvky</a:t>
            </a:r>
            <a:r>
              <a:rPr lang="cs-CZ" dirty="0" smtClean="0"/>
              <a:t>:</a:t>
            </a:r>
          </a:p>
          <a:p>
            <a:pPr>
              <a:spcBef>
                <a:spcPts val="600"/>
              </a:spcBef>
            </a:pPr>
            <a:r>
              <a:rPr lang="cs-CZ" dirty="0"/>
              <a:t>Komentáře – pomocné texty pro programátora, nejsou součástí obsahu dokumentu a nezobrazují </a:t>
            </a:r>
            <a:r>
              <a:rPr lang="cs-CZ" dirty="0" smtClean="0"/>
              <a:t>se</a:t>
            </a:r>
          </a:p>
          <a:p>
            <a:pPr>
              <a:spcBef>
                <a:spcPts val="600"/>
              </a:spcBef>
            </a:pPr>
            <a:r>
              <a:rPr lang="cs-CZ" dirty="0"/>
              <a:t>Kaskádové </a:t>
            </a:r>
            <a:r>
              <a:rPr lang="cs-CZ" dirty="0" smtClean="0"/>
              <a:t>styly</a:t>
            </a:r>
          </a:p>
          <a:p>
            <a:pPr>
              <a:spcBef>
                <a:spcPts val="600"/>
              </a:spcBef>
            </a:pPr>
            <a:r>
              <a:rPr lang="cs-CZ" dirty="0"/>
              <a:t>Kód skriptovacích </a:t>
            </a:r>
            <a:r>
              <a:rPr lang="cs-CZ" dirty="0" smtClean="0"/>
              <a:t>jazyků</a:t>
            </a:r>
          </a:p>
        </p:txBody>
      </p:sp>
    </p:spTree>
    <p:extLst>
      <p:ext uri="{BB962C8B-B14F-4D97-AF65-F5344CB8AC3E}">
        <p14:creationId xmlns:p14="http://schemas.microsoft.com/office/powerpoint/2010/main" val="186567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62641" y="1488774"/>
            <a:ext cx="9559834" cy="4342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3600" dirty="0" smtClean="0"/>
              <a:t>Jazyk </a:t>
            </a:r>
            <a:r>
              <a:rPr lang="cs-CZ" sz="3600" dirty="0"/>
              <a:t>HTML není nijak náročný na tvorbu. Potřebujeme pouze textový editor. </a:t>
            </a:r>
          </a:p>
          <a:p>
            <a:pPr marL="0" indent="0">
              <a:buNone/>
            </a:pPr>
            <a:r>
              <a:rPr lang="cs-CZ" sz="3600" dirty="0" smtClean="0"/>
              <a:t>Pro </a:t>
            </a:r>
            <a:r>
              <a:rPr lang="cs-CZ" sz="3600" dirty="0"/>
              <a:t>úplné začátky či jednoduchou editaci postačí Poznámkový blok operačního systému MS Windows. </a:t>
            </a:r>
          </a:p>
          <a:p>
            <a:pPr marL="0" indent="0">
              <a:buNone/>
            </a:pPr>
            <a:r>
              <a:rPr lang="cs-CZ" sz="3600" dirty="0" smtClean="0"/>
              <a:t>Pro </a:t>
            </a:r>
            <a:r>
              <a:rPr lang="cs-CZ" sz="3600" dirty="0"/>
              <a:t>vývoj webu je doporučováno použít textového editoru, který umožňuje kontrolu validace tagů, vkládání základních tagů, obsahuje generátor barev apod.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285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8098"/>
          </a:xfrm>
        </p:spPr>
        <p:txBody>
          <a:bodyPr/>
          <a:lstStyle/>
          <a:p>
            <a:pPr algn="ctr"/>
            <a:r>
              <a:rPr lang="cs-CZ" dirty="0" smtClean="0">
                <a:latin typeface="+mn-lt"/>
              </a:rPr>
              <a:t>PSPad</a:t>
            </a:r>
            <a:endParaRPr lang="cs-CZ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22400"/>
            <a:ext cx="10515600" cy="4551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4000" dirty="0" smtClean="0"/>
              <a:t>• </a:t>
            </a:r>
            <a:r>
              <a:rPr lang="cs-CZ" sz="4000" dirty="0"/>
              <a:t>Pro naše účely použijeme program PSPad, který nalezneme na stránkách výrobce http://www.pspad.com/cz </a:t>
            </a:r>
          </a:p>
          <a:p>
            <a:pPr marL="0" indent="0">
              <a:buNone/>
            </a:pPr>
            <a:r>
              <a:rPr lang="cs-CZ" sz="4000" dirty="0"/>
              <a:t>• Jedná se o volně šiřitelný editor pro OS MS Windows, ve kterém lze vytvářet a editovat soubory různých programovacích jazyků, včetně HTML spolu s CSS styly, PHP, </a:t>
            </a:r>
            <a:r>
              <a:rPr lang="cs-CZ" sz="4000" dirty="0" err="1"/>
              <a:t>JavaScript</a:t>
            </a:r>
            <a:r>
              <a:rPr lang="cs-CZ" sz="4000" dirty="0"/>
              <a:t>, ASP a podobnými, se kterými se v průběhu setkáme.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4006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7142"/>
          </a:xfrm>
        </p:spPr>
        <p:txBody>
          <a:bodyPr/>
          <a:lstStyle/>
          <a:p>
            <a:pPr algn="ctr"/>
            <a:r>
              <a:rPr lang="cs-CZ" dirty="0" smtClean="0">
                <a:latin typeface="+mn-lt"/>
              </a:rPr>
              <a:t>Ukládání souborů HTML</a:t>
            </a:r>
            <a:endParaRPr lang="cs-CZ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18741"/>
            <a:ext cx="10515600" cy="49036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000" dirty="0" smtClean="0"/>
              <a:t>• </a:t>
            </a:r>
            <a:r>
              <a:rPr lang="cs-CZ" sz="4000" dirty="0"/>
              <a:t>Jednotlivé soubory psané v jazyce HTML budeme ukládat s koncovkou *.html </a:t>
            </a:r>
          </a:p>
          <a:p>
            <a:pPr marL="0" indent="0">
              <a:buNone/>
            </a:pPr>
            <a:r>
              <a:rPr lang="cs-CZ" sz="4000" dirty="0"/>
              <a:t>• Alternativně lze požít i koncovku *.</a:t>
            </a:r>
            <a:r>
              <a:rPr lang="cs-CZ" sz="4000" dirty="0" err="1"/>
              <a:t>htm</a:t>
            </a:r>
            <a:r>
              <a:rPr lang="cs-CZ" sz="4000" dirty="0"/>
              <a:t>, ale ve všech příkladech zde bude použita pouze koncovka *.html </a:t>
            </a:r>
          </a:p>
          <a:p>
            <a:pPr marL="0" indent="0">
              <a:buNone/>
            </a:pPr>
            <a:r>
              <a:rPr lang="cs-CZ" sz="4000" dirty="0"/>
              <a:t>• Výsledkem je textový soubor, který lze poté otevřít přímo v internetovém prohlížeči </a:t>
            </a:r>
          </a:p>
          <a:p>
            <a:pPr marL="0" indent="0">
              <a:buNone/>
            </a:pPr>
            <a:r>
              <a:rPr lang="fr-FR" sz="4000" dirty="0"/>
              <a:t>• Soubor HTML je pouze interpretační </a:t>
            </a:r>
          </a:p>
          <a:p>
            <a:pPr marL="0" indent="0">
              <a:buNone/>
            </a:pP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9910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60714" y="338999"/>
            <a:ext cx="9993086" cy="915035"/>
          </a:xfrm>
        </p:spPr>
        <p:txBody>
          <a:bodyPr>
            <a:normAutofit/>
          </a:bodyPr>
          <a:lstStyle/>
          <a:p>
            <a:pPr algn="ctr"/>
            <a:r>
              <a:rPr lang="cs-CZ" sz="4800" dirty="0" smtClean="0">
                <a:latin typeface="+mn-lt"/>
              </a:rPr>
              <a:t>Struktura HTML stránky</a:t>
            </a:r>
            <a:endParaRPr lang="cs-CZ" sz="4800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60714" y="1690688"/>
            <a:ext cx="9993086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sz="3900" dirty="0"/>
              <a:t>Dokument v jazyku HTML má předepsanou </a:t>
            </a:r>
            <a:r>
              <a:rPr lang="cs-CZ" sz="3900" dirty="0" smtClean="0"/>
              <a:t>strukturu</a:t>
            </a:r>
          </a:p>
          <a:p>
            <a:r>
              <a:rPr lang="cs-CZ" sz="3900" dirty="0" smtClean="0"/>
              <a:t>Deklarace </a:t>
            </a:r>
            <a:r>
              <a:rPr lang="cs-CZ" sz="3900" dirty="0"/>
              <a:t>typu </a:t>
            </a:r>
            <a:r>
              <a:rPr lang="cs-CZ" sz="3900" dirty="0" smtClean="0"/>
              <a:t>dokumentu neboli doctype - </a:t>
            </a:r>
            <a:r>
              <a:rPr lang="cs-CZ" sz="3900" dirty="0"/>
              <a:t>sděluje prohlížeči, že otevřel HTML dokument</a:t>
            </a:r>
            <a:r>
              <a:rPr lang="cs-CZ" sz="3900" dirty="0" smtClean="0"/>
              <a:t>.</a:t>
            </a:r>
          </a:p>
          <a:p>
            <a:r>
              <a:rPr lang="cs-CZ" sz="3900" dirty="0" smtClean="0"/>
              <a:t>Kořenový element - </a:t>
            </a:r>
            <a:r>
              <a:rPr lang="cs-CZ" sz="3900" dirty="0"/>
              <a:t>reprezentuje celý dokument</a:t>
            </a:r>
            <a:r>
              <a:rPr lang="cs-CZ" sz="3900" dirty="0" smtClean="0"/>
              <a:t> </a:t>
            </a:r>
            <a:endParaRPr lang="cs-CZ" sz="3900" dirty="0"/>
          </a:p>
          <a:p>
            <a:r>
              <a:rPr lang="cs-CZ" sz="3900" dirty="0" smtClean="0"/>
              <a:t>Hlavička dokumentu</a:t>
            </a:r>
          </a:p>
          <a:p>
            <a:r>
              <a:rPr lang="cs-CZ" sz="3900" dirty="0" smtClean="0"/>
              <a:t>Tělo dokumentu - </a:t>
            </a:r>
            <a:r>
              <a:rPr lang="cs-CZ" sz="3900" dirty="0"/>
              <a:t>zahrnuje vlastní obsah dokumentu</a:t>
            </a:r>
            <a:r>
              <a:rPr lang="cs-CZ" sz="3900" dirty="0" smtClean="0"/>
              <a:t>.</a:t>
            </a:r>
            <a:endParaRPr lang="cs-CZ" sz="3900" dirty="0"/>
          </a:p>
        </p:txBody>
      </p:sp>
    </p:spTree>
    <p:extLst>
      <p:ext uri="{BB962C8B-B14F-4D97-AF65-F5344CB8AC3E}">
        <p14:creationId xmlns:p14="http://schemas.microsoft.com/office/powerpoint/2010/main" val="97656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1307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latin typeface="+mn-lt"/>
              </a:rPr>
              <a:t>Doctype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265274"/>
            <a:ext cx="10515600" cy="5003800"/>
          </a:xfrm>
        </p:spPr>
        <p:txBody>
          <a:bodyPr>
            <a:normAutofit lnSpcReduction="10000"/>
          </a:bodyPr>
          <a:lstStyle/>
          <a:p>
            <a:r>
              <a:rPr lang="cs-CZ" sz="3600" dirty="0" smtClean="0"/>
              <a:t>Jedná </a:t>
            </a:r>
            <a:r>
              <a:rPr lang="cs-CZ" sz="3600" dirty="0"/>
              <a:t>se o první řádek HTML souboru, který prohlížeči říká, v jaké normě </a:t>
            </a:r>
            <a:r>
              <a:rPr lang="cs-CZ" sz="3600" dirty="0" smtClean="0"/>
              <a:t>HTML je </a:t>
            </a:r>
            <a:r>
              <a:rPr lang="cs-CZ" sz="3600" dirty="0"/>
              <a:t>stránka psaná. </a:t>
            </a:r>
            <a:endParaRPr lang="cs-CZ" sz="3600" dirty="0" smtClean="0"/>
          </a:p>
          <a:p>
            <a:r>
              <a:rPr lang="cs-CZ" sz="3600" dirty="0" smtClean="0"/>
              <a:t>Zvolením </a:t>
            </a:r>
            <a:r>
              <a:rPr lang="cs-CZ" sz="3600" dirty="0"/>
              <a:t>nevhodného doctype se může stát, že se stránka nebude v prohlížeči zobrazovat korektně, případně se může stát, že bude v různých prohlížečích vypadat jinak. </a:t>
            </a:r>
            <a:endParaRPr lang="cs-CZ" sz="3600" dirty="0" smtClean="0"/>
          </a:p>
          <a:p>
            <a:r>
              <a:rPr lang="cs-CZ" sz="3600" dirty="0"/>
              <a:t>&lt;!</a:t>
            </a:r>
            <a:r>
              <a:rPr lang="cs-CZ" sz="3600" dirty="0" err="1"/>
              <a:t>doctype</a:t>
            </a:r>
            <a:r>
              <a:rPr lang="cs-CZ" sz="3600" dirty="0"/>
              <a:t> </a:t>
            </a:r>
            <a:r>
              <a:rPr lang="cs-CZ" sz="3600" dirty="0" err="1"/>
              <a:t>html</a:t>
            </a:r>
            <a:r>
              <a:rPr lang="cs-CZ" sz="3600" dirty="0"/>
              <a:t>&gt;</a:t>
            </a:r>
          </a:p>
          <a:p>
            <a:r>
              <a:rPr lang="cs-CZ" sz="3600" dirty="0"/>
              <a:t>Neuvedení </a:t>
            </a:r>
            <a:r>
              <a:rPr lang="cs-CZ" sz="3600" dirty="0" err="1"/>
              <a:t>doctype</a:t>
            </a:r>
            <a:r>
              <a:rPr lang="cs-CZ" sz="3600" dirty="0"/>
              <a:t> je možné, ale lze to v dnešní době považovat spíše za chybu. </a:t>
            </a:r>
          </a:p>
          <a:p>
            <a:r>
              <a:rPr lang="cs-CZ" sz="3600" dirty="0"/>
              <a:t> Po </a:t>
            </a:r>
            <a:r>
              <a:rPr lang="cs-CZ" sz="3600" dirty="0" err="1"/>
              <a:t>doctype</a:t>
            </a:r>
            <a:r>
              <a:rPr lang="cs-CZ" sz="3600" dirty="0"/>
              <a:t> přichází samotný blok HTML stránky.</a:t>
            </a:r>
          </a:p>
          <a:p>
            <a:pPr marL="0" indent="0">
              <a:buNone/>
            </a:pP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410696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2975"/>
          </a:xfrm>
        </p:spPr>
        <p:txBody>
          <a:bodyPr/>
          <a:lstStyle/>
          <a:p>
            <a:pPr algn="ctr"/>
            <a:r>
              <a:rPr lang="cs-CZ" dirty="0">
                <a:latin typeface="+mn-lt"/>
              </a:rPr>
              <a:t>Blok HTML a </a:t>
            </a:r>
            <a:r>
              <a:rPr lang="cs-CZ" dirty="0" smtClean="0">
                <a:latin typeface="+mn-lt"/>
              </a:rPr>
              <a:t>tagy</a:t>
            </a:r>
            <a:endParaRPr lang="cs-CZ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47825"/>
            <a:ext cx="10515600" cy="4351338"/>
          </a:xfrm>
        </p:spPr>
        <p:txBody>
          <a:bodyPr>
            <a:normAutofit/>
          </a:bodyPr>
          <a:lstStyle/>
          <a:p>
            <a:r>
              <a:rPr lang="cs-CZ" sz="3200" dirty="0"/>
              <a:t>Tento blok kódu je uzavřen mezi tzv. párové tagy &lt;html&gt; &lt;/html&gt; </a:t>
            </a:r>
          </a:p>
          <a:p>
            <a:r>
              <a:rPr lang="cs-CZ" sz="3200" dirty="0"/>
              <a:t>Párovým tagy nazýváme jednotlivé prvky jazyka html, které jsou zahájeny špičatou závorkou &lt; a ukončeny opačnou závorkou &gt; </a:t>
            </a:r>
          </a:p>
          <a:p>
            <a:r>
              <a:rPr lang="cs-CZ" sz="3200" dirty="0" smtClean="0"/>
              <a:t>Tagy </a:t>
            </a:r>
            <a:r>
              <a:rPr lang="cs-CZ" sz="3200" dirty="0"/>
              <a:t>dále rozdělujeme na </a:t>
            </a:r>
            <a:r>
              <a:rPr lang="cs-CZ" sz="3200" dirty="0" smtClean="0"/>
              <a:t>nepárové </a:t>
            </a:r>
            <a:r>
              <a:rPr lang="cs-CZ" sz="3200" dirty="0"/>
              <a:t>a párové. </a:t>
            </a:r>
            <a:r>
              <a:rPr lang="cs-CZ" sz="3200" dirty="0" smtClean="0"/>
              <a:t> </a:t>
            </a:r>
            <a:endParaRPr lang="cs-CZ" sz="3200" dirty="0"/>
          </a:p>
          <a:p>
            <a:r>
              <a:rPr lang="cs-CZ" sz="3200" dirty="0"/>
              <a:t>Nepárový tag obsahuje pouze informaci uvnitř závorek, která stačí k jejímu provedení. </a:t>
            </a:r>
          </a:p>
        </p:txBody>
      </p:sp>
    </p:spTree>
    <p:extLst>
      <p:ext uri="{BB962C8B-B14F-4D97-AF65-F5344CB8AC3E}">
        <p14:creationId xmlns:p14="http://schemas.microsoft.com/office/powerpoint/2010/main" val="54448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444500"/>
            <a:ext cx="10515600" cy="57324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/>
              <a:t>Nepárový tag </a:t>
            </a:r>
            <a:r>
              <a:rPr lang="cs-CZ" dirty="0"/>
              <a:t>obsahuje pouze informaci uvnitř závorek, která stačí k jejímu provedení.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Příkladem </a:t>
            </a:r>
            <a:r>
              <a:rPr lang="cs-CZ" dirty="0"/>
              <a:t>nepárového tagu je právě </a:t>
            </a:r>
            <a:r>
              <a:rPr lang="cs-CZ" dirty="0" smtClean="0"/>
              <a:t>tag:</a:t>
            </a:r>
          </a:p>
          <a:p>
            <a:pPr marL="0" indent="0">
              <a:buNone/>
            </a:pPr>
            <a:r>
              <a:rPr lang="cs-CZ" dirty="0" smtClean="0"/>
              <a:t>&lt;!</a:t>
            </a:r>
            <a:r>
              <a:rPr lang="cs-CZ" dirty="0"/>
              <a:t>doctype html</a:t>
            </a:r>
            <a:r>
              <a:rPr lang="cs-CZ" dirty="0" smtClean="0"/>
              <a:t>&gt;, </a:t>
            </a:r>
          </a:p>
          <a:p>
            <a:pPr marL="0" indent="0">
              <a:buNone/>
            </a:pPr>
            <a:r>
              <a:rPr lang="cs-CZ" dirty="0" smtClean="0"/>
              <a:t>který </a:t>
            </a:r>
            <a:r>
              <a:rPr lang="cs-CZ" dirty="0"/>
              <a:t>se umisťuje na začátek souboru a dává informaci pro prohlížeč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b="1" dirty="0"/>
              <a:t>Párové tagy </a:t>
            </a:r>
            <a:r>
              <a:rPr lang="cs-CZ" dirty="0"/>
              <a:t>se používají tam, kde je potřeba pod daný tag umístit část kódu, znaků apod. 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Příkladem párového tagu je: 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&lt;html&gt;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 	Zde </a:t>
            </a:r>
            <a:r>
              <a:rPr lang="cs-CZ" dirty="0"/>
              <a:t>jsou další tagy a obsah stránky 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&lt;/html&gt;</a:t>
            </a:r>
          </a:p>
          <a:p>
            <a:pPr marL="0" indent="0">
              <a:buNone/>
            </a:pPr>
            <a:r>
              <a:rPr lang="cs-CZ" dirty="0" smtClean="0"/>
              <a:t>Tento </a:t>
            </a:r>
            <a:r>
              <a:rPr lang="cs-CZ" dirty="0"/>
              <a:t>tag vyznačuje určitou oblast kódu (blok), pro níž má platnost. Začíná tagem &lt;html&gt; a končí &lt;/html&gt;. Platí pravidlo, že každý párový tag se ukončuje svým názvem, před který umístíme znak / </a:t>
            </a:r>
          </a:p>
        </p:txBody>
      </p:sp>
    </p:spTree>
    <p:extLst>
      <p:ext uri="{BB962C8B-B14F-4D97-AF65-F5344CB8AC3E}">
        <p14:creationId xmlns:p14="http://schemas.microsoft.com/office/powerpoint/2010/main" val="236951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3475"/>
          </a:xfrm>
        </p:spPr>
        <p:txBody>
          <a:bodyPr/>
          <a:lstStyle/>
          <a:p>
            <a:pPr algn="ctr"/>
            <a:r>
              <a:rPr lang="cs-CZ" b="1" dirty="0">
                <a:latin typeface="+mn-lt"/>
              </a:rPr>
              <a:t>Hlavička HTML stránek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dirty="0"/>
              <a:t>• Hlavička stránky leží v bloku html </a:t>
            </a:r>
            <a:endParaRPr lang="cs-CZ" sz="4000" dirty="0" smtClean="0"/>
          </a:p>
          <a:p>
            <a:pPr marL="0" indent="0">
              <a:buNone/>
            </a:pPr>
            <a:r>
              <a:rPr lang="cs-CZ" sz="4000" dirty="0" smtClean="0"/>
              <a:t>• </a:t>
            </a:r>
            <a:r>
              <a:rPr lang="cs-CZ" sz="4000" dirty="0"/>
              <a:t>Jedná se o párový tag, začínající tagem &lt;head&gt; a končící &lt;/head&gt; </a:t>
            </a:r>
            <a:endParaRPr lang="cs-CZ" sz="4000" dirty="0" smtClean="0"/>
          </a:p>
          <a:p>
            <a:pPr marL="0" indent="0">
              <a:buNone/>
            </a:pPr>
            <a:r>
              <a:rPr lang="cs-CZ" sz="4000" dirty="0" smtClean="0"/>
              <a:t>• </a:t>
            </a:r>
            <a:r>
              <a:rPr lang="cs-CZ" sz="4000" dirty="0"/>
              <a:t>V této části kódu se umisťují důležité informace o stránce, které se většinou uživateli nijak nezobrazují, ale mají vliv na chod webu </a:t>
            </a:r>
          </a:p>
        </p:txBody>
      </p:sp>
    </p:spTree>
    <p:extLst>
      <p:ext uri="{BB962C8B-B14F-4D97-AF65-F5344CB8AC3E}">
        <p14:creationId xmlns:p14="http://schemas.microsoft.com/office/powerpoint/2010/main" val="249010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>
            <a:normAutofit fontScale="92500"/>
          </a:bodyPr>
          <a:lstStyle/>
          <a:p>
            <a:r>
              <a:rPr lang="cs-CZ" sz="4000" dirty="0" smtClean="0"/>
              <a:t>Další </a:t>
            </a:r>
            <a:r>
              <a:rPr lang="cs-CZ" sz="4000" dirty="0"/>
              <a:t>důležité pravidlo – tag, který začne dříve, musí skončit déle. </a:t>
            </a:r>
          </a:p>
          <a:p>
            <a:r>
              <a:rPr lang="cs-CZ" sz="4000" dirty="0"/>
              <a:t>Pod tímto si představíme, že jak tagy postupně začínají, musí v opačném pořadí končit. </a:t>
            </a:r>
          </a:p>
          <a:p>
            <a:r>
              <a:rPr lang="cs-CZ" sz="4000" dirty="0"/>
              <a:t>Nedodržení tohoto pravidla může vést k chybám při zobrazení. </a:t>
            </a:r>
          </a:p>
          <a:p>
            <a:r>
              <a:rPr lang="cs-CZ" sz="4000" dirty="0"/>
              <a:t>V</a:t>
            </a:r>
            <a:r>
              <a:rPr lang="cs-CZ" sz="4000" dirty="0" smtClean="0"/>
              <a:t>nořené </a:t>
            </a:r>
            <a:r>
              <a:rPr lang="cs-CZ" sz="4000" dirty="0"/>
              <a:t>tagy posouváme zpravidla o jeden tabulátor, nebo vynecháním dvou mezer. Tímto se stává kód přehledným, lze takto ihned vidět odkud kam má jaký tag platnost a co je jeho obsahem. </a:t>
            </a:r>
          </a:p>
        </p:txBody>
      </p:sp>
    </p:spTree>
    <p:extLst>
      <p:ext uri="{BB962C8B-B14F-4D97-AF65-F5344CB8AC3E}">
        <p14:creationId xmlns:p14="http://schemas.microsoft.com/office/powerpoint/2010/main" val="22529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839787" y="878947"/>
            <a:ext cx="5157787" cy="823912"/>
          </a:xfrm>
        </p:spPr>
        <p:txBody>
          <a:bodyPr>
            <a:normAutofit fontScale="85000" lnSpcReduction="20000"/>
          </a:bodyPr>
          <a:lstStyle/>
          <a:p>
            <a:endParaRPr lang="cs-CZ" b="0" dirty="0"/>
          </a:p>
          <a:p>
            <a:pPr algn="ctr"/>
            <a:r>
              <a:rPr lang="cs-CZ" sz="3900" dirty="0"/>
              <a:t>Příklad </a:t>
            </a:r>
            <a:r>
              <a:rPr lang="cs-CZ" sz="3900" dirty="0" smtClean="0"/>
              <a:t>správného zápisu </a:t>
            </a:r>
            <a:endParaRPr lang="cs-CZ" sz="39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/>
              <a:t>&lt;!doctype html&gt;</a:t>
            </a:r>
            <a:endParaRPr lang="cs-CZ" sz="3600" dirty="0"/>
          </a:p>
          <a:p>
            <a:pPr marL="0" indent="0">
              <a:buNone/>
            </a:pPr>
            <a:r>
              <a:rPr lang="en-US" sz="3600" dirty="0"/>
              <a:t>&lt;html&gt; </a:t>
            </a:r>
            <a:endParaRPr lang="cs-CZ" sz="3600" dirty="0"/>
          </a:p>
          <a:p>
            <a:pPr marL="0" indent="0">
              <a:buNone/>
            </a:pPr>
            <a:r>
              <a:rPr lang="cs-CZ" sz="3600" dirty="0"/>
              <a:t>	</a:t>
            </a:r>
            <a:r>
              <a:rPr lang="en-US" sz="3600" dirty="0"/>
              <a:t>&lt;head&gt;</a:t>
            </a:r>
            <a:endParaRPr lang="cs-CZ" sz="3600" dirty="0"/>
          </a:p>
          <a:p>
            <a:pPr marL="0" indent="0">
              <a:buNone/>
            </a:pPr>
            <a:r>
              <a:rPr lang="cs-CZ" sz="3600" dirty="0"/>
              <a:t>	</a:t>
            </a:r>
            <a:r>
              <a:rPr lang="en-US" sz="3600" dirty="0"/>
              <a:t>&lt;/head&gt; </a:t>
            </a:r>
            <a:endParaRPr lang="cs-CZ" sz="3600" dirty="0"/>
          </a:p>
          <a:p>
            <a:pPr marL="0" indent="0">
              <a:buNone/>
            </a:pPr>
            <a:r>
              <a:rPr lang="en-US" sz="3600" dirty="0"/>
              <a:t>&lt;/html&gt; </a:t>
            </a:r>
            <a:endParaRPr lang="cs-CZ" sz="3600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3"/>
          </p:nvPr>
        </p:nvSpPr>
        <p:spPr>
          <a:xfrm>
            <a:off x="6172200" y="878947"/>
            <a:ext cx="5183188" cy="823912"/>
          </a:xfrm>
        </p:spPr>
        <p:txBody>
          <a:bodyPr>
            <a:normAutofit fontScale="85000" lnSpcReduction="20000"/>
          </a:bodyPr>
          <a:lstStyle/>
          <a:p>
            <a:endParaRPr lang="cs-CZ" b="0" dirty="0"/>
          </a:p>
          <a:p>
            <a:pPr algn="ctr"/>
            <a:r>
              <a:rPr lang="cs-CZ" sz="3900" dirty="0"/>
              <a:t>Příklad špatného </a:t>
            </a:r>
            <a:r>
              <a:rPr lang="cs-CZ" sz="3900" dirty="0" smtClean="0"/>
              <a:t>zápisu </a:t>
            </a:r>
            <a:endParaRPr lang="cs-CZ" sz="3900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3600" dirty="0" smtClean="0"/>
              <a:t>&lt;!</a:t>
            </a:r>
            <a:r>
              <a:rPr lang="cs-CZ" sz="3600" dirty="0"/>
              <a:t>doctype html&gt; </a:t>
            </a:r>
            <a:endParaRPr lang="cs-CZ" sz="3600" dirty="0" smtClean="0"/>
          </a:p>
          <a:p>
            <a:pPr marL="0" indent="0">
              <a:buNone/>
            </a:pPr>
            <a:r>
              <a:rPr lang="cs-CZ" sz="3600" dirty="0" smtClean="0"/>
              <a:t>&lt;</a:t>
            </a:r>
            <a:r>
              <a:rPr lang="cs-CZ" sz="3600" dirty="0"/>
              <a:t>html&gt; </a:t>
            </a:r>
            <a:endParaRPr lang="cs-CZ" sz="3600" dirty="0" smtClean="0"/>
          </a:p>
          <a:p>
            <a:pPr marL="0" indent="0">
              <a:buNone/>
            </a:pPr>
            <a:r>
              <a:rPr lang="cs-CZ" sz="3600" dirty="0" smtClean="0"/>
              <a:t>	&lt;</a:t>
            </a:r>
            <a:r>
              <a:rPr lang="cs-CZ" sz="3600" dirty="0"/>
              <a:t>head&gt; </a:t>
            </a:r>
          </a:p>
          <a:p>
            <a:pPr marL="0" indent="0">
              <a:buNone/>
            </a:pPr>
            <a:r>
              <a:rPr lang="cs-CZ" sz="3600" dirty="0"/>
              <a:t>&lt;/html&gt; </a:t>
            </a:r>
            <a:endParaRPr lang="cs-CZ" sz="3600" dirty="0" smtClean="0"/>
          </a:p>
          <a:p>
            <a:pPr marL="0" indent="0">
              <a:buNone/>
            </a:pPr>
            <a:r>
              <a:rPr lang="cs-CZ" sz="3600" dirty="0" smtClean="0"/>
              <a:t>	&lt;/</a:t>
            </a:r>
            <a:r>
              <a:rPr lang="cs-CZ" sz="3600" dirty="0"/>
              <a:t>head&gt; </a:t>
            </a:r>
          </a:p>
        </p:txBody>
      </p:sp>
    </p:spTree>
    <p:extLst>
      <p:ext uri="{BB962C8B-B14F-4D97-AF65-F5344CB8AC3E}">
        <p14:creationId xmlns:p14="http://schemas.microsoft.com/office/powerpoint/2010/main" val="19503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3475"/>
          </a:xfrm>
        </p:spPr>
        <p:txBody>
          <a:bodyPr/>
          <a:lstStyle/>
          <a:p>
            <a:pPr algn="ctr"/>
            <a:r>
              <a:rPr lang="cs-CZ" b="1" dirty="0">
                <a:latin typeface="+mn-lt"/>
              </a:rPr>
              <a:t>Obsah hlavičky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98600"/>
            <a:ext cx="10515600" cy="4787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dirty="0"/>
              <a:t>• Meta tagy - jedná se o nepárový tag, uchovávající informace o kódování stránky, klíčových slovech pro vyhledávače, autoru stránek, generátoru kódu, ukládání do cache, přesměrování atd. </a:t>
            </a:r>
            <a:endParaRPr lang="cs-CZ" sz="4000" dirty="0" smtClean="0"/>
          </a:p>
          <a:p>
            <a:pPr marL="0" indent="0">
              <a:buNone/>
            </a:pPr>
            <a:r>
              <a:rPr lang="cs-CZ" sz="4000" dirty="0" smtClean="0"/>
              <a:t>• </a:t>
            </a:r>
            <a:r>
              <a:rPr lang="cs-CZ" sz="4000" dirty="0"/>
              <a:t>Link tagy - jedná se o nepárový tag, který obsahuje odkaz na pomocné soubory, např. soubory kaskádových stylů, ikonu webu atd. </a:t>
            </a:r>
          </a:p>
        </p:txBody>
      </p:sp>
    </p:spTree>
    <p:extLst>
      <p:ext uri="{BB962C8B-B14F-4D97-AF65-F5344CB8AC3E}">
        <p14:creationId xmlns:p14="http://schemas.microsoft.com/office/powerpoint/2010/main" val="182243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pPr algn="ctr"/>
            <a:r>
              <a:rPr lang="cs-CZ" b="1" dirty="0">
                <a:latin typeface="+mn-lt"/>
              </a:rPr>
              <a:t>Titulek stránky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dirty="0"/>
              <a:t>Title - titulek je párový tag, umístěný v hlavičce stránek, který obsahuje název internetové stránky. </a:t>
            </a:r>
            <a:endParaRPr lang="cs-CZ" sz="4000" dirty="0" smtClean="0"/>
          </a:p>
          <a:p>
            <a:pPr marL="0" indent="0">
              <a:buNone/>
            </a:pPr>
            <a:r>
              <a:rPr lang="cs-CZ" sz="4000" dirty="0" smtClean="0"/>
              <a:t>Tento </a:t>
            </a:r>
            <a:r>
              <a:rPr lang="cs-CZ" sz="4000" dirty="0"/>
              <a:t>název je většinou umístěn v horní části prohlížeče, nebo na jednotlivých kartách. </a:t>
            </a:r>
            <a:endParaRPr lang="cs-CZ" sz="4000" dirty="0" smtClean="0"/>
          </a:p>
          <a:p>
            <a:pPr marL="0" indent="0">
              <a:buNone/>
            </a:pPr>
            <a:r>
              <a:rPr lang="cs-CZ" sz="4000" dirty="0" smtClean="0"/>
              <a:t>Pokud </a:t>
            </a:r>
            <a:r>
              <a:rPr lang="cs-CZ" sz="4000" dirty="0"/>
              <a:t>není uveden, názvem stránky je zpravidla cesta k souboru html.</a:t>
            </a:r>
          </a:p>
        </p:txBody>
      </p:sp>
    </p:spTree>
    <p:extLst>
      <p:ext uri="{BB962C8B-B14F-4D97-AF65-F5344CB8AC3E}">
        <p14:creationId xmlns:p14="http://schemas.microsoft.com/office/powerpoint/2010/main" val="422166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0719"/>
          </a:xfrm>
        </p:spPr>
        <p:txBody>
          <a:bodyPr/>
          <a:lstStyle/>
          <a:p>
            <a:pPr algn="ctr"/>
            <a:r>
              <a:rPr lang="cs-CZ" b="1" dirty="0" smtClean="0">
                <a:latin typeface="+mn-lt"/>
              </a:rPr>
              <a:t>Tělo </a:t>
            </a:r>
            <a:r>
              <a:rPr lang="cs-CZ" b="1" dirty="0">
                <a:latin typeface="+mn-lt"/>
              </a:rPr>
              <a:t>HTML stránky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02600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dirty="0"/>
              <a:t>•Tělo stránky se píše do párových tagů body.</a:t>
            </a:r>
          </a:p>
          <a:p>
            <a:pPr marL="0" indent="0">
              <a:buNone/>
            </a:pPr>
            <a:r>
              <a:rPr lang="cs-CZ" sz="3200" dirty="0"/>
              <a:t>•V zásadě se umisťuje do bloku html hned pod ukončení hlavičky.</a:t>
            </a:r>
          </a:p>
          <a:p>
            <a:pPr marL="0" indent="0">
              <a:buNone/>
            </a:pPr>
            <a:r>
              <a:rPr lang="cs-CZ" sz="3200" dirty="0"/>
              <a:t>•Platí stejná pravidla pro začínání a ukončení tagů jako v předchozích příkladech.</a:t>
            </a:r>
          </a:p>
          <a:p>
            <a:pPr marL="0" indent="0">
              <a:buNone/>
            </a:pPr>
            <a:r>
              <a:rPr lang="cs-CZ" sz="3200" dirty="0"/>
              <a:t>•Tělo stránek je pro nás místo, kde se odehrává vlastní děj stránek.</a:t>
            </a:r>
          </a:p>
          <a:p>
            <a:pPr marL="0" indent="0">
              <a:buNone/>
            </a:pPr>
            <a:r>
              <a:rPr lang="cs-CZ" sz="3200" dirty="0"/>
              <a:t>•Hlavičky a doctype se starají o to, jak lidem předat obsah ve správné podobě, ale to co jim chceme předat musíme specifikovat </a:t>
            </a:r>
            <a:r>
              <a:rPr lang="cs-CZ" sz="3200" dirty="0" smtClean="0"/>
              <a:t>v body.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369734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8607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latin typeface="Arial" panose="020B0604020202020204" pitchFamily="34" charset="0"/>
              </a:rPr>
              <a:t>Použití </a:t>
            </a:r>
            <a:r>
              <a:rPr lang="cs-CZ" b="1" dirty="0">
                <a:latin typeface="Arial" panose="020B0604020202020204" pitchFamily="34" charset="0"/>
              </a:rPr>
              <a:t>meta tagů </a:t>
            </a:r>
            <a:endParaRPr lang="cs-CZ" dirty="0">
              <a:latin typeface="Arial" panose="020B0604020202020204" pitchFamily="34" charset="0"/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838200" y="1399592"/>
            <a:ext cx="10515600" cy="47773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000" b="1" dirty="0" smtClean="0"/>
              <a:t>Charset</a:t>
            </a:r>
            <a:endParaRPr lang="cs-CZ" sz="4000" b="1" dirty="0"/>
          </a:p>
          <a:p>
            <a:pPr marL="0" indent="0">
              <a:buNone/>
            </a:pPr>
            <a:r>
              <a:rPr lang="cs-CZ" sz="4000" dirty="0" smtClean="0"/>
              <a:t>Udává nám, </a:t>
            </a:r>
            <a:r>
              <a:rPr lang="cs-CZ" sz="4000" dirty="0"/>
              <a:t>v jakém kódování jsou ukládány znaky. Chybně nastavený charset znamená, že webový prohlížeč nebude umět zobrazit české znaky. Místo nich můžeme vidět kostičky nebo podobné nečitelné znaky. </a:t>
            </a:r>
          </a:p>
          <a:p>
            <a:pPr marL="0" indent="0">
              <a:buNone/>
            </a:pPr>
            <a:r>
              <a:rPr lang="cs-CZ" sz="4000" dirty="0" smtClean="0"/>
              <a:t>Doporučení</a:t>
            </a:r>
            <a:r>
              <a:rPr lang="cs-CZ" sz="4000" dirty="0"/>
              <a:t>: používejte vždy kódování UTF-8 </a:t>
            </a:r>
          </a:p>
        </p:txBody>
      </p:sp>
    </p:spTree>
    <p:extLst>
      <p:ext uri="{BB962C8B-B14F-4D97-AF65-F5344CB8AC3E}">
        <p14:creationId xmlns:p14="http://schemas.microsoft.com/office/powerpoint/2010/main" val="377868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578498"/>
            <a:ext cx="10515600" cy="55984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600" dirty="0"/>
              <a:t>Pokud vytváříme html soubory v poznámkovém bloku, je důležité před prvním uložení souboru nastavit, kam se má uložit název souboru obsahující koncovku html. Dále zvolíme Uložit jako typ: Všechny soubory a pod tímto máme kolonku Kódování, kde je v základu nastaveno ANSI. Tuto položku změníme na UTF-8</a:t>
            </a:r>
            <a:r>
              <a:rPr lang="cs-CZ" sz="3600" dirty="0" smtClean="0"/>
              <a:t>.</a:t>
            </a:r>
            <a:endParaRPr lang="cs-CZ" sz="3600" dirty="0"/>
          </a:p>
          <a:p>
            <a:pPr marL="0" indent="0">
              <a:buNone/>
            </a:pPr>
            <a:r>
              <a:rPr lang="cs-CZ" sz="3600" dirty="0"/>
              <a:t>Pokud používáme program PSPad, tak v dolním rámu můžeme vidět informaci o kódování. Pokud obsahuje cokoliv jiného než UTF-8, je nutné kódování </a:t>
            </a:r>
            <a:r>
              <a:rPr lang="cs-CZ" sz="3600" dirty="0" smtClean="0"/>
              <a:t>změnit.</a:t>
            </a:r>
            <a:endParaRPr lang="cs-CZ" sz="3600" dirty="0"/>
          </a:p>
          <a:p>
            <a:pPr marL="0" indent="0">
              <a:buNone/>
            </a:pPr>
            <a:r>
              <a:rPr lang="cs-CZ" sz="3600" dirty="0"/>
              <a:t>&lt;meta charset=”utf-8”&gt; </a:t>
            </a:r>
            <a:r>
              <a:rPr lang="cs-CZ" sz="3600" dirty="0" smtClean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7022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37479" y="353663"/>
            <a:ext cx="10515600" cy="6504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&lt;!doctype html&gt; </a:t>
            </a:r>
          </a:p>
          <a:p>
            <a:pPr marL="0" indent="0">
              <a:buNone/>
            </a:pPr>
            <a:r>
              <a:rPr lang="cs-CZ" dirty="0"/>
              <a:t>&lt;html&gt; </a:t>
            </a:r>
          </a:p>
          <a:p>
            <a:pPr marL="0" indent="0">
              <a:buNone/>
            </a:pPr>
            <a:r>
              <a:rPr lang="cs-CZ" dirty="0"/>
              <a:t>	&lt;head&gt;</a:t>
            </a:r>
          </a:p>
          <a:p>
            <a:pPr marL="0" indent="0">
              <a:buNone/>
            </a:pPr>
            <a:r>
              <a:rPr lang="cs-CZ" dirty="0"/>
              <a:t> 		&lt;meta charset="utf-8"&gt;</a:t>
            </a:r>
          </a:p>
          <a:p>
            <a:pPr marL="0" indent="0">
              <a:buNone/>
            </a:pPr>
            <a:r>
              <a:rPr lang="cs-CZ" dirty="0"/>
              <a:t>		&lt;title&gt;Moje první stránka&lt;/title&gt; </a:t>
            </a:r>
          </a:p>
          <a:p>
            <a:pPr marL="0" indent="0">
              <a:buNone/>
            </a:pPr>
            <a:r>
              <a:rPr lang="cs-CZ" dirty="0"/>
              <a:t>	&lt;/head</a:t>
            </a:r>
            <a:r>
              <a:rPr lang="cs-CZ" dirty="0" smtClean="0"/>
              <a:t>&gt;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smtClean="0"/>
              <a:t>&lt;</a:t>
            </a:r>
            <a:r>
              <a:rPr lang="cs-CZ" dirty="0"/>
              <a:t>body</a:t>
            </a:r>
            <a:r>
              <a:rPr lang="cs-CZ" dirty="0" smtClean="0"/>
              <a:t>&gt;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smtClean="0"/>
              <a:t>Dobrý den, dnes je krásně.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smtClean="0"/>
              <a:t>&lt;/</a:t>
            </a:r>
            <a:r>
              <a:rPr lang="cs-CZ" dirty="0"/>
              <a:t>body&gt;</a:t>
            </a:r>
          </a:p>
          <a:p>
            <a:pPr marL="0" indent="0">
              <a:buNone/>
            </a:pPr>
            <a:r>
              <a:rPr lang="cs-CZ" dirty="0"/>
              <a:t> &lt;/html</a:t>
            </a:r>
            <a:r>
              <a:rPr lang="cs-CZ" dirty="0" smtClean="0"/>
              <a:t>&gt;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Pokud je problém s kódováním, znaky můžou vypadat jinak, je proto nutné zkontrolovat nastavení charsetu a kódování při ukládání souboru</a:t>
            </a:r>
            <a:r>
              <a:rPr lang="cs-CZ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294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3812"/>
          </a:xfrm>
        </p:spPr>
        <p:txBody>
          <a:bodyPr/>
          <a:lstStyle/>
          <a:p>
            <a:pPr algn="ctr"/>
            <a:r>
              <a:rPr lang="cs-CZ" sz="1200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cs-CZ" sz="12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cs-CZ" b="1" dirty="0">
                <a:latin typeface="Calibri" panose="020F0502020204030204" pitchFamily="34" charset="0"/>
              </a:rPr>
              <a:t>Práce s textem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02600"/>
            <a:ext cx="10515600" cy="49766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000" dirty="0" smtClean="0"/>
              <a:t>•</a:t>
            </a:r>
            <a:r>
              <a:rPr lang="cs-CZ" sz="4000" dirty="0"/>
              <a:t>Základem psaní textu je vytvoření odstavce. </a:t>
            </a:r>
          </a:p>
          <a:p>
            <a:pPr marL="0" indent="0">
              <a:buNone/>
            </a:pPr>
            <a:r>
              <a:rPr lang="cs-CZ" sz="4000" dirty="0"/>
              <a:t>•Odstavec je v HTML vymezen párovými tagy &lt;p&gt;&lt;/p&gt; </a:t>
            </a:r>
          </a:p>
          <a:p>
            <a:pPr marL="0" indent="0">
              <a:buNone/>
            </a:pPr>
            <a:r>
              <a:rPr lang="cs-CZ" sz="4000" dirty="0"/>
              <a:t>•Tato zkratka pochází z anglického jazyka, kde se odstavec řekne paragraph </a:t>
            </a:r>
          </a:p>
          <a:p>
            <a:pPr marL="0" indent="0">
              <a:buNone/>
            </a:pPr>
            <a:r>
              <a:rPr lang="cs-CZ" sz="4000" dirty="0"/>
              <a:t>•Odstavec je zakončen odřádkováním </a:t>
            </a:r>
          </a:p>
          <a:p>
            <a:pPr marL="0" indent="0">
              <a:buNone/>
            </a:pPr>
            <a:r>
              <a:rPr lang="cs-CZ" sz="4000" dirty="0"/>
              <a:t>•V průběhu odstavce se text zalamuje podle velikosti okna </a:t>
            </a:r>
          </a:p>
          <a:p>
            <a:pPr marL="0" indent="0">
              <a:buNone/>
            </a:pP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388418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512956"/>
            <a:ext cx="10515600" cy="56640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600" dirty="0"/>
              <a:t>Pokud chceme odřádkovat text uvnitř odstavce, použijeme nepárový tag</a:t>
            </a:r>
          </a:p>
          <a:p>
            <a:pPr marL="0" indent="0">
              <a:buNone/>
            </a:pPr>
            <a:r>
              <a:rPr lang="cs-CZ" sz="3600" dirty="0"/>
              <a:t>&lt;br&gt;, případně &lt;br /&gt;</a:t>
            </a:r>
          </a:p>
          <a:p>
            <a:pPr marL="0" indent="0">
              <a:buNone/>
            </a:pPr>
            <a:r>
              <a:rPr lang="cs-CZ" sz="3600" dirty="0"/>
              <a:t>z anglického line break - konec řádky</a:t>
            </a:r>
          </a:p>
          <a:p>
            <a:pPr marL="0" indent="0">
              <a:buNone/>
            </a:pPr>
            <a:r>
              <a:rPr lang="cs-CZ" sz="3600" dirty="0"/>
              <a:t>Tento tag si vynutí odřádkování, ale neukončí nám odstavec. </a:t>
            </a:r>
            <a:endParaRPr lang="cs-CZ" sz="3600" dirty="0" smtClean="0"/>
          </a:p>
          <a:p>
            <a:pPr marL="0" indent="0">
              <a:buNone/>
            </a:pPr>
            <a:r>
              <a:rPr lang="cs-CZ" sz="3600" dirty="0" smtClean="0"/>
              <a:t>Odřádkování </a:t>
            </a:r>
            <a:r>
              <a:rPr lang="cs-CZ" sz="3600" dirty="0"/>
              <a:t>má oproti ukončení odstavce rozdíl v tom, že pokud má daný odstavec nastavený styl, je pro následující řádky zachován. Pokud však ukončíme odstavec a zahájíme nový, nemusí mít nastaven stejný formát.</a:t>
            </a:r>
          </a:p>
        </p:txBody>
      </p:sp>
    </p:spTree>
    <p:extLst>
      <p:ext uri="{BB962C8B-B14F-4D97-AF65-F5344CB8AC3E}">
        <p14:creationId xmlns:p14="http://schemas.microsoft.com/office/powerpoint/2010/main" val="6259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82805" y="487478"/>
            <a:ext cx="10515600" cy="59133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dirty="0" smtClean="0"/>
              <a:t>Příklad </a:t>
            </a:r>
            <a:r>
              <a:rPr lang="cs-CZ" dirty="0"/>
              <a:t>použití odstavců a vynucení odřádkování</a:t>
            </a:r>
            <a:r>
              <a:rPr lang="cs-CZ" dirty="0" smtClean="0"/>
              <a:t>:</a:t>
            </a:r>
          </a:p>
          <a:p>
            <a:pPr marL="0" indent="0">
              <a:buNone/>
            </a:pPr>
            <a:r>
              <a:rPr lang="cs-CZ" dirty="0" smtClean="0"/>
              <a:t>&lt;!</a:t>
            </a:r>
            <a:r>
              <a:rPr lang="cs-CZ" dirty="0"/>
              <a:t>doctype html&gt;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&lt;</a:t>
            </a:r>
            <a:r>
              <a:rPr lang="cs-CZ" dirty="0"/>
              <a:t>html&gt;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	&lt;</a:t>
            </a:r>
            <a:r>
              <a:rPr lang="cs-CZ" dirty="0"/>
              <a:t>head&gt;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		&lt;</a:t>
            </a:r>
            <a:r>
              <a:rPr lang="cs-CZ" dirty="0"/>
              <a:t>meta charset="utf-8"&gt;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		&lt;</a:t>
            </a:r>
            <a:r>
              <a:rPr lang="cs-CZ" dirty="0"/>
              <a:t>title&gt;Moje první stránka&lt;/title&gt;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	&lt;/</a:t>
            </a:r>
            <a:r>
              <a:rPr lang="cs-CZ" dirty="0"/>
              <a:t>head&gt;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	&lt;</a:t>
            </a:r>
            <a:r>
              <a:rPr lang="cs-CZ" dirty="0"/>
              <a:t>body&gt;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		&lt;</a:t>
            </a:r>
            <a:r>
              <a:rPr lang="cs-CZ" dirty="0"/>
              <a:t>p&gt;Toto je text prvního odstavce.&lt;/p&gt;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		&lt;</a:t>
            </a:r>
            <a:r>
              <a:rPr lang="cs-CZ" dirty="0"/>
              <a:t>p&gt;Toto je text druhého odstavce.&lt;br&gt;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		Toto </a:t>
            </a:r>
            <a:r>
              <a:rPr lang="cs-CZ" dirty="0"/>
              <a:t>je druhá řádka druhého odstavce.&lt;/p&gt;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	&lt;/</a:t>
            </a:r>
            <a:r>
              <a:rPr lang="cs-CZ" dirty="0"/>
              <a:t>body&gt;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&lt;/</a:t>
            </a:r>
            <a:r>
              <a:rPr lang="cs-CZ" dirty="0"/>
              <a:t>html&gt;</a:t>
            </a:r>
          </a:p>
        </p:txBody>
      </p:sp>
    </p:spTree>
    <p:extLst>
      <p:ext uri="{BB962C8B-B14F-4D97-AF65-F5344CB8AC3E}">
        <p14:creationId xmlns:p14="http://schemas.microsoft.com/office/powerpoint/2010/main" val="101724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82805" y="487478"/>
            <a:ext cx="10515600" cy="591332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cs-CZ" sz="4400" b="1" dirty="0" smtClean="0"/>
              <a:t>Nadpisy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• </a:t>
            </a:r>
            <a:r>
              <a:rPr lang="cs-CZ" sz="3200" dirty="0"/>
              <a:t>Nadpisy jsou v html značeny párovými tagy &lt;hx&gt;&lt;/hx&gt; </a:t>
            </a:r>
            <a:endParaRPr lang="cs-CZ" sz="3200" dirty="0" smtClean="0"/>
          </a:p>
          <a:p>
            <a:pPr marL="0" indent="0">
              <a:buNone/>
            </a:pPr>
            <a:r>
              <a:rPr lang="cs-CZ" sz="3200" dirty="0" smtClean="0"/>
              <a:t>kde </a:t>
            </a:r>
            <a:r>
              <a:rPr lang="cs-CZ" sz="3200" dirty="0"/>
              <a:t>x určuje úroveň nadpisu a nabývá typicky hodnot 1-6. </a:t>
            </a:r>
            <a:endParaRPr lang="cs-CZ" sz="3200" dirty="0" smtClean="0"/>
          </a:p>
          <a:p>
            <a:pPr marL="0" indent="0">
              <a:buNone/>
            </a:pPr>
            <a:r>
              <a:rPr lang="cs-CZ" sz="3200" dirty="0" smtClean="0"/>
              <a:t>• </a:t>
            </a:r>
            <a:r>
              <a:rPr lang="cs-CZ" sz="3200" dirty="0"/>
              <a:t>V základním nastavení HTML je nadpis úrovně 1 vypisován největším tučným písmem, kdežto nadpis úrovně 6 je v základním nastavení vypsán menším písmem, jak základní text. </a:t>
            </a:r>
            <a:endParaRPr lang="cs-CZ" sz="3200" dirty="0" smtClean="0"/>
          </a:p>
          <a:p>
            <a:pPr marL="0" indent="0">
              <a:buNone/>
            </a:pPr>
            <a:r>
              <a:rPr lang="cs-CZ" sz="3200" dirty="0" smtClean="0"/>
              <a:t>• </a:t>
            </a:r>
            <a:r>
              <a:rPr lang="cs-CZ" sz="3200" dirty="0"/>
              <a:t>Nadpis se zapisuje mimo odstavec. </a:t>
            </a:r>
            <a:endParaRPr lang="cs-CZ" sz="3200" dirty="0" smtClean="0"/>
          </a:p>
          <a:p>
            <a:pPr marL="0" indent="0">
              <a:buNone/>
            </a:pPr>
            <a:r>
              <a:rPr lang="cs-CZ" sz="3200" dirty="0" smtClean="0"/>
              <a:t>• </a:t>
            </a:r>
            <a:r>
              <a:rPr lang="cs-CZ" sz="3200" dirty="0"/>
              <a:t>Na konci nadpisu je vždy odřádkováno. </a:t>
            </a:r>
          </a:p>
          <a:p>
            <a:pPr marL="0" indent="0">
              <a:buNone/>
            </a:pPr>
            <a:r>
              <a:rPr lang="cs-CZ" sz="3200" dirty="0"/>
              <a:t> </a:t>
            </a:r>
          </a:p>
          <a:p>
            <a:pPr marL="0" indent="0">
              <a:buNone/>
            </a:pP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746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6429" y="252700"/>
            <a:ext cx="10495478" cy="62365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000" b="1" dirty="0" smtClean="0"/>
              <a:t>Písmo</a:t>
            </a:r>
          </a:p>
          <a:p>
            <a:pPr marL="0" indent="0">
              <a:buNone/>
            </a:pPr>
            <a:r>
              <a:rPr lang="cs-CZ" sz="3200" dirty="0" smtClean="0"/>
              <a:t>Fyzické vyznačování písma – důležité jsou vizuální vlastnosti </a:t>
            </a:r>
            <a:r>
              <a:rPr lang="cs-CZ" sz="3200" dirty="0"/>
              <a:t>daného textu</a:t>
            </a:r>
            <a:r>
              <a:rPr lang="cs-CZ" sz="3200" dirty="0" smtClean="0"/>
              <a:t>.</a:t>
            </a:r>
          </a:p>
          <a:p>
            <a:pPr marL="0" indent="0">
              <a:buNone/>
            </a:pPr>
            <a:r>
              <a:rPr lang="cs-CZ" sz="3200" dirty="0" smtClean="0"/>
              <a:t>Logické vyznačování písma - </a:t>
            </a:r>
            <a:r>
              <a:rPr lang="cs-CZ" sz="3200" dirty="0"/>
              <a:t>slouží k určení </a:t>
            </a:r>
            <a:r>
              <a:rPr lang="cs-CZ" sz="3200" dirty="0" smtClean="0"/>
              <a:t>významu daného textu.</a:t>
            </a:r>
            <a:endParaRPr lang="cs-CZ" sz="3200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Přehled </a:t>
            </a:r>
            <a:r>
              <a:rPr lang="cs-CZ" dirty="0"/>
              <a:t>fyzických stylů </a:t>
            </a:r>
            <a:r>
              <a:rPr lang="cs-CZ" dirty="0" smtClean="0"/>
              <a:t>písma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/>
          </p:nvPr>
        </p:nvGraphicFramePr>
        <p:xfrm>
          <a:off x="5743244" y="2641036"/>
          <a:ext cx="5115697" cy="3848184"/>
        </p:xfrm>
        <a:graphic>
          <a:graphicData uri="http://schemas.openxmlformats.org/drawingml/2006/table">
            <a:tbl>
              <a:tblPr/>
              <a:tblGrid>
                <a:gridCol w="1278042"/>
                <a:gridCol w="3837655"/>
              </a:tblGrid>
              <a:tr h="503569">
                <a:tc>
                  <a:txBody>
                    <a:bodyPr/>
                    <a:lstStyle/>
                    <a:p>
                      <a:pPr algn="l"/>
                      <a:r>
                        <a:rPr lang="cs-CZ" sz="2400" b="1" dirty="0">
                          <a:solidFill>
                            <a:srgbClr val="FFFFFF"/>
                          </a:solidFill>
                          <a:effectLst/>
                        </a:rPr>
                        <a:t>&lt;tag&gt;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b="1">
                          <a:solidFill>
                            <a:srgbClr val="FFFFFF"/>
                          </a:solidFill>
                          <a:effectLst/>
                        </a:rPr>
                        <a:t>Popis elementu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</a:tr>
              <a:tr h="503569">
                <a:tc>
                  <a:txBody>
                    <a:bodyPr/>
                    <a:lstStyle/>
                    <a:p>
                      <a:r>
                        <a:rPr lang="cs-CZ" sz="2400" dirty="0">
                          <a:effectLst/>
                        </a:rPr>
                        <a:t>&lt;b&gt;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400">
                          <a:effectLst/>
                        </a:rPr>
                        <a:t>Vyznačuje v textu tučné písmo.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3569">
                <a:tc>
                  <a:txBody>
                    <a:bodyPr/>
                    <a:lstStyle/>
                    <a:p>
                      <a:r>
                        <a:rPr lang="cs-CZ" sz="2400">
                          <a:effectLst/>
                        </a:rPr>
                        <a:t>&lt;i&gt;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effectLst/>
                        </a:rPr>
                        <a:t>Vyznačuje kurzívu.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3569">
                <a:tc>
                  <a:txBody>
                    <a:bodyPr/>
                    <a:lstStyle/>
                    <a:p>
                      <a:r>
                        <a:rPr lang="cs-CZ" sz="2400" dirty="0" smtClean="0">
                          <a:effectLst/>
                        </a:rPr>
                        <a:t>&lt;big&gt;</a:t>
                      </a:r>
                      <a:endParaRPr lang="cs-CZ" sz="2400" dirty="0">
                        <a:effectLst/>
                      </a:endParaRP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effectLst/>
                        </a:rPr>
                        <a:t>Použije se </a:t>
                      </a:r>
                      <a:r>
                        <a:rPr lang="cs-CZ" sz="2400" dirty="0" smtClean="0">
                          <a:effectLst/>
                        </a:rPr>
                        <a:t>větší písmo</a:t>
                      </a:r>
                      <a:r>
                        <a:rPr lang="cs-CZ" sz="2400" dirty="0">
                          <a:effectLst/>
                        </a:rPr>
                        <a:t>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3569">
                <a:tc>
                  <a:txBody>
                    <a:bodyPr/>
                    <a:lstStyle/>
                    <a:p>
                      <a:r>
                        <a:rPr lang="cs-CZ" sz="2400" dirty="0">
                          <a:effectLst/>
                        </a:rPr>
                        <a:t>&lt;small&gt;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effectLst/>
                        </a:rPr>
                        <a:t>Použije se menší písmo.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3569">
                <a:tc>
                  <a:txBody>
                    <a:bodyPr/>
                    <a:lstStyle/>
                    <a:p>
                      <a:r>
                        <a:rPr lang="cs-CZ" sz="2400" dirty="0">
                          <a:effectLst/>
                        </a:rPr>
                        <a:t>&lt;sub&gt;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400">
                          <a:effectLst/>
                        </a:rPr>
                        <a:t>Vyznačuje dolní index.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3569">
                <a:tc>
                  <a:txBody>
                    <a:bodyPr/>
                    <a:lstStyle/>
                    <a:p>
                      <a:r>
                        <a:rPr lang="cs-CZ" sz="2400">
                          <a:effectLst/>
                        </a:rPr>
                        <a:t>&lt;sup&gt;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effectLst/>
                        </a:rPr>
                        <a:t>Vyznačuje horní index.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25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6989" y="247134"/>
            <a:ext cx="10515600" cy="6462585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Přehled logických stylů </a:t>
            </a:r>
            <a:r>
              <a:rPr lang="cs-CZ" dirty="0" smtClean="0"/>
              <a:t>písma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/>
          </p:nvPr>
        </p:nvGraphicFramePr>
        <p:xfrm>
          <a:off x="815545" y="988540"/>
          <a:ext cx="10810398" cy="5652388"/>
        </p:xfrm>
        <a:graphic>
          <a:graphicData uri="http://schemas.openxmlformats.org/drawingml/2006/table">
            <a:tbl>
              <a:tblPr/>
              <a:tblGrid>
                <a:gridCol w="1136823"/>
                <a:gridCol w="9673575"/>
              </a:tblGrid>
              <a:tr h="224352">
                <a:tc>
                  <a:txBody>
                    <a:bodyPr/>
                    <a:lstStyle/>
                    <a:p>
                      <a:pPr algn="l"/>
                      <a:r>
                        <a:rPr lang="cs-CZ" sz="2400" b="1" dirty="0">
                          <a:solidFill>
                            <a:srgbClr val="FFFFFF"/>
                          </a:solidFill>
                          <a:effectLst/>
                        </a:rPr>
                        <a:t>&lt;tag&gt;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b="1" dirty="0">
                          <a:solidFill>
                            <a:srgbClr val="FFFFFF"/>
                          </a:solidFill>
                          <a:effectLst/>
                        </a:rPr>
                        <a:t>Popis elementu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</a:tr>
              <a:tr h="391009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</a:t>
                      </a:r>
                      <a:r>
                        <a:rPr lang="cs-CZ" sz="2000" dirty="0" err="1">
                          <a:effectLst/>
                        </a:rPr>
                        <a:t>abbr</a:t>
                      </a:r>
                      <a:r>
                        <a:rPr lang="cs-CZ" sz="2000" dirty="0">
                          <a:effectLst/>
                        </a:rPr>
                        <a:t>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</a:rPr>
                        <a:t>Používá se pro označování zkratek jako WWW, ČR, OSN apod.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7667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&lt;cite&gt;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</a:rPr>
                        <a:t>Nejčastěji je používán pro označování názvů knih, článků či jiných citací. Obvykle bývá zobrazován jako kurzíva.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2289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&lt;code&gt;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</a:rPr>
                        <a:t>Indikuje ukázku kódu nějakého programu nebo HTML stránky.  </a:t>
                      </a:r>
                      <a:r>
                        <a:rPr lang="cs-CZ" sz="1800" dirty="0" smtClean="0">
                          <a:effectLst/>
                        </a:rPr>
                        <a:t>Obvykle bývá zobrazován </a:t>
                      </a:r>
                      <a:r>
                        <a:rPr lang="cs-CZ" sz="1800" dirty="0">
                          <a:effectLst/>
                        </a:rPr>
                        <a:t>neproporcionálním písmem.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130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</a:t>
                      </a:r>
                      <a:r>
                        <a:rPr lang="cs-CZ" sz="2000" dirty="0" err="1">
                          <a:effectLst/>
                        </a:rPr>
                        <a:t>dfn</a:t>
                      </a:r>
                      <a:r>
                        <a:rPr lang="cs-CZ" sz="2000" dirty="0">
                          <a:effectLst/>
                        </a:rPr>
                        <a:t>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</a:rPr>
                        <a:t>Vyznačuje termín, který je právě definován.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1009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</a:t>
                      </a:r>
                      <a:r>
                        <a:rPr lang="cs-CZ" sz="2000" dirty="0" err="1">
                          <a:effectLst/>
                        </a:rPr>
                        <a:t>em</a:t>
                      </a:r>
                      <a:r>
                        <a:rPr lang="cs-CZ" sz="2000" dirty="0">
                          <a:effectLst/>
                        </a:rPr>
                        <a:t>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</a:rPr>
                        <a:t>Bývá používán pro zvýraznění určité fráze. Nejčastěji je zobrazován jako kurzíva.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4325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</a:t>
                      </a:r>
                      <a:r>
                        <a:rPr lang="cs-CZ" sz="2000" dirty="0" err="1">
                          <a:effectLst/>
                        </a:rPr>
                        <a:t>kbd</a:t>
                      </a:r>
                      <a:r>
                        <a:rPr lang="cs-CZ" sz="2000" dirty="0">
                          <a:effectLst/>
                        </a:rPr>
                        <a:t>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</a:rPr>
                        <a:t>Používá se pro vyznačení textu, který je zadáván uživatelem. </a:t>
                      </a:r>
                      <a:r>
                        <a:rPr lang="cs-CZ" sz="1800" dirty="0" smtClean="0">
                          <a:effectLst/>
                        </a:rPr>
                        <a:t>Bývá zobrazován</a:t>
                      </a:r>
                      <a:r>
                        <a:rPr lang="cs-CZ" sz="1800" baseline="0" dirty="0" smtClean="0">
                          <a:effectLst/>
                        </a:rPr>
                        <a:t> </a:t>
                      </a:r>
                      <a:r>
                        <a:rPr lang="cs-CZ" sz="1800" dirty="0" smtClean="0">
                          <a:effectLst/>
                        </a:rPr>
                        <a:t>neproporcionálním </a:t>
                      </a:r>
                      <a:r>
                        <a:rPr lang="cs-CZ" sz="1800" dirty="0">
                          <a:effectLst/>
                        </a:rPr>
                        <a:t>písmem.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1009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&lt;s&gt;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</a:rPr>
                        <a:t>Vyznačuje text, který již neplatí. Nejčastěji se zobrazuje </a:t>
                      </a:r>
                      <a:r>
                        <a:rPr lang="cs-CZ" sz="1800" dirty="0" smtClean="0">
                          <a:effectLst/>
                        </a:rPr>
                        <a:t>přeškrtnutím</a:t>
                      </a:r>
                      <a:r>
                        <a:rPr lang="cs-CZ" sz="1800" dirty="0">
                          <a:effectLst/>
                        </a:rPr>
                        <a:t>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7667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</a:t>
                      </a:r>
                      <a:r>
                        <a:rPr lang="cs-CZ" sz="2000" dirty="0" err="1">
                          <a:effectLst/>
                        </a:rPr>
                        <a:t>samp</a:t>
                      </a:r>
                      <a:r>
                        <a:rPr lang="cs-CZ" sz="2000" dirty="0">
                          <a:effectLst/>
                        </a:rPr>
                        <a:t>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</a:rPr>
                        <a:t>Používá se pro zápis výstupů z různých programů a skriptů. Nejčastěji je zobrazován jako neproporcionální </a:t>
                      </a:r>
                      <a:r>
                        <a:rPr lang="cs-CZ" sz="1800" dirty="0" smtClean="0">
                          <a:effectLst/>
                        </a:rPr>
                        <a:t>písmo.</a:t>
                      </a:r>
                      <a:endParaRPr lang="cs-CZ" sz="1800" dirty="0">
                        <a:effectLst/>
                      </a:endParaRP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7667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</a:t>
                      </a:r>
                      <a:r>
                        <a:rPr lang="cs-CZ" sz="2000" dirty="0" err="1">
                          <a:effectLst/>
                        </a:rPr>
                        <a:t>strong</a:t>
                      </a:r>
                      <a:r>
                        <a:rPr lang="cs-CZ" sz="2000" dirty="0">
                          <a:effectLst/>
                        </a:rPr>
                        <a:t>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</a:rPr>
                        <a:t>Bývá používáno jako silné zvýraznění pro označení obzvláště důležitých informací na stránce a nejčastěji je zobrazováno jako tučné písmo.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1009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&lt;var&gt;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</a:rPr>
                        <a:t>Používá se pro označení proměnných. Obvykle je zobrazován kurzívou.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503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6448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 smtClean="0">
                <a:latin typeface="+mn-lt"/>
              </a:rPr>
              <a:t/>
            </a:r>
            <a:br>
              <a:rPr lang="cs-CZ" sz="3200" b="1" dirty="0" smtClean="0">
                <a:latin typeface="+mn-lt"/>
              </a:rPr>
            </a:br>
            <a:r>
              <a:rPr lang="cs-CZ" sz="3200" b="1" dirty="0" smtClean="0">
                <a:latin typeface="+mn-lt"/>
              </a:rPr>
              <a:t>Nastavení </a:t>
            </a:r>
            <a:r>
              <a:rPr lang="cs-CZ" sz="3200" b="1" dirty="0">
                <a:latin typeface="+mn-lt"/>
              </a:rPr>
              <a:t>barvy, velikosti a fontu písma</a:t>
            </a:r>
            <a:r>
              <a:rPr lang="cs-CZ" sz="3200" b="1" dirty="0" smtClean="0">
                <a:latin typeface="+mn-lt"/>
              </a:rPr>
              <a:t>.</a:t>
            </a:r>
            <a:r>
              <a:rPr lang="cs-CZ" sz="3200" b="1" dirty="0">
                <a:latin typeface="+mn-lt"/>
              </a:rPr>
              <a:t/>
            </a:r>
            <a:br>
              <a:rPr lang="cs-CZ" sz="3200" b="1" dirty="0">
                <a:latin typeface="+mn-lt"/>
              </a:rPr>
            </a:br>
            <a:endParaRPr lang="cs-CZ" sz="3200" b="1" dirty="0">
              <a:latin typeface="+mn-lt"/>
            </a:endParaRP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/>
          </p:nvPr>
        </p:nvGraphicFramePr>
        <p:xfrm>
          <a:off x="1356154" y="991129"/>
          <a:ext cx="9479692" cy="3154680"/>
        </p:xfrm>
        <a:graphic>
          <a:graphicData uri="http://schemas.openxmlformats.org/drawingml/2006/table">
            <a:tbl>
              <a:tblPr/>
              <a:tblGrid>
                <a:gridCol w="2115065"/>
                <a:gridCol w="2323070"/>
                <a:gridCol w="3039762"/>
                <a:gridCol w="2001795"/>
              </a:tblGrid>
              <a:tr h="1023022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effectLst/>
                        </a:rPr>
                        <a:t>Atribut tagu &lt;font&gt;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Význam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Hodnoty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Nahradit </a:t>
                      </a:r>
                      <a:r>
                        <a:rPr lang="cs-CZ" sz="2400" dirty="0" smtClean="0">
                          <a:effectLst/>
                        </a:rPr>
                        <a:t>stylem</a:t>
                      </a:r>
                    </a:p>
                    <a:p>
                      <a:pPr algn="ctr"/>
                      <a:r>
                        <a:rPr lang="cs-CZ" sz="2400" dirty="0" smtClean="0">
                          <a:effectLst/>
                        </a:rPr>
                        <a:t>s definicí</a:t>
                      </a:r>
                      <a:r>
                        <a:rPr lang="cs-CZ" sz="2400" baseline="0" dirty="0" smtClean="0">
                          <a:effectLst/>
                        </a:rPr>
                        <a:t> CSS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50502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effectLst/>
                        </a:rPr>
                        <a:t>color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barva písma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</a:rPr>
                        <a:t>barva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u="none" dirty="0">
                          <a:solidFill>
                            <a:schemeClr val="tx1"/>
                          </a:solidFill>
                          <a:effectLst/>
                        </a:rPr>
                        <a:t>color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0502">
                <a:tc>
                  <a:txBody>
                    <a:bodyPr/>
                    <a:lstStyle/>
                    <a:p>
                      <a:pPr algn="ctr"/>
                      <a:r>
                        <a:rPr lang="cs-CZ" sz="2400" b="1">
                          <a:effectLst/>
                        </a:rPr>
                        <a:t>size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velikost, stupeň písma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1 až </a:t>
                      </a:r>
                      <a:r>
                        <a:rPr lang="cs-CZ" sz="2400" dirty="0" smtClean="0">
                          <a:effectLst/>
                        </a:rPr>
                        <a:t>7, </a:t>
                      </a:r>
                      <a:r>
                        <a:rPr lang="cs-CZ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(+-1 až 6)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chemeClr val="tx1"/>
                          </a:solidFill>
                          <a:effectLst/>
                        </a:rPr>
                        <a:t>font-</a:t>
                      </a:r>
                      <a:r>
                        <a:rPr lang="cs-CZ" sz="2400" dirty="0" err="1" smtClean="0">
                          <a:solidFill>
                            <a:schemeClr val="tx1"/>
                          </a:solidFill>
                          <a:effectLst/>
                        </a:rPr>
                        <a:t>size</a:t>
                      </a:r>
                      <a:r>
                        <a:rPr lang="cs-CZ" sz="2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cs-CZ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3827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effectLst/>
                        </a:rPr>
                        <a:t>face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font, druh písma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jména fontů oddělená čárkami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chemeClr val="tx1"/>
                          </a:solidFill>
                          <a:effectLst/>
                        </a:rPr>
                        <a:t>font-</a:t>
                      </a:r>
                      <a:r>
                        <a:rPr lang="cs-CZ" sz="2400" dirty="0" err="1" smtClean="0">
                          <a:solidFill>
                            <a:schemeClr val="tx1"/>
                          </a:solidFill>
                          <a:effectLst/>
                        </a:rPr>
                        <a:t>family</a:t>
                      </a:r>
                      <a:r>
                        <a:rPr lang="cs-CZ" sz="2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cs-CZ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Obdélník 5"/>
          <p:cNvSpPr/>
          <p:nvPr/>
        </p:nvSpPr>
        <p:spPr>
          <a:xfrm>
            <a:off x="838201" y="4448360"/>
            <a:ext cx="10515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&lt;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font color="red" face="Arial, Helvetica"&gt;červené písmo Arialem&lt;/font&gt;</a:t>
            </a:r>
            <a:endParaRPr lang="cs-CZ" sz="2400" dirty="0"/>
          </a:p>
        </p:txBody>
      </p:sp>
      <p:sp>
        <p:nvSpPr>
          <p:cNvPr id="9" name="Obdélník 8"/>
          <p:cNvSpPr/>
          <p:nvPr/>
        </p:nvSpPr>
        <p:spPr>
          <a:xfrm>
            <a:off x="838200" y="4910025"/>
            <a:ext cx="10375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/>
              <a:t>&lt;p&gt;&lt;big&gt;Stanu se menším&lt;/big&gt; a ještě menším &lt;</a:t>
            </a:r>
            <a:r>
              <a:rPr lang="cs-CZ" sz="2400" dirty="0" smtClean="0"/>
              <a:t>small&gt;až budu nejmenší </a:t>
            </a:r>
            <a:r>
              <a:rPr lang="cs-CZ" sz="2400" dirty="0"/>
              <a:t>na celém světě&lt;/small</a:t>
            </a:r>
            <a:r>
              <a:rPr lang="cs-CZ" sz="2400" dirty="0" smtClean="0"/>
              <a:t>&gt;.&lt;</a:t>
            </a:r>
            <a:r>
              <a:rPr lang="cs-CZ" sz="2400" dirty="0"/>
              <a:t>br&gt;</a:t>
            </a:r>
            <a:endParaRPr lang="cs-CZ" sz="2400" dirty="0" smtClean="0"/>
          </a:p>
          <a:p>
            <a:r>
              <a:rPr lang="cs-CZ" sz="2400" dirty="0" smtClean="0"/>
              <a:t>Koncentrovaný roztok H&lt;sub&gt;2</a:t>
            </a:r>
            <a:r>
              <a:rPr lang="cs-CZ" sz="2400" dirty="0"/>
              <a:t>&lt;/</a:t>
            </a:r>
            <a:r>
              <a:rPr lang="cs-CZ" sz="2400" dirty="0" smtClean="0"/>
              <a:t>sub&gt;SO&lt;sub&gt;4&lt;/sub&gt;.&lt;/</a:t>
            </a:r>
            <a:r>
              <a:rPr lang="cs-CZ" sz="2400" dirty="0"/>
              <a:t>p&gt;</a:t>
            </a:r>
          </a:p>
        </p:txBody>
      </p:sp>
    </p:spTree>
    <p:extLst>
      <p:ext uri="{BB962C8B-B14F-4D97-AF65-F5344CB8AC3E}">
        <p14:creationId xmlns:p14="http://schemas.microsoft.com/office/powerpoint/2010/main" val="164917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3812"/>
          </a:xfrm>
        </p:spPr>
        <p:txBody>
          <a:bodyPr/>
          <a:lstStyle/>
          <a:p>
            <a:pPr algn="ctr"/>
            <a:r>
              <a:rPr lang="cs-CZ" sz="1200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cs-CZ" sz="12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cs-CZ" b="1" dirty="0">
                <a:latin typeface="Calibri" panose="020F0502020204030204" pitchFamily="34" charset="0"/>
              </a:rPr>
              <a:t>Práce </a:t>
            </a:r>
            <a:r>
              <a:rPr lang="cs-CZ" b="1" dirty="0" smtClean="0">
                <a:latin typeface="Calibri" panose="020F0502020204030204" pitchFamily="34" charset="0"/>
              </a:rPr>
              <a:t>se seznamy</a:t>
            </a:r>
            <a:endParaRPr lang="cs-CZ" b="1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/>
          </p:nvPr>
        </p:nvGraphicFramePr>
        <p:xfrm>
          <a:off x="2088292" y="1643450"/>
          <a:ext cx="7933038" cy="3781169"/>
        </p:xfrm>
        <a:graphic>
          <a:graphicData uri="http://schemas.openxmlformats.org/drawingml/2006/table">
            <a:tbl>
              <a:tblPr/>
              <a:tblGrid>
                <a:gridCol w="1656975"/>
                <a:gridCol w="3523154"/>
                <a:gridCol w="2752909"/>
              </a:tblGrid>
              <a:tr h="540167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Tag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Význam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Párový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</a:tr>
              <a:tr h="540167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2233AA"/>
                          </a:solidFill>
                          <a:effectLst/>
                          <a:hlinkClick r:id="rId2"/>
                        </a:rPr>
                        <a:t>li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položka seznamu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nepovinně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0167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2233AA"/>
                          </a:solidFill>
                          <a:effectLst/>
                          <a:hlinkClick r:id="rId2"/>
                        </a:rPr>
                        <a:t>ol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číslovaný seznam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ano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0167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2233AA"/>
                          </a:solidFill>
                          <a:effectLst/>
                          <a:hlinkClick r:id="rId2"/>
                        </a:rPr>
                        <a:t>ul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odrážkový seznam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ano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0167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2233AA"/>
                          </a:solidFill>
                          <a:effectLst/>
                          <a:hlinkClick r:id="rId2"/>
                        </a:rPr>
                        <a:t>dl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seznam definic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ano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0167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err="1">
                          <a:solidFill>
                            <a:srgbClr val="2233AA"/>
                          </a:solidFill>
                          <a:effectLst/>
                          <a:hlinkClick r:id="rId2"/>
                        </a:rPr>
                        <a:t>dt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definovaný termín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ano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0167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err="1">
                          <a:solidFill>
                            <a:srgbClr val="2233AA"/>
                          </a:solidFill>
                          <a:effectLst/>
                          <a:hlinkClick r:id="rId2"/>
                        </a:rPr>
                        <a:t>dd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definice termínu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ano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42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44645"/>
            <a:ext cx="10515600" cy="6143798"/>
          </a:xfrm>
        </p:spPr>
        <p:txBody>
          <a:bodyPr/>
          <a:lstStyle/>
          <a:p>
            <a:pPr marL="0" indent="0">
              <a:buNone/>
            </a:pPr>
            <a:r>
              <a:rPr lang="cs-CZ" sz="2400" b="1" dirty="0"/>
              <a:t>Atributy tagu &lt;li</a:t>
            </a:r>
            <a:r>
              <a:rPr lang="cs-CZ" sz="2400" b="1" dirty="0" smtClean="0"/>
              <a:t>&gt; - položka seznamu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/>
          </p:nvPr>
        </p:nvGraphicFramePr>
        <p:xfrm>
          <a:off x="838200" y="891508"/>
          <a:ext cx="10515600" cy="4925946"/>
        </p:xfrm>
        <a:graphic>
          <a:graphicData uri="http://schemas.openxmlformats.org/drawingml/2006/table">
            <a:tbl>
              <a:tblPr/>
              <a:tblGrid>
                <a:gridCol w="1546654"/>
                <a:gridCol w="2211860"/>
                <a:gridCol w="2310713"/>
                <a:gridCol w="4446373"/>
              </a:tblGrid>
              <a:tr h="519398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Atribut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Význam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Hodnoty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Význam hodnot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</a:tr>
              <a:tr h="1379092">
                <a:tc row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type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druh odrážky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disc</a:t>
                      </a:r>
                      <a:br>
                        <a:rPr lang="cs-CZ" sz="2400">
                          <a:effectLst/>
                        </a:rPr>
                      </a:br>
                      <a:r>
                        <a:rPr lang="cs-CZ" sz="2400">
                          <a:effectLst/>
                        </a:rPr>
                        <a:t>circle</a:t>
                      </a:r>
                      <a:br>
                        <a:rPr lang="cs-CZ" sz="2400">
                          <a:effectLst/>
                        </a:rPr>
                      </a:br>
                      <a:r>
                        <a:rPr lang="cs-CZ" sz="2400">
                          <a:effectLst/>
                        </a:rPr>
                        <a:t>square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puntík</a:t>
                      </a:r>
                      <a:br>
                        <a:rPr lang="cs-CZ" sz="2400" dirty="0">
                          <a:effectLst/>
                        </a:rPr>
                      </a:br>
                      <a:r>
                        <a:rPr lang="cs-CZ" sz="2400" dirty="0">
                          <a:effectLst/>
                        </a:rPr>
                        <a:t>kolečko</a:t>
                      </a:r>
                      <a:br>
                        <a:rPr lang="cs-CZ" sz="2400" dirty="0">
                          <a:effectLst/>
                        </a:rPr>
                      </a:br>
                      <a:r>
                        <a:rPr lang="cs-CZ" sz="2400" dirty="0">
                          <a:effectLst/>
                        </a:rPr>
                        <a:t>čtvereček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3878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druh číslování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1</a:t>
                      </a:r>
                      <a:br>
                        <a:rPr lang="cs-CZ" sz="2400" dirty="0">
                          <a:effectLst/>
                        </a:rPr>
                      </a:br>
                      <a:r>
                        <a:rPr lang="cs-CZ" sz="2400" dirty="0">
                          <a:effectLst/>
                        </a:rPr>
                        <a:t>A</a:t>
                      </a:r>
                      <a:br>
                        <a:rPr lang="cs-CZ" sz="2400" dirty="0">
                          <a:effectLst/>
                        </a:rPr>
                      </a:br>
                      <a:r>
                        <a:rPr lang="cs-CZ" sz="2400" dirty="0">
                          <a:effectLst/>
                        </a:rPr>
                        <a:t>a</a:t>
                      </a:r>
                      <a:br>
                        <a:rPr lang="cs-CZ" sz="2400" dirty="0">
                          <a:effectLst/>
                        </a:rPr>
                      </a:br>
                      <a:r>
                        <a:rPr lang="cs-CZ" sz="2400" dirty="0">
                          <a:effectLst/>
                        </a:rPr>
                        <a:t>I</a:t>
                      </a:r>
                      <a:br>
                        <a:rPr lang="cs-CZ" sz="2400" dirty="0">
                          <a:effectLst/>
                        </a:rPr>
                      </a:br>
                      <a:r>
                        <a:rPr lang="cs-CZ" sz="2400" dirty="0">
                          <a:effectLst/>
                        </a:rPr>
                        <a:t>i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normální číslování</a:t>
                      </a:r>
                      <a:br>
                        <a:rPr lang="cs-CZ" sz="2400">
                          <a:effectLst/>
                        </a:rPr>
                      </a:br>
                      <a:r>
                        <a:rPr lang="cs-CZ" sz="2400">
                          <a:effectLst/>
                        </a:rPr>
                        <a:t>velké písmenkování</a:t>
                      </a:r>
                      <a:br>
                        <a:rPr lang="cs-CZ" sz="2400">
                          <a:effectLst/>
                        </a:rPr>
                      </a:br>
                      <a:r>
                        <a:rPr lang="cs-CZ" sz="2400">
                          <a:effectLst/>
                        </a:rPr>
                        <a:t>malé písmenkování</a:t>
                      </a:r>
                      <a:br>
                        <a:rPr lang="cs-CZ" sz="2400">
                          <a:effectLst/>
                        </a:rPr>
                      </a:br>
                      <a:r>
                        <a:rPr lang="cs-CZ" sz="2400">
                          <a:effectLst/>
                        </a:rPr>
                        <a:t>římské číslice</a:t>
                      </a:r>
                      <a:br>
                        <a:rPr lang="cs-CZ" sz="2400">
                          <a:effectLst/>
                        </a:rPr>
                      </a:br>
                      <a:r>
                        <a:rPr lang="cs-CZ" sz="2400">
                          <a:effectLst/>
                        </a:rPr>
                        <a:t>malé římské číslice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9398"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value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změna čísla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číslo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číslo položky (převedeno podle typu číslování)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427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94072"/>
            <a:ext cx="10515600" cy="2918685"/>
          </a:xfrm>
        </p:spPr>
        <p:txBody>
          <a:bodyPr/>
          <a:lstStyle/>
          <a:p>
            <a:pPr marL="0" indent="0">
              <a:buNone/>
            </a:pPr>
            <a:endParaRPr lang="cs-CZ" sz="2400" b="1" dirty="0" smtClean="0"/>
          </a:p>
        </p:txBody>
      </p:sp>
      <p:sp>
        <p:nvSpPr>
          <p:cNvPr id="5" name="Obdélník 4"/>
          <p:cNvSpPr/>
          <p:nvPr/>
        </p:nvSpPr>
        <p:spPr>
          <a:xfrm>
            <a:off x="838200" y="294072"/>
            <a:ext cx="49223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>
                <a:solidFill>
                  <a:srgbClr val="444444"/>
                </a:solidFill>
              </a:rPr>
              <a:t>Atributy tagu &lt;ol</a:t>
            </a:r>
            <a:r>
              <a:rPr lang="cs-CZ" sz="2400" b="1" dirty="0" smtClean="0">
                <a:solidFill>
                  <a:srgbClr val="444444"/>
                </a:solidFill>
              </a:rPr>
              <a:t>&gt; - číslovaný seznam</a:t>
            </a:r>
            <a:endParaRPr lang="cs-CZ" sz="2400" dirty="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/>
          </p:nvPr>
        </p:nvGraphicFramePr>
        <p:xfrm>
          <a:off x="912440" y="946309"/>
          <a:ext cx="9776154" cy="2019312"/>
        </p:xfrm>
        <a:graphic>
          <a:graphicData uri="http://schemas.openxmlformats.org/drawingml/2006/table">
            <a:tbl>
              <a:tblPr/>
              <a:tblGrid>
                <a:gridCol w="2332302"/>
                <a:gridCol w="3469482"/>
                <a:gridCol w="3974370"/>
              </a:tblGrid>
              <a:tr h="504828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Atribut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Význam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Hodnoty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</a:tr>
              <a:tr h="504828"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type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typ číslování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>
                          <a:effectLst/>
                        </a:rPr>
                        <a:t>stejné hodnoty jako type u &lt;li&gt;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4828"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start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začátek číslování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číslo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4828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reversed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obrácené číslování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bez hodnoty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838200" y="3566245"/>
            <a:ext cx="4044043" cy="267765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Nabízené druhy</a:t>
            </a:r>
            <a:r>
              <a:rPr kumimoji="0" lang="cs-CZ" altLang="cs-CZ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ovoce: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&lt;ul&gt;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2400" b="1" dirty="0">
                <a:solidFill>
                  <a:srgbClr val="000080"/>
                </a:solidFill>
                <a:latin typeface="Consolas" panose="020B0609020204030204" pitchFamily="49" charset="0"/>
              </a:rPr>
              <a:t> </a:t>
            </a:r>
            <a:r>
              <a:rPr lang="cs-CZ" altLang="cs-CZ" sz="2400" b="1" dirty="0" smtClean="0">
                <a:solidFill>
                  <a:srgbClr val="000080"/>
                </a:solidFill>
                <a:latin typeface="Consolas" panose="020B0609020204030204" pitchFamily="49" charset="0"/>
              </a:rPr>
              <a:t>  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&lt;li&gt;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Jablka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&lt;/li&gt;</a:t>
            </a:r>
            <a:endParaRPr lang="cs-CZ" altLang="cs-CZ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   &lt;li&gt;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Hrušky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&lt;/li&gt;</a:t>
            </a:r>
            <a:endParaRPr kumimoji="0" lang="cs-CZ" altLang="cs-CZ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   &lt;li&gt;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Švestky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&lt;/li&gt;</a:t>
            </a:r>
            <a:endParaRPr kumimoji="0" lang="cs-CZ" altLang="cs-CZ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   &lt;li&gt;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Banány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&lt;/li&gt;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&lt;/ul&gt;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cs-CZ" altLang="cs-C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760510" y="3566245"/>
            <a:ext cx="5593290" cy="267765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Pořadí ovoce podle prodejnosti: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&lt;ol&gt;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   &lt;li&gt;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Jablka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&lt;/li&gt;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   &lt;li&gt;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Hrušky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&lt;/li&gt;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   &lt;li&gt;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Švestky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&lt;/li&gt;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   &lt;li&gt;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Banány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&lt;/li&gt;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nsolas" panose="020B0609020204030204" pitchFamily="49" charset="0"/>
              </a:rPr>
              <a:t>&lt;/ol&gt;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cs-CZ" altLang="cs-C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04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174992" y="1160797"/>
            <a:ext cx="950867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/>
              <a:t>&lt;dl&gt;</a:t>
            </a:r>
          </a:p>
          <a:p>
            <a:r>
              <a:rPr lang="cs-CZ" sz="2800" dirty="0"/>
              <a:t>    &lt;</a:t>
            </a:r>
            <a:r>
              <a:rPr lang="cs-CZ" sz="2800" dirty="0" err="1"/>
              <a:t>dt</a:t>
            </a:r>
            <a:r>
              <a:rPr lang="cs-CZ" sz="2800" dirty="0"/>
              <a:t>&gt;HTTP&lt;/</a:t>
            </a:r>
            <a:r>
              <a:rPr lang="cs-CZ" sz="2800" dirty="0" err="1"/>
              <a:t>dt</a:t>
            </a:r>
            <a:r>
              <a:rPr lang="cs-CZ" sz="2800" dirty="0"/>
              <a:t>&gt;</a:t>
            </a:r>
          </a:p>
          <a:p>
            <a:r>
              <a:rPr lang="cs-CZ" sz="2800" dirty="0"/>
              <a:t>    &lt;</a:t>
            </a:r>
            <a:r>
              <a:rPr lang="cs-CZ" sz="2800" dirty="0" err="1"/>
              <a:t>dd</a:t>
            </a:r>
            <a:r>
              <a:rPr lang="cs-CZ" sz="2800" dirty="0"/>
              <a:t>&gt;Transportní protokol využívaný k přenosu souborů</a:t>
            </a:r>
          </a:p>
          <a:p>
            <a:r>
              <a:rPr lang="cs-CZ" sz="2800" dirty="0" smtClean="0"/>
              <a:t>              obsahujících </a:t>
            </a:r>
            <a:r>
              <a:rPr lang="cs-CZ" sz="2800" dirty="0"/>
              <a:t>popis WWW-stránek v jazyce HTML.&lt;/</a:t>
            </a:r>
            <a:r>
              <a:rPr lang="cs-CZ" sz="2800" dirty="0" err="1"/>
              <a:t>dd</a:t>
            </a:r>
            <a:r>
              <a:rPr lang="cs-CZ" sz="2800" dirty="0"/>
              <a:t>&gt;</a:t>
            </a:r>
          </a:p>
          <a:p>
            <a:r>
              <a:rPr lang="cs-CZ" sz="2800" dirty="0"/>
              <a:t>    &lt;</a:t>
            </a:r>
            <a:r>
              <a:rPr lang="cs-CZ" sz="2800" dirty="0" err="1"/>
              <a:t>dt</a:t>
            </a:r>
            <a:r>
              <a:rPr lang="cs-CZ" sz="2800" dirty="0"/>
              <a:t>&gt;FTP&lt;/</a:t>
            </a:r>
            <a:r>
              <a:rPr lang="cs-CZ" sz="2800" dirty="0" err="1"/>
              <a:t>dt</a:t>
            </a:r>
            <a:r>
              <a:rPr lang="cs-CZ" sz="2800" dirty="0"/>
              <a:t>&gt;</a:t>
            </a:r>
          </a:p>
          <a:p>
            <a:r>
              <a:rPr lang="cs-CZ" sz="2800" dirty="0"/>
              <a:t>    &lt;</a:t>
            </a:r>
            <a:r>
              <a:rPr lang="cs-CZ" sz="2800" dirty="0" err="1"/>
              <a:t>dd</a:t>
            </a:r>
            <a:r>
              <a:rPr lang="cs-CZ" sz="2800" dirty="0"/>
              <a:t>&gt;Transportní protokol používaný k přenosu souborů.&lt;/</a:t>
            </a:r>
            <a:r>
              <a:rPr lang="cs-CZ" sz="2800" dirty="0" err="1"/>
              <a:t>dd</a:t>
            </a:r>
            <a:r>
              <a:rPr lang="cs-CZ" sz="2800" dirty="0"/>
              <a:t>&gt;</a:t>
            </a:r>
          </a:p>
          <a:p>
            <a:r>
              <a:rPr lang="cs-CZ" sz="2800" dirty="0"/>
              <a:t>    &lt;</a:t>
            </a:r>
            <a:r>
              <a:rPr lang="cs-CZ" sz="2800" dirty="0" err="1"/>
              <a:t>dt</a:t>
            </a:r>
            <a:r>
              <a:rPr lang="cs-CZ" sz="2800" dirty="0"/>
              <a:t>&gt;NNTP&lt;/</a:t>
            </a:r>
            <a:r>
              <a:rPr lang="cs-CZ" sz="2800" dirty="0" err="1"/>
              <a:t>dt</a:t>
            </a:r>
            <a:r>
              <a:rPr lang="cs-CZ" sz="2800" dirty="0"/>
              <a:t>&gt;</a:t>
            </a:r>
          </a:p>
          <a:p>
            <a:r>
              <a:rPr lang="cs-CZ" sz="2800" dirty="0"/>
              <a:t>    &lt;</a:t>
            </a:r>
            <a:r>
              <a:rPr lang="cs-CZ" sz="2800" dirty="0" err="1"/>
              <a:t>dd</a:t>
            </a:r>
            <a:r>
              <a:rPr lang="cs-CZ" sz="2800" dirty="0"/>
              <a:t>&gt;Transportní protokol používaný k přenosu </a:t>
            </a:r>
            <a:r>
              <a:rPr lang="cs-CZ" sz="2800" dirty="0" err="1"/>
              <a:t>news</a:t>
            </a:r>
            <a:r>
              <a:rPr lang="cs-CZ" sz="2800" dirty="0"/>
              <a:t>.&lt;/</a:t>
            </a:r>
            <a:r>
              <a:rPr lang="cs-CZ" sz="2800" dirty="0" err="1"/>
              <a:t>dd</a:t>
            </a:r>
            <a:r>
              <a:rPr lang="cs-CZ" sz="2800" dirty="0"/>
              <a:t>&gt;</a:t>
            </a:r>
          </a:p>
          <a:p>
            <a:r>
              <a:rPr lang="cs-CZ" sz="2800" dirty="0"/>
              <a:t>&lt;/dl&gt;</a:t>
            </a:r>
          </a:p>
        </p:txBody>
      </p:sp>
    </p:spTree>
    <p:extLst>
      <p:ext uri="{BB962C8B-B14F-4D97-AF65-F5344CB8AC3E}">
        <p14:creationId xmlns:p14="http://schemas.microsoft.com/office/powerpoint/2010/main" val="273356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66058" y="632936"/>
            <a:ext cx="75492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/>
              <a:t>&lt;ol </a:t>
            </a:r>
            <a:r>
              <a:rPr lang="it-IT" sz="3200" dirty="0" smtClean="0"/>
              <a:t>start</a:t>
            </a:r>
            <a:r>
              <a:rPr lang="it-IT" sz="3200" dirty="0"/>
              <a:t>="4" type="I"&gt;</a:t>
            </a:r>
          </a:p>
          <a:p>
            <a:r>
              <a:rPr lang="it-IT" sz="3200" dirty="0"/>
              <a:t>  </a:t>
            </a:r>
            <a:r>
              <a:rPr lang="cs-CZ" sz="3200" dirty="0" smtClean="0"/>
              <a:t>  </a:t>
            </a:r>
            <a:r>
              <a:rPr lang="it-IT" sz="3200" dirty="0" smtClean="0"/>
              <a:t>&lt;</a:t>
            </a:r>
            <a:r>
              <a:rPr lang="it-IT" sz="3200" dirty="0"/>
              <a:t>li&gt;Položka&lt;/li&gt;</a:t>
            </a:r>
          </a:p>
          <a:p>
            <a:r>
              <a:rPr lang="it-IT" sz="3200" dirty="0"/>
              <a:t>  </a:t>
            </a:r>
            <a:r>
              <a:rPr lang="cs-CZ" sz="3200" dirty="0" smtClean="0"/>
              <a:t>  </a:t>
            </a:r>
            <a:r>
              <a:rPr lang="it-IT" sz="3200" dirty="0" smtClean="0"/>
              <a:t>&lt;</a:t>
            </a:r>
            <a:r>
              <a:rPr lang="it-IT" sz="3200" dirty="0"/>
              <a:t>li&gt;Položka&lt;/li&gt;</a:t>
            </a:r>
          </a:p>
          <a:p>
            <a:r>
              <a:rPr lang="it-IT" sz="3200" dirty="0"/>
              <a:t>  </a:t>
            </a:r>
            <a:r>
              <a:rPr lang="cs-CZ" sz="3200" dirty="0" smtClean="0"/>
              <a:t>  </a:t>
            </a:r>
            <a:r>
              <a:rPr lang="it-IT" sz="3200" dirty="0" smtClean="0"/>
              <a:t>&lt;</a:t>
            </a:r>
            <a:r>
              <a:rPr lang="it-IT" sz="3200" dirty="0"/>
              <a:t>li&gt;Položka&lt;/li&gt;</a:t>
            </a:r>
          </a:p>
          <a:p>
            <a:r>
              <a:rPr lang="it-IT" sz="3200" dirty="0"/>
              <a:t>&lt;/ol&gt;</a:t>
            </a:r>
            <a:endParaRPr lang="cs-CZ" sz="3200" dirty="0"/>
          </a:p>
        </p:txBody>
      </p:sp>
      <p:sp>
        <p:nvSpPr>
          <p:cNvPr id="5" name="Obdélník 4"/>
          <p:cNvSpPr/>
          <p:nvPr/>
        </p:nvSpPr>
        <p:spPr>
          <a:xfrm>
            <a:off x="566058" y="3784350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3200" dirty="0"/>
              <a:t>&lt;ul&gt;</a:t>
            </a:r>
          </a:p>
          <a:p>
            <a:r>
              <a:rPr lang="it-IT" sz="3200" dirty="0"/>
              <a:t>  </a:t>
            </a:r>
            <a:r>
              <a:rPr lang="cs-CZ" sz="3200" dirty="0" smtClean="0"/>
              <a:t>   </a:t>
            </a:r>
            <a:r>
              <a:rPr lang="it-IT" sz="3200" dirty="0" smtClean="0"/>
              <a:t>&lt;</a:t>
            </a:r>
            <a:r>
              <a:rPr lang="it-IT" sz="3200" dirty="0"/>
              <a:t>li type="square"&gt;Položka 1&lt;/li&gt;</a:t>
            </a:r>
          </a:p>
          <a:p>
            <a:r>
              <a:rPr lang="cs-CZ" sz="3200" dirty="0"/>
              <a:t> </a:t>
            </a:r>
            <a:r>
              <a:rPr lang="cs-CZ" sz="3200" dirty="0" smtClean="0"/>
              <a:t>    </a:t>
            </a:r>
            <a:r>
              <a:rPr lang="it-IT" sz="3200" dirty="0" smtClean="0"/>
              <a:t>&lt;</a:t>
            </a:r>
            <a:r>
              <a:rPr lang="it-IT" sz="3200" dirty="0"/>
              <a:t>li type="1"&gt;Položka </a:t>
            </a:r>
            <a:r>
              <a:rPr lang="cs-CZ" sz="3200" dirty="0" smtClean="0"/>
              <a:t>2</a:t>
            </a:r>
            <a:r>
              <a:rPr lang="it-IT" sz="3200" dirty="0" smtClean="0"/>
              <a:t>&lt;/</a:t>
            </a:r>
            <a:r>
              <a:rPr lang="it-IT" sz="3200" dirty="0"/>
              <a:t>li&gt;</a:t>
            </a:r>
          </a:p>
          <a:p>
            <a:r>
              <a:rPr lang="it-IT" sz="3200" dirty="0"/>
              <a:t>&lt;/ul&gt;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11112630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37004"/>
          </a:xfrm>
        </p:spPr>
        <p:txBody>
          <a:bodyPr>
            <a:normAutofit fontScale="90000"/>
          </a:bodyPr>
          <a:lstStyle/>
          <a:p>
            <a:r>
              <a:rPr lang="cs-CZ" sz="3200" dirty="0" smtClean="0">
                <a:latin typeface="+mn-lt"/>
              </a:rPr>
              <a:t>Vnořené seznamy</a:t>
            </a:r>
            <a:endParaRPr lang="cs-CZ" sz="3200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110343"/>
            <a:ext cx="10515600" cy="50666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dirty="0"/>
              <a:t>&lt;ol type="I"&gt;</a:t>
            </a:r>
          </a:p>
          <a:p>
            <a:pPr marL="0" indent="0">
              <a:buNone/>
            </a:pPr>
            <a:r>
              <a:rPr lang="cs-CZ" dirty="0" smtClean="0"/>
              <a:t>   </a:t>
            </a:r>
            <a:r>
              <a:rPr lang="it-IT" dirty="0" smtClean="0"/>
              <a:t>&lt;</a:t>
            </a:r>
            <a:r>
              <a:rPr lang="it-IT" dirty="0"/>
              <a:t>li&gt;Položka 1&lt;/li&gt;</a:t>
            </a:r>
          </a:p>
          <a:p>
            <a:pPr marL="0" indent="0">
              <a:buNone/>
            </a:pPr>
            <a:r>
              <a:rPr lang="cs-CZ" dirty="0" smtClean="0"/>
              <a:t>   </a:t>
            </a:r>
            <a:r>
              <a:rPr lang="it-IT" dirty="0" smtClean="0"/>
              <a:t>&lt;</a:t>
            </a:r>
            <a:r>
              <a:rPr lang="it-IT" dirty="0"/>
              <a:t>li&gt;Položka 2&lt;/li&gt;</a:t>
            </a:r>
          </a:p>
          <a:p>
            <a:pPr marL="0" indent="0">
              <a:buNone/>
            </a:pPr>
            <a:r>
              <a:rPr lang="it-IT" dirty="0"/>
              <a:t>&lt;ol type="i"&gt;</a:t>
            </a:r>
          </a:p>
          <a:p>
            <a:pPr marL="0" indent="0">
              <a:buNone/>
            </a:pPr>
            <a:r>
              <a:rPr lang="cs-CZ" dirty="0" smtClean="0"/>
              <a:t>   </a:t>
            </a:r>
            <a:r>
              <a:rPr lang="it-IT" dirty="0" smtClean="0"/>
              <a:t>&lt;</a:t>
            </a:r>
            <a:r>
              <a:rPr lang="it-IT" dirty="0"/>
              <a:t>li&gt;Položka 2-1&lt;/li&gt;</a:t>
            </a:r>
          </a:p>
          <a:p>
            <a:pPr marL="0" indent="0">
              <a:buNone/>
            </a:pPr>
            <a:r>
              <a:rPr lang="it-IT" dirty="0"/>
              <a:t>&lt;ol&gt;</a:t>
            </a:r>
          </a:p>
          <a:p>
            <a:pPr marL="0" indent="0">
              <a:buNone/>
            </a:pPr>
            <a:r>
              <a:rPr lang="cs-CZ" dirty="0" smtClean="0"/>
              <a:t>    </a:t>
            </a:r>
            <a:r>
              <a:rPr lang="it-IT" dirty="0" smtClean="0"/>
              <a:t>&lt;</a:t>
            </a:r>
            <a:r>
              <a:rPr lang="it-IT" dirty="0"/>
              <a:t>li&gt;Položka 2-2-1&lt;/li&gt;</a:t>
            </a:r>
          </a:p>
          <a:p>
            <a:pPr marL="0" indent="0">
              <a:buNone/>
            </a:pPr>
            <a:r>
              <a:rPr lang="cs-CZ" dirty="0" smtClean="0"/>
              <a:t>    </a:t>
            </a:r>
            <a:r>
              <a:rPr lang="it-IT" dirty="0" smtClean="0"/>
              <a:t>&lt;</a:t>
            </a:r>
            <a:r>
              <a:rPr lang="it-IT" dirty="0"/>
              <a:t>li&gt;Položka 2-2-2&lt;/li&gt;</a:t>
            </a:r>
          </a:p>
          <a:p>
            <a:pPr marL="0" indent="0">
              <a:buNone/>
            </a:pPr>
            <a:r>
              <a:rPr lang="it-IT" dirty="0"/>
              <a:t>&lt;/ol&gt;</a:t>
            </a:r>
          </a:p>
          <a:p>
            <a:pPr marL="0" indent="0">
              <a:buNone/>
            </a:pPr>
            <a:r>
              <a:rPr lang="cs-CZ" dirty="0" smtClean="0"/>
              <a:t>    </a:t>
            </a:r>
            <a:r>
              <a:rPr lang="it-IT" dirty="0" smtClean="0"/>
              <a:t>&lt;</a:t>
            </a:r>
            <a:r>
              <a:rPr lang="it-IT" dirty="0"/>
              <a:t>li&gt;Položka 2-2&lt;/li&gt;</a:t>
            </a:r>
          </a:p>
          <a:p>
            <a:pPr marL="0" indent="0">
              <a:buNone/>
            </a:pPr>
            <a:r>
              <a:rPr lang="it-IT" dirty="0"/>
              <a:t>&lt;/ol&gt;</a:t>
            </a:r>
          </a:p>
          <a:p>
            <a:pPr marL="0" indent="0">
              <a:buNone/>
            </a:pPr>
            <a:r>
              <a:rPr lang="cs-CZ" dirty="0" smtClean="0"/>
              <a:t>    </a:t>
            </a:r>
            <a:r>
              <a:rPr lang="it-IT" dirty="0" smtClean="0"/>
              <a:t>&lt;</a:t>
            </a:r>
            <a:r>
              <a:rPr lang="it-IT" dirty="0"/>
              <a:t>li&gt;Položka 3&lt;/li&gt;</a:t>
            </a:r>
          </a:p>
          <a:p>
            <a:pPr marL="0" indent="0">
              <a:buNone/>
            </a:pPr>
            <a:r>
              <a:rPr lang="cs-CZ" dirty="0" smtClean="0"/>
              <a:t>    </a:t>
            </a:r>
            <a:r>
              <a:rPr lang="it-IT" dirty="0" smtClean="0"/>
              <a:t>&lt;</a:t>
            </a:r>
            <a:r>
              <a:rPr lang="it-IT" dirty="0"/>
              <a:t>li&gt;Položka </a:t>
            </a:r>
            <a:r>
              <a:rPr lang="cs-CZ" dirty="0" smtClean="0"/>
              <a:t>4</a:t>
            </a:r>
            <a:r>
              <a:rPr lang="it-IT" dirty="0" smtClean="0"/>
              <a:t>&lt;/</a:t>
            </a:r>
            <a:r>
              <a:rPr lang="it-IT" dirty="0"/>
              <a:t>li&gt;</a:t>
            </a:r>
          </a:p>
          <a:p>
            <a:pPr marL="0" indent="0">
              <a:buNone/>
            </a:pPr>
            <a:r>
              <a:rPr lang="it-IT" dirty="0"/>
              <a:t>&lt;/ol&gt;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8966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11867"/>
            <a:ext cx="10515600" cy="709913"/>
          </a:xfrm>
        </p:spPr>
        <p:txBody>
          <a:bodyPr/>
          <a:lstStyle/>
          <a:p>
            <a:pPr algn="ctr"/>
            <a:r>
              <a:rPr lang="cs-CZ" b="1" dirty="0" smtClean="0">
                <a:latin typeface="+mn-lt"/>
              </a:rPr>
              <a:t>Tabulky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42565"/>
            <a:ext cx="10515600" cy="4351338"/>
          </a:xfrm>
        </p:spPr>
        <p:txBody>
          <a:bodyPr>
            <a:normAutofit/>
          </a:bodyPr>
          <a:lstStyle/>
          <a:p>
            <a:r>
              <a:rPr lang="cs-CZ" dirty="0"/>
              <a:t>Tabulky se v HTML vytvářejí pomocí elementu </a:t>
            </a:r>
            <a:r>
              <a:rPr lang="cs-CZ" b="1" dirty="0"/>
              <a:t>table</a:t>
            </a:r>
            <a:r>
              <a:rPr lang="cs-CZ" dirty="0"/>
              <a:t>. </a:t>
            </a:r>
            <a:endParaRPr lang="cs-CZ" dirty="0" smtClean="0"/>
          </a:p>
          <a:p>
            <a:r>
              <a:rPr lang="cs-CZ" dirty="0" smtClean="0"/>
              <a:t>Tento </a:t>
            </a:r>
            <a:r>
              <a:rPr lang="cs-CZ" dirty="0"/>
              <a:t>element může obsahovat element </a:t>
            </a:r>
            <a:r>
              <a:rPr lang="cs-CZ" b="1" dirty="0" err="1"/>
              <a:t>caption</a:t>
            </a:r>
            <a:r>
              <a:rPr lang="cs-CZ" dirty="0"/>
              <a:t>, který slouží k zadání nadpisu tabulky, a několik elementů </a:t>
            </a:r>
            <a:r>
              <a:rPr lang="cs-CZ" b="1" dirty="0" err="1"/>
              <a:t>tr</a:t>
            </a:r>
            <a:r>
              <a:rPr lang="cs-CZ" dirty="0"/>
              <a:t>, které obsahují jednotlivé řádky tabulky. </a:t>
            </a:r>
            <a:endParaRPr lang="cs-CZ" dirty="0" smtClean="0"/>
          </a:p>
          <a:p>
            <a:r>
              <a:rPr lang="cs-CZ" dirty="0" smtClean="0"/>
              <a:t>Tabulky </a:t>
            </a:r>
            <a:r>
              <a:rPr lang="cs-CZ" dirty="0"/>
              <a:t>se v HTML zadávají po řádcích</a:t>
            </a:r>
            <a:r>
              <a:rPr lang="cs-CZ" dirty="0" smtClean="0"/>
              <a:t>.</a:t>
            </a:r>
          </a:p>
          <a:p>
            <a:r>
              <a:rPr lang="cs-CZ" dirty="0" smtClean="0"/>
              <a:t>Každá řádka se pak skládá z jednotlivých buněk, 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které jsou zadány pomocí elementů </a:t>
            </a:r>
            <a:r>
              <a:rPr lang="cs-CZ" altLang="cs-CZ" sz="2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td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nebo </a:t>
            </a:r>
            <a:r>
              <a:rPr lang="cs-CZ" altLang="cs-CZ" sz="2400" b="1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th</a:t>
            </a:r>
            <a:r>
              <a:rPr lang="cs-CZ" altLang="cs-CZ" sz="2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</a:p>
          <a:p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Element </a:t>
            </a:r>
            <a:r>
              <a:rPr lang="cs-CZ" altLang="cs-CZ" sz="2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td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se používá pro obyčejné buňky a </a:t>
            </a:r>
            <a:r>
              <a:rPr lang="cs-CZ" altLang="cs-CZ" sz="2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th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pro buňky se záhlavím tabulky.</a:t>
            </a:r>
            <a:r>
              <a:rPr lang="cs-CZ" altLang="cs-CZ" dirty="0"/>
              <a:t> </a:t>
            </a:r>
            <a:endParaRPr lang="cs-CZ" altLang="cs-CZ" sz="4000" dirty="0">
              <a:latin typeface="Arial" panose="020B0604020202020204" pitchFamily="34" charset="0"/>
            </a:endParaRPr>
          </a:p>
          <a:p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013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619640"/>
            <a:ext cx="10515600" cy="709913"/>
          </a:xfrm>
        </p:spPr>
        <p:txBody>
          <a:bodyPr/>
          <a:lstStyle/>
          <a:p>
            <a:pPr algn="ctr"/>
            <a:r>
              <a:rPr lang="cs-CZ" b="1" dirty="0" smtClean="0">
                <a:latin typeface="+mn-lt"/>
              </a:rPr>
              <a:t>Atributy elementu table</a:t>
            </a:r>
            <a:endParaRPr lang="cs-CZ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838200" y="1998620"/>
            <a:ext cx="10515600" cy="4351338"/>
          </a:xfrm>
        </p:spPr>
        <p:txBody>
          <a:bodyPr/>
          <a:lstStyle/>
          <a:p>
            <a:r>
              <a:rPr lang="cs-CZ" sz="3600" dirty="0" err="1" smtClean="0"/>
              <a:t>border</a:t>
            </a:r>
            <a:r>
              <a:rPr lang="cs-CZ" sz="3600" dirty="0" smtClean="0"/>
              <a:t> – určí šířku </a:t>
            </a:r>
            <a:r>
              <a:rPr lang="cs-CZ" sz="3600" dirty="0"/>
              <a:t>rámečku okolo </a:t>
            </a:r>
            <a:r>
              <a:rPr lang="cs-CZ" sz="3600" dirty="0" smtClean="0"/>
              <a:t>tabulky</a:t>
            </a:r>
          </a:p>
          <a:p>
            <a:r>
              <a:rPr lang="cs-CZ" sz="3600" dirty="0" err="1" smtClean="0"/>
              <a:t>cellpadding</a:t>
            </a:r>
            <a:r>
              <a:rPr lang="cs-CZ" sz="3600" dirty="0" smtClean="0"/>
              <a:t> - určí </a:t>
            </a:r>
            <a:r>
              <a:rPr lang="cs-CZ" sz="3600" dirty="0"/>
              <a:t>vzdálenost obsahu buňky od okrajů </a:t>
            </a:r>
            <a:r>
              <a:rPr lang="cs-CZ" sz="3600" dirty="0" smtClean="0"/>
              <a:t>buňky</a:t>
            </a:r>
          </a:p>
          <a:p>
            <a:r>
              <a:rPr lang="cs-CZ" sz="3600" dirty="0" err="1"/>
              <a:t>cellspacing</a:t>
            </a:r>
            <a:r>
              <a:rPr lang="cs-CZ" sz="3600" dirty="0"/>
              <a:t> </a:t>
            </a:r>
            <a:r>
              <a:rPr lang="cs-CZ" sz="3600" dirty="0" smtClean="0"/>
              <a:t>- </a:t>
            </a:r>
            <a:r>
              <a:rPr lang="cs-CZ" sz="3600" dirty="0"/>
              <a:t>zvětšuje mezeru mezi jednotlivými </a:t>
            </a:r>
            <a:r>
              <a:rPr lang="cs-CZ" sz="3600" dirty="0" smtClean="0"/>
              <a:t>buňkami</a:t>
            </a:r>
          </a:p>
          <a:p>
            <a:r>
              <a:rPr lang="cs-CZ" altLang="cs-CZ" sz="3600" dirty="0" err="1" smtClean="0">
                <a:solidFill>
                  <a:srgbClr val="000000"/>
                </a:solidFill>
              </a:rPr>
              <a:t>width</a:t>
            </a:r>
            <a:r>
              <a:rPr lang="cs-CZ" altLang="cs-CZ" sz="3600" dirty="0" smtClean="0">
                <a:solidFill>
                  <a:srgbClr val="000000"/>
                </a:solidFill>
              </a:rPr>
              <a:t> </a:t>
            </a:r>
            <a:r>
              <a:rPr lang="cs-CZ" altLang="cs-CZ" sz="3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určí </a:t>
            </a:r>
            <a:r>
              <a:rPr lang="cs-CZ" altLang="cs-CZ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požadovanou </a:t>
            </a:r>
            <a:r>
              <a:rPr lang="cs-CZ" altLang="cs-CZ" sz="3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šířku tabulky </a:t>
            </a:r>
          </a:p>
        </p:txBody>
      </p:sp>
    </p:spTree>
    <p:extLst>
      <p:ext uri="{BB962C8B-B14F-4D97-AF65-F5344CB8AC3E}">
        <p14:creationId xmlns:p14="http://schemas.microsoft.com/office/powerpoint/2010/main" val="226624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47135"/>
            <a:ext cx="10515600" cy="6709719"/>
          </a:xfrm>
        </p:spPr>
        <p:txBody>
          <a:bodyPr>
            <a:normAutofit/>
          </a:bodyPr>
          <a:lstStyle/>
          <a:p>
            <a:r>
              <a:rPr lang="cs-CZ" b="1" dirty="0"/>
              <a:t>Horizontální zarovnání</a:t>
            </a:r>
          </a:p>
          <a:p>
            <a:pPr marL="0" indent="0">
              <a:buNone/>
            </a:pP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Standardní způsob zarovnání můžeme u každé buňky změnit pomocí atributu </a:t>
            </a:r>
            <a:r>
              <a:rPr lang="cs-CZ" altLang="cs-CZ" sz="24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align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altLang="cs-CZ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může 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nabývat jedné ze čtyř hodnot: </a:t>
            </a:r>
            <a:endParaRPr lang="cs-CZ" altLang="cs-CZ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altLang="cs-CZ" sz="24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left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(zarovnání vlevo</a:t>
            </a:r>
            <a:r>
              <a:rPr lang="cs-CZ" altLang="cs-CZ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cs-CZ" altLang="cs-CZ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altLang="cs-CZ" sz="24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right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(zarovnání vpravo</a:t>
            </a:r>
            <a:r>
              <a:rPr lang="cs-CZ" altLang="cs-CZ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cs-CZ" altLang="cs-CZ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altLang="cs-CZ" sz="2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center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(centrování)  </a:t>
            </a:r>
            <a:endParaRPr lang="cs-CZ" altLang="cs-CZ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altLang="cs-CZ" sz="24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justify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(zarovnání do bloku</a:t>
            </a:r>
            <a:r>
              <a:rPr lang="cs-CZ" altLang="cs-CZ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cs-CZ" b="1" dirty="0">
                <a:solidFill>
                  <a:srgbClr val="000000"/>
                </a:solidFill>
                <a:latin typeface="Calibri" panose="020F0502020204030204" pitchFamily="34" charset="0"/>
              </a:rPr>
              <a:t>Vertikální </a:t>
            </a:r>
            <a:r>
              <a:rPr lang="cs-CZ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zarovnání</a:t>
            </a:r>
          </a:p>
          <a:p>
            <a:pPr marL="0" indent="0">
              <a:buNone/>
            </a:pPr>
            <a:r>
              <a:rPr lang="cs-CZ" altLang="cs-CZ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jeho ovládání je zde atribut </a:t>
            </a:r>
            <a:r>
              <a:rPr lang="cs-CZ" altLang="cs-CZ" sz="24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valign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altLang="cs-CZ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může také nabývat 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čtyř hodnot: </a:t>
            </a:r>
            <a:endParaRPr lang="cs-CZ" altLang="cs-CZ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altLang="cs-CZ" sz="24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top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(obsah buňky je zarovnán s horním okrajem buňky</a:t>
            </a:r>
            <a:r>
              <a:rPr lang="cs-CZ" altLang="cs-CZ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cs-CZ" altLang="cs-CZ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altLang="cs-CZ" sz="24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bottom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(obsah buňky je zarovnán se spodním okrajem buňky</a:t>
            </a:r>
            <a:r>
              <a:rPr lang="cs-CZ" altLang="cs-CZ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r>
              <a:rPr lang="cs-CZ" altLang="cs-CZ" sz="24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middle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(obsah buňky je uprostřed buňky</a:t>
            </a:r>
            <a:r>
              <a:rPr lang="cs-CZ" altLang="cs-CZ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cs-CZ" altLang="cs-CZ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altLang="cs-CZ" sz="24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baseline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(zarovnání na účaří textu</a:t>
            </a:r>
            <a:r>
              <a:rPr lang="cs-CZ" altLang="cs-CZ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cs-CZ" altLang="cs-CZ" sz="4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65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76416" y="1022436"/>
            <a:ext cx="10950146" cy="46987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600" dirty="0" smtClean="0"/>
              <a:t>Vytvořte jednoduchou tabulku:</a:t>
            </a:r>
          </a:p>
          <a:p>
            <a:r>
              <a:rPr lang="cs-CZ" sz="3600" dirty="0"/>
              <a:t>tabulka bude vyjmenovávat </a:t>
            </a:r>
            <a:r>
              <a:rPr lang="cs-CZ" sz="3600" b="1" dirty="0"/>
              <a:t>kraje České republiky</a:t>
            </a:r>
            <a:r>
              <a:rPr lang="cs-CZ" sz="3600" dirty="0"/>
              <a:t>, jejich </a:t>
            </a:r>
            <a:r>
              <a:rPr lang="cs-CZ" sz="3600" b="1" dirty="0"/>
              <a:t>krajská města</a:t>
            </a:r>
            <a:r>
              <a:rPr lang="cs-CZ" sz="3600" dirty="0"/>
              <a:t> a </a:t>
            </a:r>
            <a:r>
              <a:rPr lang="cs-CZ" sz="3600" b="1" dirty="0" smtClean="0"/>
              <a:t>rozlohu</a:t>
            </a:r>
            <a:r>
              <a:rPr lang="cs-CZ" sz="3600" dirty="0" smtClean="0"/>
              <a:t>,</a:t>
            </a:r>
            <a:endParaRPr lang="cs-CZ" sz="3600" dirty="0"/>
          </a:p>
          <a:p>
            <a:r>
              <a:rPr lang="cs-CZ" sz="3600" dirty="0"/>
              <a:t>bude tedy tvořit </a:t>
            </a:r>
            <a:r>
              <a:rPr lang="cs-CZ" sz="3600" b="1" dirty="0"/>
              <a:t>3 sloupce</a:t>
            </a:r>
            <a:r>
              <a:rPr lang="cs-CZ" sz="3600" dirty="0"/>
              <a:t> a odpovídající počet řádků,</a:t>
            </a:r>
          </a:p>
          <a:p>
            <a:r>
              <a:rPr lang="cs-CZ" sz="3600" dirty="0" smtClean="0"/>
              <a:t>řádek </a:t>
            </a:r>
            <a:r>
              <a:rPr lang="cs-CZ" sz="3600" dirty="0"/>
              <a:t>záhlaví bude obsahovat text "</a:t>
            </a:r>
            <a:r>
              <a:rPr lang="cs-CZ" sz="3600" b="1" dirty="0"/>
              <a:t>Název kraje</a:t>
            </a:r>
            <a:r>
              <a:rPr lang="cs-CZ" sz="3600" dirty="0"/>
              <a:t>", "</a:t>
            </a:r>
            <a:r>
              <a:rPr lang="cs-CZ" sz="3600" b="1" dirty="0"/>
              <a:t>Krajské město</a:t>
            </a:r>
            <a:r>
              <a:rPr lang="cs-CZ" sz="3600" dirty="0"/>
              <a:t>", "</a:t>
            </a:r>
            <a:r>
              <a:rPr lang="cs-CZ" sz="3600" b="1" dirty="0" smtClean="0"/>
              <a:t>Rozloha</a:t>
            </a:r>
            <a:r>
              <a:rPr lang="cs-CZ" sz="3600" dirty="0" smtClean="0"/>
              <a:t>"</a:t>
            </a:r>
            <a:r>
              <a:rPr lang="cs-CZ" sz="3600" b="1" dirty="0" smtClean="0"/>
              <a:t>,</a:t>
            </a:r>
            <a:endParaRPr lang="cs-CZ" sz="3600" dirty="0"/>
          </a:p>
          <a:p>
            <a:r>
              <a:rPr lang="cs-CZ" sz="3600" dirty="0"/>
              <a:t>pro zobrazení ohraničení doplňte do značky &lt;</a:t>
            </a:r>
            <a:r>
              <a:rPr lang="cs-CZ" sz="3600" dirty="0" smtClean="0"/>
              <a:t>table&gt; atribut</a:t>
            </a:r>
            <a:r>
              <a:rPr lang="cs-CZ" sz="3600" dirty="0"/>
              <a:t> </a:t>
            </a:r>
            <a:r>
              <a:rPr lang="cs-CZ" sz="3600" b="1" dirty="0" err="1"/>
              <a:t>border</a:t>
            </a:r>
            <a:r>
              <a:rPr lang="cs-CZ" sz="3600" b="1" dirty="0"/>
              <a:t>="2"</a:t>
            </a:r>
            <a:r>
              <a:rPr lang="cs-CZ" sz="3600" dirty="0"/>
              <a:t>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993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34143" y="249526"/>
            <a:ext cx="10515600" cy="709913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latin typeface="+mn-lt"/>
              </a:rPr>
              <a:t>Odkazy  &lt;</a:t>
            </a:r>
            <a:r>
              <a:rPr lang="cs-CZ" b="1" dirty="0">
                <a:latin typeface="+mn-lt"/>
              </a:rPr>
              <a:t>a&gt; </a:t>
            </a:r>
            <a:r>
              <a:rPr lang="cs-CZ" b="1" dirty="0" smtClean="0">
                <a:latin typeface="+mn-lt"/>
              </a:rPr>
              <a:t>&lt;/</a:t>
            </a:r>
            <a:r>
              <a:rPr lang="cs-CZ" b="1" dirty="0">
                <a:latin typeface="+mn-lt"/>
              </a:rPr>
              <a:t>a</a:t>
            </a:r>
            <a:r>
              <a:rPr lang="cs-CZ" b="1" dirty="0" smtClean="0">
                <a:latin typeface="+mn-lt"/>
              </a:rPr>
              <a:t>&gt;</a:t>
            </a:r>
            <a:endParaRPr lang="cs-CZ" b="1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838200" y="959439"/>
            <a:ext cx="10515600" cy="5390519"/>
          </a:xfrm>
        </p:spPr>
        <p:txBody>
          <a:bodyPr>
            <a:normAutofit fontScale="92500" lnSpcReduction="10000"/>
          </a:bodyPr>
          <a:lstStyle/>
          <a:p>
            <a:r>
              <a:rPr lang="cs-CZ" sz="3600" dirty="0"/>
              <a:t>Odkaz je na webových stránkách klíčovým prvkem – slouží k propojení dokumentů mezi sebou. </a:t>
            </a:r>
            <a:endParaRPr lang="cs-CZ" sz="3600" dirty="0" smtClean="0"/>
          </a:p>
          <a:p>
            <a:r>
              <a:rPr lang="cs-CZ" sz="3600" dirty="0" smtClean="0"/>
              <a:t>Odkaz </a:t>
            </a:r>
            <a:r>
              <a:rPr lang="cs-CZ" sz="3600" dirty="0"/>
              <a:t>je zvýrazněná část stránky, za kterou se skrývá URL adresa nějaké další stránky. Tím, že aktivujeme odkaz, dáme prohlížeči příkaz k zobrazení stránky s tímto URL. Před vytvořením každého odkazu si musíme rozmyslet dvě věci</a:t>
            </a:r>
            <a:r>
              <a:rPr lang="cs-CZ" sz="3600" dirty="0" smtClean="0"/>
              <a:t>:</a:t>
            </a:r>
          </a:p>
          <a:p>
            <a:pPr lvl="1"/>
            <a:r>
              <a:rPr lang="cs-CZ" sz="3200" dirty="0"/>
              <a:t>URL zdroje, na který odkaz bude ukazovat;</a:t>
            </a:r>
          </a:p>
          <a:p>
            <a:pPr lvl="1"/>
            <a:r>
              <a:rPr lang="cs-CZ" sz="3200" dirty="0"/>
              <a:t>text, který bude odkaz označovat.</a:t>
            </a:r>
          </a:p>
          <a:p>
            <a:r>
              <a:rPr lang="cs-CZ" sz="3600" dirty="0"/>
              <a:t>uvnitř značky &lt;a&gt; může být jakýkoliv jiný HTML element s výjimkou: jiného odkazu &lt;a&gt; formuláře &lt;</a:t>
            </a:r>
            <a:r>
              <a:rPr lang="cs-CZ" sz="3600" dirty="0" err="1"/>
              <a:t>form</a:t>
            </a:r>
            <a:r>
              <a:rPr lang="cs-CZ" sz="3600" dirty="0"/>
              <a:t>&gt; a tabulky &lt;table&gt;</a:t>
            </a:r>
          </a:p>
          <a:p>
            <a:endParaRPr lang="cs-CZ" sz="3600" dirty="0" smtClean="0"/>
          </a:p>
        </p:txBody>
      </p:sp>
    </p:spTree>
    <p:extLst>
      <p:ext uri="{BB962C8B-B14F-4D97-AF65-F5344CB8AC3E}">
        <p14:creationId xmlns:p14="http://schemas.microsoft.com/office/powerpoint/2010/main" val="324060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563525"/>
            <a:ext cx="10515600" cy="709913"/>
          </a:xfrm>
        </p:spPr>
        <p:txBody>
          <a:bodyPr/>
          <a:lstStyle/>
          <a:p>
            <a:pPr algn="ctr"/>
            <a:r>
              <a:rPr lang="cs-CZ" b="1" dirty="0" smtClean="0">
                <a:latin typeface="+mn-lt"/>
              </a:rPr>
              <a:t>Atributy </a:t>
            </a:r>
            <a:r>
              <a:rPr lang="cs-CZ" b="1" dirty="0">
                <a:latin typeface="+mn-lt"/>
              </a:rPr>
              <a:t>elementu &lt;a&gt;</a:t>
            </a:r>
            <a:endParaRPr lang="cs-CZ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838200" y="1837595"/>
            <a:ext cx="10515600" cy="5020405"/>
          </a:xfrm>
        </p:spPr>
        <p:txBody>
          <a:bodyPr>
            <a:normAutofit/>
          </a:bodyPr>
          <a:lstStyle/>
          <a:p>
            <a:r>
              <a:rPr lang="cs-CZ" sz="3600" b="1" dirty="0" smtClean="0"/>
              <a:t>href</a:t>
            </a:r>
            <a:r>
              <a:rPr lang="cs-CZ" sz="3600" dirty="0"/>
              <a:t> - nejdůležitější a také povinný atribut definující cíl odkazu (URL</a:t>
            </a:r>
            <a:r>
              <a:rPr lang="cs-CZ" sz="3600" dirty="0" smtClean="0"/>
              <a:t>) - stránku, </a:t>
            </a:r>
            <a:r>
              <a:rPr lang="cs-CZ" sz="3600" dirty="0"/>
              <a:t>která se má zobrazit po kliknutí na odkaz, případně obrázek nebo jiný soubor, jenž se má otevřít či </a:t>
            </a:r>
            <a:r>
              <a:rPr lang="cs-CZ" sz="3600" dirty="0" smtClean="0"/>
              <a:t>stáhnout</a:t>
            </a:r>
            <a:endParaRPr lang="cs-CZ" sz="3600" dirty="0"/>
          </a:p>
          <a:p>
            <a:r>
              <a:rPr lang="cs-CZ" sz="3600" b="1" dirty="0" smtClean="0"/>
              <a:t>title</a:t>
            </a:r>
            <a:r>
              <a:rPr lang="cs-CZ" sz="3600" dirty="0"/>
              <a:t> (nepovinný) - titulek zobrazující se po najetí myší</a:t>
            </a:r>
          </a:p>
          <a:p>
            <a:r>
              <a:rPr lang="cs-CZ" sz="3600" b="1" dirty="0"/>
              <a:t>target</a:t>
            </a:r>
            <a:r>
              <a:rPr lang="cs-CZ" sz="3600" dirty="0"/>
              <a:t> (nepovinný) - určí způsob otevření odkazu</a:t>
            </a:r>
            <a:endParaRPr lang="cs-CZ" sz="3600" dirty="0" smtClean="0"/>
          </a:p>
        </p:txBody>
      </p:sp>
    </p:spTree>
    <p:extLst>
      <p:ext uri="{BB962C8B-B14F-4D97-AF65-F5344CB8AC3E}">
        <p14:creationId xmlns:p14="http://schemas.microsoft.com/office/powerpoint/2010/main" val="356943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718457"/>
            <a:ext cx="10515600" cy="57258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dirty="0"/>
              <a:t>Pro vložení odkazu do webové stránky </a:t>
            </a:r>
            <a:r>
              <a:rPr lang="cs-CZ" sz="3200" dirty="0" smtClean="0"/>
              <a:t>poslouží tato konstrukce:</a:t>
            </a:r>
          </a:p>
          <a:p>
            <a:pPr marL="0" indent="0">
              <a:buNone/>
            </a:pPr>
            <a:r>
              <a:rPr lang="cs-CZ" sz="3200" dirty="0"/>
              <a:t>&lt;a href="URL"&gt;text odkazu&lt;/a</a:t>
            </a:r>
            <a:r>
              <a:rPr lang="cs-CZ" sz="3200" dirty="0" smtClean="0"/>
              <a:t>&gt;</a:t>
            </a:r>
          </a:p>
          <a:p>
            <a:pPr marL="0" indent="0">
              <a:buNone/>
            </a:pPr>
            <a:r>
              <a:rPr lang="cs-CZ" sz="3200" dirty="0"/>
              <a:t>Obyčejné URL identifikuje celý HTML dokument</a:t>
            </a:r>
            <a:r>
              <a:rPr lang="cs-CZ" sz="3200" dirty="0" smtClean="0"/>
              <a:t>.</a:t>
            </a:r>
          </a:p>
          <a:p>
            <a:pPr marL="0" indent="0">
              <a:buNone/>
            </a:pPr>
            <a:r>
              <a:rPr lang="cs-CZ" sz="3200" dirty="0"/>
              <a:t>&lt;a href="http://www.seznam.cz"&gt;Portál Seznam&lt;/a&gt;</a:t>
            </a:r>
            <a:endParaRPr lang="cs-CZ" sz="3200" dirty="0" smtClean="0"/>
          </a:p>
          <a:p>
            <a:pPr marL="0" indent="0">
              <a:buNone/>
            </a:pPr>
            <a:r>
              <a:rPr lang="cs-CZ" sz="3200" dirty="0" smtClean="0"/>
              <a:t>Příklad:</a:t>
            </a:r>
          </a:p>
          <a:p>
            <a:pPr marL="0" indent="0">
              <a:buNone/>
            </a:pPr>
            <a:r>
              <a:rPr lang="cs-CZ" sz="3200" dirty="0"/>
              <a:t>Mnoho zajímavých informací o službě WWW lze nalézt na </a:t>
            </a:r>
            <a:r>
              <a:rPr lang="cs-CZ" sz="3200" dirty="0" smtClean="0"/>
              <a:t>serveru &lt;a </a:t>
            </a:r>
            <a:r>
              <a:rPr lang="cs-CZ" sz="3200" dirty="0"/>
              <a:t>href="http://www.w3.org/"&gt;konsorcia W3C&lt;/a&gt;. Naleznete zde </a:t>
            </a:r>
            <a:r>
              <a:rPr lang="cs-CZ" sz="3200" dirty="0" smtClean="0"/>
              <a:t>i </a:t>
            </a:r>
            <a:r>
              <a:rPr lang="cs-CZ" sz="3200" dirty="0"/>
              <a:t>informace o nejnovější verzi jazyka HTML</a:t>
            </a:r>
            <a:r>
              <a:rPr lang="cs-CZ" sz="3200" dirty="0" smtClean="0"/>
              <a:t>.</a:t>
            </a:r>
          </a:p>
          <a:p>
            <a:pPr marL="0" indent="0">
              <a:buNone/>
            </a:pPr>
            <a:r>
              <a:rPr lang="cs-CZ" sz="3200" dirty="0"/>
              <a:t>V prohlížeči bývá text odkazu obvykle podtržen a zobrazen odlišnou </a:t>
            </a:r>
            <a:r>
              <a:rPr lang="cs-CZ" sz="3200" dirty="0" smtClean="0"/>
              <a:t>barvou</a:t>
            </a:r>
            <a:r>
              <a:rPr lang="cs-CZ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000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199" y="2351313"/>
            <a:ext cx="11092543" cy="3890963"/>
          </a:xfrm>
        </p:spPr>
        <p:txBody>
          <a:bodyPr/>
          <a:lstStyle/>
          <a:p>
            <a:pPr marL="0" indent="0">
              <a:buNone/>
            </a:pPr>
            <a:r>
              <a:rPr lang="cs-CZ" sz="3200" dirty="0" smtClean="0"/>
              <a:t>_</a:t>
            </a:r>
            <a:r>
              <a:rPr lang="cs-CZ" sz="3200" dirty="0" err="1" smtClean="0"/>
              <a:t>blank</a:t>
            </a:r>
            <a:r>
              <a:rPr lang="cs-CZ" sz="3200" dirty="0"/>
              <a:t>	</a:t>
            </a:r>
            <a:r>
              <a:rPr lang="cs-CZ" sz="3200" dirty="0" smtClean="0"/>
              <a:t>v </a:t>
            </a:r>
            <a:r>
              <a:rPr lang="cs-CZ" sz="3200" dirty="0"/>
              <a:t>novém okně nebo panelu</a:t>
            </a:r>
          </a:p>
          <a:p>
            <a:pPr marL="0" indent="0">
              <a:buNone/>
            </a:pPr>
            <a:r>
              <a:rPr lang="cs-CZ" sz="3200" dirty="0" smtClean="0"/>
              <a:t>_</a:t>
            </a:r>
            <a:r>
              <a:rPr lang="cs-CZ" sz="3200" dirty="0" err="1" smtClean="0"/>
              <a:t>parent</a:t>
            </a:r>
            <a:r>
              <a:rPr lang="cs-CZ" sz="3200" dirty="0"/>
              <a:t>	v nadřazeném rámu (okně či panelu)</a:t>
            </a:r>
          </a:p>
          <a:p>
            <a:pPr marL="0" indent="0">
              <a:buNone/>
            </a:pPr>
            <a:r>
              <a:rPr lang="cs-CZ" sz="3200" dirty="0" smtClean="0"/>
              <a:t>_</a:t>
            </a:r>
            <a:r>
              <a:rPr lang="cs-CZ" sz="3200" dirty="0" err="1" smtClean="0"/>
              <a:t>self</a:t>
            </a:r>
            <a:r>
              <a:rPr lang="cs-CZ" sz="3200" dirty="0"/>
              <a:t>	</a:t>
            </a:r>
            <a:r>
              <a:rPr lang="cs-CZ" sz="3200" dirty="0" smtClean="0"/>
              <a:t>	ve </a:t>
            </a:r>
            <a:r>
              <a:rPr lang="cs-CZ" sz="3200" dirty="0"/>
              <a:t>stejném rámu (okně či panelu), defaultní hodnota</a:t>
            </a:r>
          </a:p>
          <a:p>
            <a:pPr marL="0" indent="0">
              <a:buNone/>
            </a:pPr>
            <a:r>
              <a:rPr lang="cs-CZ" sz="3200" dirty="0" smtClean="0"/>
              <a:t>_top</a:t>
            </a:r>
            <a:r>
              <a:rPr lang="cs-CZ" sz="3200" dirty="0"/>
              <a:t>	</a:t>
            </a:r>
            <a:r>
              <a:rPr lang="cs-CZ" sz="3200" dirty="0" smtClean="0"/>
              <a:t>	v </a:t>
            </a:r>
            <a:r>
              <a:rPr lang="cs-CZ" sz="3200" dirty="0"/>
              <a:t>hierarchicky nejvyšším rámu</a:t>
            </a:r>
          </a:p>
        </p:txBody>
      </p:sp>
      <p:sp>
        <p:nvSpPr>
          <p:cNvPr id="9" name="Obdélník 8"/>
          <p:cNvSpPr/>
          <p:nvPr/>
        </p:nvSpPr>
        <p:spPr>
          <a:xfrm>
            <a:off x="838199" y="1136470"/>
            <a:ext cx="92855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solidFill>
                  <a:srgbClr val="333333"/>
                </a:solidFill>
                <a:latin typeface="Verdana" panose="020B0604030504040204" pitchFamily="34" charset="0"/>
              </a:rPr>
              <a:t>target</a:t>
            </a:r>
            <a:r>
              <a:rPr lang="cs-CZ" sz="3200" dirty="0">
                <a:solidFill>
                  <a:srgbClr val="333333"/>
                </a:solidFill>
                <a:latin typeface="Verdana" panose="020B0604030504040204" pitchFamily="34" charset="0"/>
              </a:rPr>
              <a:t> - určí způsob otevření odkazu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173165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79763" y="471198"/>
            <a:ext cx="10515600" cy="70991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latin typeface="+mn-lt"/>
              </a:rPr>
              <a:t>Obrázek  &lt;</a:t>
            </a:r>
            <a:r>
              <a:rPr lang="cs-CZ" b="1" dirty="0" err="1">
                <a:latin typeface="+mn-lt"/>
              </a:rPr>
              <a:t>img</a:t>
            </a:r>
            <a:r>
              <a:rPr lang="cs-CZ" b="1" dirty="0">
                <a:latin typeface="+mn-lt"/>
              </a:rPr>
              <a:t>&gt;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879763" y="1652167"/>
            <a:ext cx="10515600" cy="3848088"/>
          </a:xfrm>
        </p:spPr>
        <p:txBody>
          <a:bodyPr>
            <a:normAutofit/>
          </a:bodyPr>
          <a:lstStyle/>
          <a:p>
            <a:r>
              <a:rPr lang="cs-CZ" sz="3600" dirty="0"/>
              <a:t>Obrázky jsou další cestou, kterou web může sdělovat informace</a:t>
            </a:r>
            <a:r>
              <a:rPr lang="cs-CZ" sz="3600" dirty="0" smtClean="0"/>
              <a:t>.</a:t>
            </a:r>
          </a:p>
          <a:p>
            <a:r>
              <a:rPr lang="cs-CZ" sz="3600" b="1" dirty="0"/>
              <a:t>Obrázek (angl. image)</a:t>
            </a:r>
            <a:r>
              <a:rPr lang="cs-CZ" sz="3600" dirty="0"/>
              <a:t>. Nepárový tag. Do stránky se vloží obrázek načtený z jiného souboru. </a:t>
            </a:r>
            <a:endParaRPr lang="cs-CZ" sz="3600" dirty="0" smtClean="0"/>
          </a:p>
          <a:p>
            <a:r>
              <a:rPr lang="cs-CZ" sz="3600" dirty="0" smtClean="0"/>
              <a:t>Tag</a:t>
            </a:r>
            <a:r>
              <a:rPr lang="cs-CZ" sz="3600" dirty="0"/>
              <a:t> </a:t>
            </a:r>
            <a:r>
              <a:rPr lang="cs-CZ" sz="3600" b="1" dirty="0"/>
              <a:t>&lt;</a:t>
            </a:r>
            <a:r>
              <a:rPr lang="cs-CZ" sz="3600" b="1" dirty="0" err="1"/>
              <a:t>img</a:t>
            </a:r>
            <a:r>
              <a:rPr lang="cs-CZ" sz="3600" b="1" dirty="0"/>
              <a:t>&gt;</a:t>
            </a:r>
            <a:r>
              <a:rPr lang="cs-CZ" sz="3600" dirty="0"/>
              <a:t> má kromě obecných atributů </a:t>
            </a:r>
            <a:r>
              <a:rPr lang="cs-CZ" sz="3600" dirty="0" smtClean="0"/>
              <a:t>spoustu dalších, avšak </a:t>
            </a:r>
            <a:r>
              <a:rPr lang="cs-CZ" sz="3600" dirty="0"/>
              <a:t>používá se jich jen </a:t>
            </a:r>
            <a:r>
              <a:rPr lang="cs-CZ" sz="3600" dirty="0" smtClean="0"/>
              <a:t>několik.</a:t>
            </a:r>
          </a:p>
          <a:p>
            <a:endParaRPr lang="cs-CZ" sz="3600" dirty="0"/>
          </a:p>
          <a:p>
            <a:endParaRPr lang="cs-CZ" sz="3600" dirty="0" smtClean="0"/>
          </a:p>
        </p:txBody>
      </p:sp>
    </p:spTree>
    <p:extLst>
      <p:ext uri="{BB962C8B-B14F-4D97-AF65-F5344CB8AC3E}">
        <p14:creationId xmlns:p14="http://schemas.microsoft.com/office/powerpoint/2010/main" val="84101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15330"/>
            <a:ext cx="10515600" cy="709913"/>
          </a:xfrm>
        </p:spPr>
        <p:txBody>
          <a:bodyPr/>
          <a:lstStyle/>
          <a:p>
            <a:pPr algn="ctr"/>
            <a:r>
              <a:rPr lang="cs-CZ" b="1" dirty="0" smtClean="0">
                <a:latin typeface="+mn-lt"/>
              </a:rPr>
              <a:t>Atributy </a:t>
            </a:r>
            <a:r>
              <a:rPr lang="cs-CZ" b="1" dirty="0">
                <a:latin typeface="+mn-lt"/>
              </a:rPr>
              <a:t>elementu </a:t>
            </a:r>
            <a:r>
              <a:rPr lang="cs-CZ" b="1" dirty="0">
                <a:solidFill>
                  <a:prstClr val="black"/>
                </a:solidFill>
                <a:latin typeface="Calibri" panose="020F0502020204030204"/>
              </a:rPr>
              <a:t>&lt;</a:t>
            </a:r>
            <a:r>
              <a:rPr lang="cs-CZ" b="1" dirty="0" err="1">
                <a:solidFill>
                  <a:prstClr val="black"/>
                </a:solidFill>
                <a:latin typeface="Calibri" panose="020F0502020204030204"/>
              </a:rPr>
              <a:t>img</a:t>
            </a:r>
            <a:r>
              <a:rPr lang="cs-CZ" b="1" dirty="0">
                <a:solidFill>
                  <a:prstClr val="black"/>
                </a:solidFill>
                <a:latin typeface="Calibri" panose="020F0502020204030204"/>
              </a:rPr>
              <a:t>&gt;</a:t>
            </a:r>
            <a:endParaRPr lang="cs-CZ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838200" y="1273438"/>
            <a:ext cx="10515600" cy="5218802"/>
          </a:xfrm>
        </p:spPr>
        <p:txBody>
          <a:bodyPr>
            <a:normAutofit fontScale="85000" lnSpcReduction="20000"/>
          </a:bodyPr>
          <a:lstStyle/>
          <a:p>
            <a:r>
              <a:rPr lang="cs-CZ" sz="3600" b="1" dirty="0"/>
              <a:t>SRC</a:t>
            </a:r>
          </a:p>
          <a:p>
            <a:pPr marL="0" indent="0">
              <a:buNone/>
            </a:pPr>
            <a:r>
              <a:rPr lang="cs-CZ" sz="3600" dirty="0"/>
              <a:t>povinný atribut určující cestu k obrázku (musí být definován pokaždé)</a:t>
            </a:r>
          </a:p>
          <a:p>
            <a:pPr marL="0" indent="0">
              <a:buNone/>
            </a:pPr>
            <a:r>
              <a:rPr lang="cs-CZ" sz="3600" dirty="0"/>
              <a:t>cesta může být relativní nebo absolutní (např. webová adresa)</a:t>
            </a:r>
          </a:p>
          <a:p>
            <a:pPr marL="0" indent="0">
              <a:buNone/>
            </a:pPr>
            <a:r>
              <a:rPr lang="cs-CZ" sz="3600" dirty="0"/>
              <a:t>značka &lt;IMG&gt; podporuje typy obrázků s příponami *.</a:t>
            </a:r>
            <a:r>
              <a:rPr lang="cs-CZ" sz="3600" dirty="0" err="1"/>
              <a:t>jpg</a:t>
            </a:r>
            <a:r>
              <a:rPr lang="cs-CZ" sz="3600" dirty="0"/>
              <a:t>, *.</a:t>
            </a:r>
            <a:r>
              <a:rPr lang="cs-CZ" sz="3600" dirty="0" err="1"/>
              <a:t>gif</a:t>
            </a:r>
            <a:r>
              <a:rPr lang="cs-CZ" sz="3600" dirty="0"/>
              <a:t>, *.</a:t>
            </a:r>
            <a:r>
              <a:rPr lang="cs-CZ" sz="3600" dirty="0" err="1" smtClean="0"/>
              <a:t>png</a:t>
            </a:r>
            <a:endParaRPr lang="cs-CZ" sz="3600" dirty="0" smtClean="0"/>
          </a:p>
          <a:p>
            <a:pPr marL="0" indent="0">
              <a:buNone/>
            </a:pPr>
            <a:r>
              <a:rPr lang="cs-CZ" sz="3600" dirty="0"/>
              <a:t>&lt;</a:t>
            </a:r>
            <a:r>
              <a:rPr lang="cs-CZ" sz="3600" dirty="0" err="1"/>
              <a:t>img</a:t>
            </a:r>
            <a:r>
              <a:rPr lang="cs-CZ" sz="3600" dirty="0"/>
              <a:t> </a:t>
            </a:r>
            <a:r>
              <a:rPr lang="cs-CZ" sz="3600" dirty="0" err="1"/>
              <a:t>src</a:t>
            </a:r>
            <a:r>
              <a:rPr lang="cs-CZ" sz="3600" dirty="0"/>
              <a:t>="obrazek.gif"&gt; </a:t>
            </a:r>
            <a:endParaRPr lang="cs-CZ" sz="3600" dirty="0" smtClean="0"/>
          </a:p>
          <a:p>
            <a:pPr marL="0" indent="0">
              <a:buNone/>
            </a:pPr>
            <a:r>
              <a:rPr lang="cs-CZ" sz="3600" dirty="0" smtClean="0"/>
              <a:t>Příklad </a:t>
            </a:r>
            <a:r>
              <a:rPr lang="cs-CZ" sz="3600" dirty="0"/>
              <a:t>ukazuje vložení obrázku, který je umístěný ve stejné složce, jako je upravovaný HTML soubor</a:t>
            </a:r>
            <a:r>
              <a:rPr lang="cs-CZ" sz="3600" dirty="0" smtClean="0"/>
              <a:t>.</a:t>
            </a:r>
            <a:endParaRPr lang="cs-CZ" sz="3600" dirty="0"/>
          </a:p>
          <a:p>
            <a:pPr marL="0" indent="0">
              <a:buNone/>
            </a:pPr>
            <a:r>
              <a:rPr lang="cs-CZ" sz="3600" dirty="0"/>
              <a:t>&lt;</a:t>
            </a:r>
            <a:r>
              <a:rPr lang="cs-CZ" sz="3600" dirty="0" err="1"/>
              <a:t>img</a:t>
            </a:r>
            <a:r>
              <a:rPr lang="cs-CZ" sz="3600" dirty="0"/>
              <a:t> </a:t>
            </a:r>
            <a:r>
              <a:rPr lang="cs-CZ" sz="3600" dirty="0" err="1"/>
              <a:t>src</a:t>
            </a:r>
            <a:r>
              <a:rPr lang="cs-CZ" sz="3600" dirty="0"/>
              <a:t>="</a:t>
            </a:r>
            <a:r>
              <a:rPr lang="cs-CZ" sz="3600" dirty="0" err="1"/>
              <a:t>img</a:t>
            </a:r>
            <a:r>
              <a:rPr lang="cs-CZ" sz="3600" dirty="0"/>
              <a:t>/obrazek.jpg</a:t>
            </a:r>
            <a:r>
              <a:rPr lang="cs-CZ" sz="3600" dirty="0" smtClean="0"/>
              <a:t>"&gt;</a:t>
            </a:r>
          </a:p>
          <a:p>
            <a:pPr marL="0" indent="0">
              <a:buNone/>
            </a:pPr>
            <a:r>
              <a:rPr lang="cs-CZ" sz="3600" dirty="0"/>
              <a:t>Příklad ukazuje vložení obrázku, který je umístěný ve složce "</a:t>
            </a:r>
            <a:r>
              <a:rPr lang="cs-CZ" sz="3600" dirty="0" err="1"/>
              <a:t>img</a:t>
            </a:r>
            <a:r>
              <a:rPr lang="cs-CZ" sz="3600" dirty="0"/>
              <a:t>", která je umístěna spolu s upravovaným HTML souborem</a:t>
            </a:r>
            <a:r>
              <a:rPr lang="cs-CZ" sz="3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277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689156"/>
            <a:ext cx="10515600" cy="5437324"/>
          </a:xfrm>
        </p:spPr>
        <p:txBody>
          <a:bodyPr>
            <a:normAutofit fontScale="92500" lnSpcReduction="10000"/>
          </a:bodyPr>
          <a:lstStyle/>
          <a:p>
            <a:r>
              <a:rPr lang="cs-CZ" b="1" dirty="0"/>
              <a:t>ALT</a:t>
            </a:r>
          </a:p>
          <a:p>
            <a:pPr marL="0" indent="0">
              <a:buNone/>
            </a:pPr>
            <a:r>
              <a:rPr lang="cs-CZ" dirty="0"/>
              <a:t>povinný atribut, který definuje alternativní popisek obrázku</a:t>
            </a:r>
          </a:p>
          <a:p>
            <a:pPr marL="0" indent="0">
              <a:buNone/>
            </a:pPr>
            <a:r>
              <a:rPr lang="cs-CZ" dirty="0"/>
              <a:t>definuje se proto, aby v případě chybného načtení obrázku (špatná cesta, obrázek vymazán), se zobrazil alespoň popisek</a:t>
            </a:r>
          </a:p>
          <a:p>
            <a:r>
              <a:rPr lang="cs-CZ" b="1" dirty="0"/>
              <a:t>TITLE</a:t>
            </a:r>
          </a:p>
          <a:p>
            <a:pPr marL="0" indent="0">
              <a:buNone/>
            </a:pPr>
            <a:r>
              <a:rPr lang="cs-CZ" dirty="0"/>
              <a:t>nepovinný atribut definuje titulek obrázku (zobrazí se </a:t>
            </a:r>
            <a:r>
              <a:rPr lang="cs-CZ" dirty="0" smtClean="0"/>
              <a:t>po najetí </a:t>
            </a:r>
            <a:r>
              <a:rPr lang="cs-CZ" dirty="0"/>
              <a:t>na </a:t>
            </a:r>
            <a:r>
              <a:rPr lang="cs-CZ" dirty="0" smtClean="0"/>
              <a:t>obrázek)</a:t>
            </a:r>
          </a:p>
          <a:p>
            <a:r>
              <a:rPr lang="cs-CZ" b="1" dirty="0"/>
              <a:t>WIDTH, HEIGHT</a:t>
            </a:r>
          </a:p>
          <a:p>
            <a:pPr marL="0" indent="0">
              <a:buNone/>
            </a:pPr>
            <a:r>
              <a:rPr lang="cs-CZ" dirty="0"/>
              <a:t>atributy definující šířku (</a:t>
            </a:r>
            <a:r>
              <a:rPr lang="cs-CZ" dirty="0" err="1"/>
              <a:t>width</a:t>
            </a:r>
            <a:r>
              <a:rPr lang="cs-CZ" dirty="0"/>
              <a:t>) a výšku (</a:t>
            </a:r>
            <a:r>
              <a:rPr lang="cs-CZ" dirty="0" err="1"/>
              <a:t>height</a:t>
            </a:r>
            <a:r>
              <a:rPr lang="cs-CZ" dirty="0"/>
              <a:t>) obrázku</a:t>
            </a:r>
          </a:p>
          <a:p>
            <a:pPr marL="0" indent="0">
              <a:buNone/>
            </a:pPr>
            <a:r>
              <a:rPr lang="cs-CZ" dirty="0" smtClean="0"/>
              <a:t>Hodnota </a:t>
            </a:r>
            <a:r>
              <a:rPr lang="cs-CZ" dirty="0"/>
              <a:t>se udává číslovkou vyjadřující příslušný rozměr v </a:t>
            </a:r>
            <a:r>
              <a:rPr lang="cs-CZ" dirty="0" smtClean="0"/>
              <a:t>pixelech nebo </a:t>
            </a:r>
            <a:r>
              <a:rPr lang="cs-CZ" dirty="0"/>
              <a:t>procentech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dirty="0"/>
              <a:t>Pokud rozměry nejsou uvedeny, zobrazí se obrázek ve své normální velikosti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dirty="0" smtClean="0"/>
              <a:t>Pokud chceme </a:t>
            </a:r>
            <a:r>
              <a:rPr lang="cs-CZ" dirty="0"/>
              <a:t>zachovat poměr mezi šířkou a výškou obrázku, </a:t>
            </a:r>
            <a:r>
              <a:rPr lang="cs-CZ" dirty="0" smtClean="0"/>
              <a:t>zadáme </a:t>
            </a:r>
            <a:r>
              <a:rPr lang="cs-CZ" dirty="0"/>
              <a:t>pouze jeden rozměr (druhý rozměr se automaticky přizpůsobí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9129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522514"/>
            <a:ext cx="10515600" cy="5654449"/>
          </a:xfrm>
        </p:spPr>
        <p:txBody>
          <a:bodyPr>
            <a:normAutofit fontScale="92500" lnSpcReduction="10000"/>
          </a:bodyPr>
          <a:lstStyle/>
          <a:p>
            <a:r>
              <a:rPr lang="cs-CZ" b="1" dirty="0"/>
              <a:t>Zarovnání obrázku</a:t>
            </a:r>
          </a:p>
          <a:p>
            <a:pPr marL="0" indent="0">
              <a:buNone/>
            </a:pPr>
            <a:r>
              <a:rPr lang="cs-CZ" dirty="0"/>
              <a:t>&lt;</a:t>
            </a:r>
            <a:r>
              <a:rPr lang="cs-CZ" dirty="0" err="1"/>
              <a:t>img</a:t>
            </a:r>
            <a:r>
              <a:rPr lang="cs-CZ" dirty="0"/>
              <a:t> </a:t>
            </a:r>
            <a:r>
              <a:rPr lang="cs-CZ" dirty="0" err="1"/>
              <a:t>src</a:t>
            </a:r>
            <a:r>
              <a:rPr lang="cs-CZ" dirty="0"/>
              <a:t>="obrazek.gif" </a:t>
            </a:r>
            <a:r>
              <a:rPr lang="cs-CZ" dirty="0" err="1"/>
              <a:t>align</a:t>
            </a:r>
            <a:r>
              <a:rPr lang="cs-CZ" dirty="0"/>
              <a:t>="</a:t>
            </a:r>
            <a:r>
              <a:rPr lang="cs-CZ" dirty="0" err="1"/>
              <a:t>left</a:t>
            </a:r>
            <a:r>
              <a:rPr lang="cs-CZ" dirty="0"/>
              <a:t>" </a:t>
            </a:r>
            <a:r>
              <a:rPr lang="cs-CZ" dirty="0" smtClean="0"/>
              <a:t>&gt;</a:t>
            </a:r>
          </a:p>
          <a:p>
            <a:pPr marL="0" indent="0">
              <a:buNone/>
            </a:pPr>
            <a:r>
              <a:rPr lang="cs-CZ" dirty="0" smtClean="0"/>
              <a:t>Atribut</a:t>
            </a:r>
            <a:r>
              <a:rPr lang="cs-CZ" dirty="0"/>
              <a:t> </a:t>
            </a:r>
            <a:r>
              <a:rPr lang="cs-CZ" b="1" dirty="0"/>
              <a:t>ALIGN</a:t>
            </a:r>
            <a:r>
              <a:rPr lang="cs-CZ" dirty="0"/>
              <a:t> může nabývat pěti hodnot </a:t>
            </a:r>
            <a:r>
              <a:rPr lang="cs-CZ" dirty="0" smtClean="0"/>
              <a:t>:</a:t>
            </a:r>
          </a:p>
          <a:p>
            <a:pPr marL="0" indent="0">
              <a:buNone/>
            </a:pPr>
            <a:r>
              <a:rPr lang="cs-CZ" dirty="0" smtClean="0"/>
              <a:t>TOP</a:t>
            </a:r>
            <a:r>
              <a:rPr lang="cs-CZ" dirty="0"/>
              <a:t> - obrázek se zarovná s horní řádkou textu</a:t>
            </a:r>
            <a:br>
              <a:rPr lang="cs-CZ" dirty="0"/>
            </a:br>
            <a:r>
              <a:rPr lang="cs-CZ" dirty="0" smtClean="0"/>
              <a:t>MIDDLE</a:t>
            </a:r>
            <a:r>
              <a:rPr lang="cs-CZ" dirty="0"/>
              <a:t> - obrázek je vzhledem k řádce vertikálně vycentrován</a:t>
            </a:r>
            <a:br>
              <a:rPr lang="cs-CZ" dirty="0"/>
            </a:br>
            <a:r>
              <a:rPr lang="cs-CZ" dirty="0" smtClean="0"/>
              <a:t>BOTTOM</a:t>
            </a:r>
            <a:r>
              <a:rPr lang="cs-CZ" dirty="0"/>
              <a:t> - obrázek se zarovná s dolní řádkou textu</a:t>
            </a:r>
            <a:br>
              <a:rPr lang="cs-CZ" dirty="0"/>
            </a:br>
            <a:r>
              <a:rPr lang="cs-CZ" dirty="0" smtClean="0"/>
              <a:t>LEFT</a:t>
            </a:r>
            <a:r>
              <a:rPr lang="cs-CZ" dirty="0"/>
              <a:t> - obrázek je umístěn u levého okraje stránky a obtéká ho text</a:t>
            </a:r>
            <a:br>
              <a:rPr lang="cs-CZ" dirty="0"/>
            </a:br>
            <a:r>
              <a:rPr lang="cs-CZ" dirty="0" smtClean="0"/>
              <a:t>RIGHT</a:t>
            </a:r>
            <a:r>
              <a:rPr lang="cs-CZ" dirty="0"/>
              <a:t> - obrázek je umístěn u pravého okraje stránky a obtéká ho </a:t>
            </a:r>
            <a:r>
              <a:rPr lang="cs-CZ" dirty="0" smtClean="0"/>
              <a:t>text</a:t>
            </a:r>
            <a:endParaRPr lang="cs-CZ" dirty="0"/>
          </a:p>
          <a:p>
            <a:r>
              <a:rPr lang="cs-CZ" b="1" dirty="0"/>
              <a:t>Mezera okolo obrázku</a:t>
            </a:r>
          </a:p>
          <a:p>
            <a:pPr marL="0" indent="0">
              <a:buNone/>
            </a:pPr>
            <a:r>
              <a:rPr lang="cs-CZ" dirty="0"/>
              <a:t>&lt;</a:t>
            </a:r>
            <a:r>
              <a:rPr lang="cs-CZ" dirty="0" err="1"/>
              <a:t>img</a:t>
            </a:r>
            <a:r>
              <a:rPr lang="cs-CZ" dirty="0"/>
              <a:t> </a:t>
            </a:r>
            <a:r>
              <a:rPr lang="cs-CZ" dirty="0" err="1"/>
              <a:t>src</a:t>
            </a:r>
            <a:r>
              <a:rPr lang="cs-CZ" dirty="0"/>
              <a:t>="</a:t>
            </a:r>
            <a:r>
              <a:rPr lang="cs-CZ" dirty="0" smtClean="0"/>
              <a:t>obrazek.jpg" </a:t>
            </a:r>
            <a:r>
              <a:rPr lang="cs-CZ" dirty="0" err="1"/>
              <a:t>hspace</a:t>
            </a:r>
            <a:r>
              <a:rPr lang="cs-CZ" dirty="0"/>
              <a:t>="10" </a:t>
            </a:r>
            <a:r>
              <a:rPr lang="cs-CZ" dirty="0" err="1"/>
              <a:t>vspace</a:t>
            </a:r>
            <a:r>
              <a:rPr lang="cs-CZ" dirty="0"/>
              <a:t>="10</a:t>
            </a:r>
            <a:r>
              <a:rPr lang="cs-CZ" dirty="0" smtClean="0"/>
              <a:t>"&gt;</a:t>
            </a:r>
          </a:p>
          <a:p>
            <a:r>
              <a:rPr lang="cs-CZ" b="1" dirty="0"/>
              <a:t>Orámování obrázku</a:t>
            </a:r>
          </a:p>
          <a:p>
            <a:pPr marL="0" indent="0">
              <a:buNone/>
            </a:pPr>
            <a:r>
              <a:rPr lang="cs-CZ" dirty="0"/>
              <a:t>&lt;</a:t>
            </a:r>
            <a:r>
              <a:rPr lang="cs-CZ" dirty="0" err="1"/>
              <a:t>img</a:t>
            </a:r>
            <a:r>
              <a:rPr lang="cs-CZ" dirty="0"/>
              <a:t> </a:t>
            </a:r>
            <a:r>
              <a:rPr lang="cs-CZ" dirty="0" err="1"/>
              <a:t>src</a:t>
            </a:r>
            <a:r>
              <a:rPr lang="cs-CZ" dirty="0"/>
              <a:t>="obrazek.jpg" </a:t>
            </a:r>
            <a:r>
              <a:rPr lang="cs-CZ" dirty="0" err="1"/>
              <a:t>border</a:t>
            </a:r>
            <a:r>
              <a:rPr lang="cs-CZ" dirty="0"/>
              <a:t>="1"&gt;</a:t>
            </a:r>
            <a:endParaRPr lang="cs-CZ" dirty="0" smtClean="0"/>
          </a:p>
          <a:p>
            <a:r>
              <a:rPr lang="cs-CZ" dirty="0" smtClean="0"/>
              <a:t>Obrázky </a:t>
            </a:r>
            <a:r>
              <a:rPr lang="cs-CZ" dirty="0"/>
              <a:t>se také velmi často používají také jako odkazy. Vytvoří se velmi snadno pomocí klasického odkazu.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610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1525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>
                <a:latin typeface="+mn-lt"/>
              </a:rPr>
              <a:t>Multimédia - audio a </a:t>
            </a:r>
            <a:r>
              <a:rPr lang="cs-CZ" b="1" dirty="0" smtClean="0">
                <a:latin typeface="+mn-lt"/>
              </a:rPr>
              <a:t>video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49978"/>
            <a:ext cx="10515600" cy="5225143"/>
          </a:xfrm>
        </p:spPr>
        <p:txBody>
          <a:bodyPr>
            <a:normAutofit lnSpcReduction="10000"/>
          </a:bodyPr>
          <a:lstStyle/>
          <a:p>
            <a:r>
              <a:rPr lang="cs-CZ" dirty="0"/>
              <a:t>Tag pro vkládání </a:t>
            </a:r>
            <a:r>
              <a:rPr lang="cs-CZ" dirty="0" smtClean="0"/>
              <a:t>videa &lt;video</a:t>
            </a:r>
            <a:r>
              <a:rPr lang="cs-CZ" dirty="0"/>
              <a:t>&gt;  </a:t>
            </a:r>
            <a:r>
              <a:rPr lang="cs-CZ" dirty="0" smtClean="0"/>
              <a:t>&lt;/video&gt;. </a:t>
            </a:r>
          </a:p>
          <a:p>
            <a:pPr marL="0" indent="0">
              <a:buNone/>
            </a:pPr>
            <a:r>
              <a:rPr lang="cs-CZ" dirty="0" smtClean="0"/>
              <a:t>Vyhradí </a:t>
            </a:r>
            <a:r>
              <a:rPr lang="cs-CZ" dirty="0"/>
              <a:t>ve stránce obdélníkový prostor, ve kterém se zobrazí video, které si uživatel může spustit</a:t>
            </a:r>
            <a:r>
              <a:rPr lang="cs-CZ" dirty="0" smtClean="0"/>
              <a:t>.</a:t>
            </a:r>
          </a:p>
          <a:p>
            <a:r>
              <a:rPr lang="cs-CZ" dirty="0"/>
              <a:t>Tag pro vkládání </a:t>
            </a:r>
            <a:r>
              <a:rPr lang="cs-CZ" dirty="0" smtClean="0"/>
              <a:t>audia </a:t>
            </a:r>
            <a:r>
              <a:rPr lang="cs-CZ" dirty="0"/>
              <a:t> &lt;audio&gt; </a:t>
            </a:r>
            <a:r>
              <a:rPr lang="cs-CZ" dirty="0" smtClean="0"/>
              <a:t> &lt;/</a:t>
            </a:r>
            <a:r>
              <a:rPr lang="cs-CZ" dirty="0"/>
              <a:t>audio&gt;</a:t>
            </a:r>
            <a:r>
              <a:rPr lang="cs-CZ" dirty="0" smtClean="0"/>
              <a:t>. </a:t>
            </a:r>
          </a:p>
          <a:p>
            <a:pPr marL="0" indent="0">
              <a:buNone/>
            </a:pPr>
            <a:r>
              <a:rPr lang="cs-CZ" dirty="0" smtClean="0"/>
              <a:t>Zobrazí </a:t>
            </a:r>
            <a:r>
              <a:rPr lang="cs-CZ" dirty="0"/>
              <a:t>ve stránce malý obdélníkový prostor, ve kterém se zobrazí </a:t>
            </a:r>
            <a:r>
              <a:rPr lang="cs-CZ" dirty="0" smtClean="0"/>
              <a:t>ovládací </a:t>
            </a:r>
            <a:r>
              <a:rPr lang="cs-CZ" dirty="0"/>
              <a:t>prvky zvukového </a:t>
            </a:r>
            <a:r>
              <a:rPr lang="cs-CZ" dirty="0" smtClean="0"/>
              <a:t>souboru.</a:t>
            </a:r>
          </a:p>
          <a:p>
            <a:r>
              <a:rPr lang="cs-CZ" dirty="0" smtClean="0"/>
              <a:t>Tag </a:t>
            </a:r>
            <a:r>
              <a:rPr lang="cs-CZ" dirty="0"/>
              <a:t>source </a:t>
            </a:r>
            <a:r>
              <a:rPr lang="cs-CZ" dirty="0" smtClean="0"/>
              <a:t>udává zdroj, </a:t>
            </a:r>
            <a:r>
              <a:rPr lang="cs-CZ" dirty="0"/>
              <a:t>z jaké adresy či souboru se má načíst audio nebo video.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Source (nepárový tag) se </a:t>
            </a:r>
            <a:r>
              <a:rPr lang="cs-CZ" dirty="0"/>
              <a:t>používá uvnitř tagů &lt;video&gt; a &lt;</a:t>
            </a:r>
            <a:r>
              <a:rPr lang="cs-CZ" dirty="0" smtClean="0"/>
              <a:t>audio&gt;. Tagů </a:t>
            </a:r>
            <a:r>
              <a:rPr lang="cs-CZ" dirty="0"/>
              <a:t>&lt;source&gt; </a:t>
            </a:r>
            <a:r>
              <a:rPr lang="cs-CZ" dirty="0" smtClean="0"/>
              <a:t>se dává víc za sebou, </a:t>
            </a:r>
            <a:r>
              <a:rPr lang="cs-CZ" dirty="0"/>
              <a:t>aby si prohlížeč mohl vybrat zdrojový soubor podle toho, co umí přehrát. Záleží přitom na pořadí: první vhodný se přehraje</a:t>
            </a:r>
            <a:r>
              <a:rPr lang="cs-CZ" dirty="0" smtClean="0"/>
              <a:t>.</a:t>
            </a: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792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/>
          </p:nvPr>
        </p:nvGraphicFramePr>
        <p:xfrm>
          <a:off x="860010" y="1332411"/>
          <a:ext cx="10507167" cy="5216994"/>
        </p:xfrm>
        <a:graphic>
          <a:graphicData uri="http://schemas.openxmlformats.org/drawingml/2006/table">
            <a:tbl>
              <a:tblPr/>
              <a:tblGrid>
                <a:gridCol w="3502389"/>
                <a:gridCol w="3502389"/>
                <a:gridCol w="3502389"/>
              </a:tblGrid>
              <a:tr h="522515"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effectLst/>
                        </a:rPr>
                        <a:t>Atribut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effectLst/>
                        </a:rPr>
                        <a:t>Význam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Hodnoty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</a:tr>
              <a:tr h="706850"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width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šířka prostoru ve stránce určeného pro video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pixely | procenta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6743"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height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výška prostoru pro video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pixely | procenta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6850"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src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zdroj videa, doporučuji ale používat spíše vnořený tag source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URL videa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6743"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controls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zobrazí ovládací prvky videa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bez hodnoty nebo cokoliv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6743"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autoplay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video se spustí okamžitě po načtení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bez hodnoty nebo cokoliv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6850"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poster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obrázek, který se zobrazí, než uživatel spustí přehrávání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URL obrázku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6850"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muted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video má vypnutý zvuk. Uživatel ho může zapnout.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bez hodnoty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6850">
                <a:tc>
                  <a:txBody>
                    <a:bodyPr/>
                    <a:lstStyle/>
                    <a:p>
                      <a:pPr algn="ctr"/>
                      <a:r>
                        <a:rPr lang="cs-CZ" sz="1800">
                          <a:effectLst/>
                        </a:rPr>
                        <a:t>loop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>
                          <a:effectLst/>
                        </a:rPr>
                        <a:t>na konci se video vždy opět pustí od začátku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>
                          <a:effectLst/>
                        </a:rPr>
                        <a:t>bez hodnoty</a:t>
                      </a:r>
                    </a:p>
                  </a:txBody>
                  <a:tcPr marL="28552" marR="28552" marT="28552" marB="2855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Obdélník 5"/>
          <p:cNvSpPr/>
          <p:nvPr/>
        </p:nvSpPr>
        <p:spPr>
          <a:xfrm>
            <a:off x="3279135" y="448880"/>
            <a:ext cx="56689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/>
              <a:t>Atributy </a:t>
            </a:r>
            <a:r>
              <a:rPr lang="cs-CZ" sz="4000" b="1" dirty="0" err="1"/>
              <a:t>tagu</a:t>
            </a:r>
            <a:r>
              <a:rPr lang="cs-CZ" sz="4000" b="1" dirty="0"/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337158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/>
        </p:nvSpPr>
        <p:spPr>
          <a:xfrm>
            <a:off x="3279135" y="448880"/>
            <a:ext cx="56689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/>
              <a:t>Atributy </a:t>
            </a:r>
            <a:r>
              <a:rPr lang="cs-CZ" sz="4000" b="1" dirty="0" err="1"/>
              <a:t>tagu</a:t>
            </a:r>
            <a:r>
              <a:rPr lang="cs-CZ" sz="4000" b="1" dirty="0"/>
              <a:t> </a:t>
            </a:r>
            <a:r>
              <a:rPr lang="cs-CZ" sz="4000" b="1" dirty="0" smtClean="0"/>
              <a:t>audio</a:t>
            </a:r>
            <a:endParaRPr lang="cs-CZ" sz="4000" b="1" dirty="0"/>
          </a:p>
        </p:txBody>
      </p:sp>
      <p:graphicFrame>
        <p:nvGraphicFramePr>
          <p:cNvPr id="3" name="Zástupný symbol pro obsah 2"/>
          <p:cNvGraphicFramePr>
            <a:graphicFrameLocks noGrp="1"/>
          </p:cNvGraphicFramePr>
          <p:nvPr>
            <p:ph idx="1"/>
            <p:extLst/>
          </p:nvPr>
        </p:nvGraphicFramePr>
        <p:xfrm>
          <a:off x="855794" y="1330899"/>
          <a:ext cx="10515600" cy="5224821"/>
        </p:xfrm>
        <a:graphic>
          <a:graphicData uri="http://schemas.openxmlformats.org/drawingml/2006/table">
            <a:tbl>
              <a:tblPr/>
              <a:tblGrid>
                <a:gridCol w="3505200"/>
                <a:gridCol w="3505200"/>
                <a:gridCol w="3505200"/>
              </a:tblGrid>
              <a:tr h="758445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Atribut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Význam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Hodnoty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</a:tr>
              <a:tr h="1088962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err="1">
                          <a:effectLst/>
                        </a:rPr>
                        <a:t>src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zdroj zvuku, doporučuji ale používat spíše vnořený tag source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URL audia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3944"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controls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zobrazí ovládací prvky audia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bez hodnoty nebo cokoliv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7303"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autoplay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>
                          <a:effectLst/>
                        </a:rPr>
                        <a:t>audio se spustí okamžitě po načtení stránky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bez hodnoty nebo cokoliv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7303"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muted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audio má ztlumený zvuk. Uživatel ho může zapnout.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bez hodnoty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3944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err="1">
                          <a:effectLst/>
                        </a:rPr>
                        <a:t>loop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>
                          <a:effectLst/>
                        </a:rPr>
                        <a:t>na konci se audio vždy opět pustí od začátku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bez hodnoty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702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21584"/>
            <a:ext cx="10515600" cy="592818"/>
          </a:xfrm>
        </p:spPr>
        <p:txBody>
          <a:bodyPr>
            <a:normAutofit fontScale="90000"/>
          </a:bodyPr>
          <a:lstStyle/>
          <a:p>
            <a:pPr algn="ctr"/>
            <a:r>
              <a:rPr lang="cs-CZ" sz="1200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cs-CZ" sz="12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cs-CZ" b="1" dirty="0">
                <a:latin typeface="Calibri" panose="020F0502020204030204" pitchFamily="34" charset="0"/>
              </a:rPr>
              <a:t>Formuláře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390196"/>
            <a:ext cx="10515600" cy="5293633"/>
          </a:xfrm>
        </p:spPr>
        <p:txBody>
          <a:bodyPr>
            <a:normAutofit fontScale="92500" lnSpcReduction="20000"/>
          </a:bodyPr>
          <a:lstStyle/>
          <a:p>
            <a:r>
              <a:rPr lang="cs-CZ" sz="3600" dirty="0" smtClean="0"/>
              <a:t>Pokud </a:t>
            </a:r>
            <a:r>
              <a:rPr lang="cs-CZ" sz="3600" dirty="0"/>
              <a:t>potřebujeme získávat informace od uživatelů, je potřeba použít tzv. formuláře</a:t>
            </a:r>
            <a:r>
              <a:rPr lang="cs-CZ" sz="3600" dirty="0" smtClean="0"/>
              <a:t>.</a:t>
            </a:r>
          </a:p>
          <a:p>
            <a:r>
              <a:rPr lang="cs-CZ" sz="3600" dirty="0"/>
              <a:t>Slouží například pro vyhledávání, pro uživatelské komentáře, pro komunikaci mezi tvůrci webu a </a:t>
            </a:r>
            <a:r>
              <a:rPr lang="cs-CZ" sz="3600" dirty="0" smtClean="0"/>
              <a:t>uživateli, pro </a:t>
            </a:r>
            <a:r>
              <a:rPr lang="cs-CZ" sz="3600" dirty="0"/>
              <a:t>přihlášení uživatele atd. </a:t>
            </a:r>
          </a:p>
          <a:p>
            <a:r>
              <a:rPr lang="cs-CZ" sz="3600" dirty="0" smtClean="0"/>
              <a:t>Formuláře </a:t>
            </a:r>
            <a:r>
              <a:rPr lang="cs-CZ" sz="3600" dirty="0"/>
              <a:t>v jazyce HTML tvoří pouze rozhraní pro komunikace uživatele se serverem. </a:t>
            </a:r>
            <a:endParaRPr lang="cs-CZ" sz="3600" dirty="0" smtClean="0"/>
          </a:p>
          <a:p>
            <a:r>
              <a:rPr lang="cs-CZ" sz="3600" dirty="0"/>
              <a:t>Samotný jazyk HTML na webových stránkách nezpracovává obsah. Ke zpracování obsahu slouží skriptovací jazyky, jako je např. PHP, ASP, JSP apod.</a:t>
            </a:r>
          </a:p>
          <a:p>
            <a:r>
              <a:rPr lang="cs-CZ" sz="3600" dirty="0" smtClean="0"/>
              <a:t>Nyní </a:t>
            </a:r>
            <a:r>
              <a:rPr lang="cs-CZ" sz="3600" dirty="0"/>
              <a:t>se </a:t>
            </a:r>
            <a:r>
              <a:rPr lang="cs-CZ" sz="3600" dirty="0" smtClean="0"/>
              <a:t>zaměříme </a:t>
            </a:r>
            <a:r>
              <a:rPr lang="cs-CZ" sz="3600" dirty="0"/>
              <a:t>na samotnou tvorbu formuláře, nikoliv na zpracování</a:t>
            </a:r>
            <a:r>
              <a:rPr lang="cs-CZ" sz="3600" dirty="0" smtClean="0"/>
              <a:t>.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309683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740229"/>
            <a:ext cx="10515600" cy="54367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Párový </a:t>
            </a:r>
            <a:r>
              <a:rPr lang="cs-CZ" dirty="0" err="1" smtClean="0"/>
              <a:t>tag</a:t>
            </a:r>
            <a:r>
              <a:rPr lang="cs-CZ" dirty="0" smtClean="0"/>
              <a:t> </a:t>
            </a:r>
            <a:r>
              <a:rPr lang="en-US" b="1" dirty="0" smtClean="0"/>
              <a:t>&lt;form&gt;</a:t>
            </a:r>
            <a:r>
              <a:rPr lang="cs-CZ" dirty="0" smtClean="0"/>
              <a:t>  </a:t>
            </a:r>
            <a:r>
              <a:rPr lang="en-US" b="1" dirty="0" smtClean="0"/>
              <a:t>&lt;/</a:t>
            </a:r>
            <a:r>
              <a:rPr lang="en-US" b="1" dirty="0"/>
              <a:t>form</a:t>
            </a:r>
            <a:r>
              <a:rPr lang="en-US" b="1" dirty="0" smtClean="0"/>
              <a:t>&gt;</a:t>
            </a:r>
            <a:r>
              <a:rPr lang="cs-CZ" b="1" dirty="0" smtClean="0"/>
              <a:t> </a:t>
            </a:r>
            <a:r>
              <a:rPr lang="cs-CZ" dirty="0"/>
              <a:t> </a:t>
            </a:r>
            <a:r>
              <a:rPr lang="cs-CZ" dirty="0" smtClean="0"/>
              <a:t>vymezí</a:t>
            </a:r>
            <a:r>
              <a:rPr lang="cs-CZ" dirty="0"/>
              <a:t>, co přesně do formuláře patří a </a:t>
            </a:r>
            <a:r>
              <a:rPr lang="cs-CZ" dirty="0" smtClean="0"/>
              <a:t>co </a:t>
            </a:r>
            <a:r>
              <a:rPr lang="cs-CZ" dirty="0"/>
              <a:t>bude </a:t>
            </a:r>
            <a:r>
              <a:rPr lang="cs-CZ" dirty="0" smtClean="0"/>
              <a:t>odesláno.</a:t>
            </a:r>
          </a:p>
          <a:p>
            <a:pPr marL="0" indent="0">
              <a:buNone/>
            </a:pPr>
            <a:r>
              <a:rPr lang="cs-CZ" dirty="0"/>
              <a:t>•Pro získání různých informací od uživatelů je potřeba různých prvků </a:t>
            </a:r>
            <a:r>
              <a:rPr lang="cs-CZ" dirty="0" smtClean="0"/>
              <a:t>formulářů.</a:t>
            </a:r>
          </a:p>
          <a:p>
            <a:pPr marL="0" indent="0">
              <a:buNone/>
            </a:pPr>
            <a:r>
              <a:rPr lang="cs-CZ" dirty="0"/>
              <a:t>Formulář může obsahovat </a:t>
            </a:r>
            <a:r>
              <a:rPr lang="cs-CZ" dirty="0" smtClean="0"/>
              <a:t>například tyto </a:t>
            </a:r>
            <a:r>
              <a:rPr lang="cs-CZ" dirty="0"/>
              <a:t>elementy:</a:t>
            </a:r>
          </a:p>
          <a:p>
            <a:pPr marL="0" indent="0">
              <a:buNone/>
            </a:pPr>
            <a:r>
              <a:rPr lang="cs-CZ" dirty="0" smtClean="0"/>
              <a:t>&lt;</a:t>
            </a:r>
            <a:r>
              <a:rPr lang="cs-CZ" dirty="0"/>
              <a:t>input</a:t>
            </a:r>
            <a:r>
              <a:rPr lang="cs-CZ" dirty="0" smtClean="0"/>
              <a:t>&gt; - vstupy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&lt;</a:t>
            </a:r>
            <a:r>
              <a:rPr lang="cs-CZ" dirty="0" err="1"/>
              <a:t>textarea</a:t>
            </a:r>
            <a:r>
              <a:rPr lang="cs-CZ" dirty="0" smtClean="0"/>
              <a:t>&gt; - oblast pro zadání delšího textu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&lt;</a:t>
            </a:r>
            <a:r>
              <a:rPr lang="cs-CZ" dirty="0" err="1"/>
              <a:t>button</a:t>
            </a:r>
            <a:r>
              <a:rPr lang="cs-CZ" dirty="0" smtClean="0"/>
              <a:t>&gt; - tlačítko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&lt;</a:t>
            </a:r>
            <a:r>
              <a:rPr lang="cs-CZ" dirty="0" err="1"/>
              <a:t>select</a:t>
            </a:r>
            <a:r>
              <a:rPr lang="cs-CZ" dirty="0" smtClean="0"/>
              <a:t>&gt; - výběrové pole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&lt;</a:t>
            </a:r>
            <a:r>
              <a:rPr lang="cs-CZ" dirty="0" err="1"/>
              <a:t>option</a:t>
            </a:r>
            <a:r>
              <a:rPr lang="cs-CZ" dirty="0" smtClean="0"/>
              <a:t>&gt; - volba v </a:t>
            </a:r>
            <a:r>
              <a:rPr lang="cs-CZ" dirty="0" err="1" smtClean="0"/>
              <a:t>selectu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a další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654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1114" y="519339"/>
            <a:ext cx="10515600" cy="58379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3600" b="1" dirty="0"/>
              <a:t>Textové pole </a:t>
            </a:r>
            <a:r>
              <a:rPr lang="cs-CZ" sz="3600" b="1" dirty="0" smtClean="0"/>
              <a:t>- input</a:t>
            </a:r>
            <a:endParaRPr lang="cs-CZ" sz="3600" b="1" dirty="0"/>
          </a:p>
          <a:p>
            <a:r>
              <a:rPr lang="cs-CZ" dirty="0"/>
              <a:t>type</a:t>
            </a:r>
          </a:p>
          <a:p>
            <a:pPr lvl="1"/>
            <a:r>
              <a:rPr lang="cs-CZ" sz="2800" dirty="0"/>
              <a:t>text - textové pole</a:t>
            </a:r>
          </a:p>
          <a:p>
            <a:pPr lvl="1"/>
            <a:r>
              <a:rPr lang="cs-CZ" sz="2800" dirty="0" err="1"/>
              <a:t>password</a:t>
            </a:r>
            <a:r>
              <a:rPr lang="cs-CZ" sz="2800" dirty="0"/>
              <a:t> - pro zadání hesla</a:t>
            </a:r>
          </a:p>
          <a:p>
            <a:pPr lvl="1"/>
            <a:r>
              <a:rPr lang="cs-CZ" sz="2800" dirty="0" err="1"/>
              <a:t>hidden</a:t>
            </a:r>
            <a:r>
              <a:rPr lang="cs-CZ" sz="2800" dirty="0"/>
              <a:t> - pro odeslání dat, která nejsou zobrazena, např. doplňující údaje z databáze</a:t>
            </a:r>
          </a:p>
          <a:p>
            <a:r>
              <a:rPr lang="cs-CZ" dirty="0" err="1" smtClean="0"/>
              <a:t>name</a:t>
            </a:r>
            <a:r>
              <a:rPr lang="cs-CZ" dirty="0" smtClean="0"/>
              <a:t> - atribut</a:t>
            </a:r>
            <a:r>
              <a:rPr lang="cs-CZ" dirty="0"/>
              <a:t>, podle něhož se vstupní pole identifikuje</a:t>
            </a:r>
          </a:p>
          <a:p>
            <a:r>
              <a:rPr lang="cs-CZ" dirty="0" err="1" smtClean="0"/>
              <a:t>value</a:t>
            </a:r>
            <a:r>
              <a:rPr lang="cs-CZ" dirty="0" smtClean="0"/>
              <a:t> </a:t>
            </a:r>
            <a:r>
              <a:rPr lang="cs-CZ" dirty="0"/>
              <a:t>- obsah pole (nezadáme-li, bude pole prázdné</a:t>
            </a:r>
            <a:r>
              <a:rPr lang="cs-CZ" dirty="0" smtClean="0"/>
              <a:t>)</a:t>
            </a:r>
            <a:endParaRPr lang="cs-CZ" dirty="0"/>
          </a:p>
          <a:p>
            <a:r>
              <a:rPr lang="cs-CZ" dirty="0" err="1"/>
              <a:t>maxlength</a:t>
            </a:r>
            <a:r>
              <a:rPr lang="cs-CZ" dirty="0"/>
              <a:t> - maximální počet znaků, které lze </a:t>
            </a:r>
            <a:r>
              <a:rPr lang="cs-CZ" dirty="0" smtClean="0"/>
              <a:t>zadat</a:t>
            </a:r>
          </a:p>
          <a:p>
            <a:pPr marL="0" indent="0">
              <a:buNone/>
            </a:pPr>
            <a:r>
              <a:rPr lang="cs-CZ" dirty="0" smtClean="0"/>
              <a:t>Příklad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&lt;input type="text" </a:t>
            </a:r>
            <a:r>
              <a:rPr lang="cs-CZ" dirty="0" err="1"/>
              <a:t>name</a:t>
            </a:r>
            <a:r>
              <a:rPr lang="cs-CZ" dirty="0"/>
              <a:t>="</a:t>
            </a:r>
            <a:r>
              <a:rPr lang="cs-CZ" dirty="0" err="1"/>
              <a:t>jmeno</a:t>
            </a:r>
            <a:r>
              <a:rPr lang="cs-CZ" dirty="0"/>
              <a:t>" </a:t>
            </a:r>
            <a:r>
              <a:rPr lang="cs-CZ" dirty="0" err="1"/>
              <a:t>value</a:t>
            </a:r>
            <a:r>
              <a:rPr lang="cs-CZ" dirty="0"/>
              <a:t>="</a:t>
            </a:r>
            <a:r>
              <a:rPr lang="cs-CZ" dirty="0" err="1"/>
              <a:t>admin</a:t>
            </a:r>
            <a:r>
              <a:rPr lang="cs-CZ" dirty="0"/>
              <a:t>"&gt;</a:t>
            </a:r>
          </a:p>
          <a:p>
            <a:pPr marL="0" indent="0">
              <a:buNone/>
            </a:pPr>
            <a:r>
              <a:rPr lang="cs-CZ" dirty="0" smtClean="0"/>
              <a:t>&lt;input </a:t>
            </a:r>
            <a:r>
              <a:rPr lang="cs-CZ" dirty="0"/>
              <a:t>type="</a:t>
            </a:r>
            <a:r>
              <a:rPr lang="cs-CZ" dirty="0" err="1"/>
              <a:t>password</a:t>
            </a:r>
            <a:r>
              <a:rPr lang="cs-CZ" dirty="0"/>
              <a:t>" </a:t>
            </a:r>
            <a:r>
              <a:rPr lang="cs-CZ" dirty="0" err="1"/>
              <a:t>name</a:t>
            </a:r>
            <a:r>
              <a:rPr lang="cs-CZ" dirty="0"/>
              <a:t>="heslo" </a:t>
            </a:r>
            <a:r>
              <a:rPr lang="cs-CZ" dirty="0" err="1"/>
              <a:t>maxlength</a:t>
            </a:r>
            <a:r>
              <a:rPr lang="cs-CZ" dirty="0"/>
              <a:t>="10</a:t>
            </a:r>
            <a:r>
              <a:rPr lang="cs-CZ" dirty="0" smtClean="0"/>
              <a:t>"&gt;</a:t>
            </a:r>
          </a:p>
        </p:txBody>
      </p:sp>
    </p:spTree>
    <p:extLst>
      <p:ext uri="{BB962C8B-B14F-4D97-AF65-F5344CB8AC3E}">
        <p14:creationId xmlns:p14="http://schemas.microsoft.com/office/powerpoint/2010/main" val="332358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2372" y="780596"/>
            <a:ext cx="10657114" cy="54024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3600" b="1" dirty="0"/>
              <a:t>Zaškrtávací pole </a:t>
            </a:r>
            <a:r>
              <a:rPr lang="cs-CZ" sz="3600" b="1" dirty="0" smtClean="0"/>
              <a:t>– input</a:t>
            </a:r>
          </a:p>
          <a:p>
            <a:r>
              <a:rPr lang="cs-CZ" dirty="0"/>
              <a:t>type</a:t>
            </a:r>
          </a:p>
          <a:p>
            <a:pPr lvl="1"/>
            <a:r>
              <a:rPr lang="cs-CZ" sz="2800" dirty="0" err="1"/>
              <a:t>checkbox</a:t>
            </a:r>
            <a:r>
              <a:rPr lang="cs-CZ" sz="2800" dirty="0"/>
              <a:t> - zaškrtávací pole</a:t>
            </a:r>
          </a:p>
          <a:p>
            <a:r>
              <a:rPr lang="cs-CZ" dirty="0" err="1"/>
              <a:t>checked</a:t>
            </a:r>
            <a:endParaRPr lang="cs-CZ" dirty="0"/>
          </a:p>
          <a:p>
            <a:pPr lvl="1"/>
            <a:r>
              <a:rPr lang="cs-CZ" sz="2800" dirty="0" err="1"/>
              <a:t>checked</a:t>
            </a:r>
            <a:r>
              <a:rPr lang="cs-CZ" sz="2800" dirty="0"/>
              <a:t>="</a:t>
            </a:r>
            <a:r>
              <a:rPr lang="cs-CZ" sz="2800" dirty="0" err="1"/>
              <a:t>checked</a:t>
            </a:r>
            <a:r>
              <a:rPr lang="cs-CZ" sz="2800" dirty="0"/>
              <a:t>" - pole bude zaškrtnuté (nezadáme-li, nebude zaškrtnuté)</a:t>
            </a:r>
          </a:p>
          <a:p>
            <a:r>
              <a:rPr lang="cs-CZ" dirty="0" err="1"/>
              <a:t>value</a:t>
            </a:r>
            <a:r>
              <a:rPr lang="cs-CZ" dirty="0"/>
              <a:t> - hodnota, která bude odeslána, bude-li pole zaškrtnuto</a:t>
            </a:r>
          </a:p>
          <a:p>
            <a:pPr marL="0" indent="0">
              <a:buNone/>
            </a:pPr>
            <a:r>
              <a:rPr lang="cs-CZ" dirty="0" smtClean="0"/>
              <a:t>Příklad</a:t>
            </a:r>
          </a:p>
          <a:p>
            <a:pPr marL="0" indent="0">
              <a:buNone/>
            </a:pPr>
            <a:r>
              <a:rPr lang="cs-CZ" dirty="0"/>
              <a:t>&lt;input type="</a:t>
            </a:r>
            <a:r>
              <a:rPr lang="cs-CZ" dirty="0" err="1"/>
              <a:t>checkbox</a:t>
            </a:r>
            <a:r>
              <a:rPr lang="cs-CZ" dirty="0"/>
              <a:t>" </a:t>
            </a:r>
            <a:r>
              <a:rPr lang="cs-CZ" dirty="0" err="1"/>
              <a:t>name</a:t>
            </a:r>
            <a:r>
              <a:rPr lang="cs-CZ" dirty="0"/>
              <a:t>="EN" </a:t>
            </a:r>
            <a:r>
              <a:rPr lang="cs-CZ" dirty="0" err="1"/>
              <a:t>value</a:t>
            </a:r>
            <a:r>
              <a:rPr lang="cs-CZ" dirty="0"/>
              <a:t>="ano"&gt; angličtina</a:t>
            </a:r>
          </a:p>
          <a:p>
            <a:pPr marL="0" indent="0">
              <a:buNone/>
            </a:pPr>
            <a:r>
              <a:rPr lang="cs-CZ" dirty="0"/>
              <a:t>&lt;input type="</a:t>
            </a:r>
            <a:r>
              <a:rPr lang="cs-CZ" dirty="0" err="1"/>
              <a:t>checkbox</a:t>
            </a:r>
            <a:r>
              <a:rPr lang="cs-CZ" dirty="0"/>
              <a:t>" </a:t>
            </a:r>
            <a:r>
              <a:rPr lang="cs-CZ" dirty="0" err="1"/>
              <a:t>name</a:t>
            </a:r>
            <a:r>
              <a:rPr lang="cs-CZ" dirty="0"/>
              <a:t>="DE" </a:t>
            </a:r>
            <a:r>
              <a:rPr lang="cs-CZ" dirty="0" err="1"/>
              <a:t>value</a:t>
            </a:r>
            <a:r>
              <a:rPr lang="cs-CZ" dirty="0"/>
              <a:t>="ano"&gt; němčina</a:t>
            </a:r>
          </a:p>
          <a:p>
            <a:pPr marL="0" indent="0">
              <a:buNone/>
            </a:pPr>
            <a:r>
              <a:rPr lang="cs-CZ" dirty="0"/>
              <a:t>&lt;input type="</a:t>
            </a:r>
            <a:r>
              <a:rPr lang="cs-CZ" dirty="0" err="1"/>
              <a:t>checkbox</a:t>
            </a:r>
            <a:r>
              <a:rPr lang="cs-CZ" dirty="0"/>
              <a:t>" </a:t>
            </a:r>
            <a:r>
              <a:rPr lang="cs-CZ" dirty="0" err="1"/>
              <a:t>name</a:t>
            </a:r>
            <a:r>
              <a:rPr lang="cs-CZ" dirty="0"/>
              <a:t>="RU" </a:t>
            </a:r>
            <a:r>
              <a:rPr lang="cs-CZ" dirty="0" err="1"/>
              <a:t>value</a:t>
            </a:r>
            <a:r>
              <a:rPr lang="cs-CZ" dirty="0"/>
              <a:t>="ano"&gt; ruština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18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2372" y="1002269"/>
            <a:ext cx="10657114" cy="54024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600" b="1" dirty="0"/>
              <a:t>Přepínače - input</a:t>
            </a:r>
          </a:p>
          <a:p>
            <a:r>
              <a:rPr lang="cs-CZ" dirty="0"/>
              <a:t>type</a:t>
            </a:r>
          </a:p>
          <a:p>
            <a:pPr lvl="1"/>
            <a:r>
              <a:rPr lang="cs-CZ" dirty="0" err="1"/>
              <a:t>radio</a:t>
            </a:r>
            <a:r>
              <a:rPr lang="cs-CZ" dirty="0"/>
              <a:t> - přepínací pole</a:t>
            </a:r>
          </a:p>
          <a:p>
            <a:r>
              <a:rPr lang="cs-CZ" dirty="0" err="1"/>
              <a:t>checked</a:t>
            </a:r>
            <a:endParaRPr lang="cs-CZ" dirty="0"/>
          </a:p>
          <a:p>
            <a:pPr lvl="1"/>
            <a:r>
              <a:rPr lang="cs-CZ" dirty="0" err="1"/>
              <a:t>checked</a:t>
            </a:r>
            <a:r>
              <a:rPr lang="cs-CZ" dirty="0"/>
              <a:t> - přepínač bude vybraný</a:t>
            </a:r>
          </a:p>
          <a:p>
            <a:r>
              <a:rPr lang="cs-CZ" dirty="0" err="1"/>
              <a:t>value</a:t>
            </a:r>
            <a:r>
              <a:rPr lang="cs-CZ" dirty="0"/>
              <a:t> - hodnota, která bude odeslána, bude-li přepínač vybraný</a:t>
            </a:r>
          </a:p>
          <a:p>
            <a:pPr marL="0" indent="0">
              <a:buNone/>
            </a:pPr>
            <a:r>
              <a:rPr lang="cs-CZ" dirty="0" smtClean="0"/>
              <a:t>Příklad</a:t>
            </a:r>
          </a:p>
          <a:p>
            <a:pPr marL="0" indent="0">
              <a:buNone/>
            </a:pPr>
            <a:r>
              <a:rPr lang="cs-CZ" dirty="0"/>
              <a:t>&lt;input type="</a:t>
            </a:r>
            <a:r>
              <a:rPr lang="cs-CZ" dirty="0" err="1"/>
              <a:t>radio</a:t>
            </a:r>
            <a:r>
              <a:rPr lang="cs-CZ" dirty="0"/>
              <a:t>" </a:t>
            </a:r>
            <a:r>
              <a:rPr lang="cs-CZ" dirty="0" err="1"/>
              <a:t>name</a:t>
            </a:r>
            <a:r>
              <a:rPr lang="cs-CZ" dirty="0"/>
              <a:t>="</a:t>
            </a:r>
            <a:r>
              <a:rPr lang="cs-CZ" dirty="0" err="1"/>
              <a:t>pohlavi</a:t>
            </a:r>
            <a:r>
              <a:rPr lang="cs-CZ" dirty="0"/>
              <a:t>" </a:t>
            </a:r>
            <a:r>
              <a:rPr lang="cs-CZ" dirty="0" err="1"/>
              <a:t>value</a:t>
            </a:r>
            <a:r>
              <a:rPr lang="cs-CZ" dirty="0"/>
              <a:t>="muž"&gt; muž</a:t>
            </a:r>
          </a:p>
          <a:p>
            <a:pPr marL="0" indent="0">
              <a:buNone/>
            </a:pPr>
            <a:r>
              <a:rPr lang="cs-CZ" dirty="0"/>
              <a:t>&lt;input type="</a:t>
            </a:r>
            <a:r>
              <a:rPr lang="cs-CZ" dirty="0" err="1"/>
              <a:t>radio</a:t>
            </a:r>
            <a:r>
              <a:rPr lang="cs-CZ" dirty="0"/>
              <a:t>" </a:t>
            </a:r>
            <a:r>
              <a:rPr lang="cs-CZ" dirty="0" err="1"/>
              <a:t>name</a:t>
            </a:r>
            <a:r>
              <a:rPr lang="cs-CZ" dirty="0"/>
              <a:t>="</a:t>
            </a:r>
            <a:r>
              <a:rPr lang="cs-CZ" dirty="0" err="1"/>
              <a:t>pohlavi</a:t>
            </a:r>
            <a:r>
              <a:rPr lang="cs-CZ" dirty="0"/>
              <a:t>" </a:t>
            </a:r>
            <a:r>
              <a:rPr lang="cs-CZ" dirty="0" err="1"/>
              <a:t>value</a:t>
            </a:r>
            <a:r>
              <a:rPr lang="cs-CZ" dirty="0"/>
              <a:t>="žena"&gt; žena</a:t>
            </a:r>
          </a:p>
        </p:txBody>
      </p:sp>
    </p:spTree>
    <p:extLst>
      <p:ext uri="{BB962C8B-B14F-4D97-AF65-F5344CB8AC3E}">
        <p14:creationId xmlns:p14="http://schemas.microsoft.com/office/powerpoint/2010/main" val="356156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28702" y="1026184"/>
            <a:ext cx="8186156" cy="4771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600" b="1" dirty="0"/>
              <a:t>Tlačítko - input</a:t>
            </a:r>
          </a:p>
          <a:p>
            <a:r>
              <a:rPr lang="cs-CZ" dirty="0"/>
              <a:t>type</a:t>
            </a:r>
          </a:p>
          <a:p>
            <a:pPr lvl="1"/>
            <a:r>
              <a:rPr lang="cs-CZ" sz="2800" dirty="0" err="1"/>
              <a:t>submit</a:t>
            </a:r>
            <a:r>
              <a:rPr lang="cs-CZ" sz="2800" dirty="0"/>
              <a:t> - tlačítko pro odeslání formuláře</a:t>
            </a:r>
          </a:p>
          <a:p>
            <a:pPr lvl="1"/>
            <a:r>
              <a:rPr lang="cs-CZ" sz="2800" dirty="0"/>
              <a:t>reset - tlačítko pro vymazání polí formuláře</a:t>
            </a:r>
          </a:p>
          <a:p>
            <a:r>
              <a:rPr lang="cs-CZ" dirty="0" err="1"/>
              <a:t>value</a:t>
            </a:r>
            <a:r>
              <a:rPr lang="cs-CZ" dirty="0"/>
              <a:t> - zobrazí se jako text tlačítka</a:t>
            </a:r>
          </a:p>
          <a:p>
            <a:pPr marL="0" indent="0">
              <a:buNone/>
            </a:pPr>
            <a:r>
              <a:rPr lang="cs-CZ" dirty="0" smtClean="0"/>
              <a:t>Příklad</a:t>
            </a:r>
          </a:p>
          <a:p>
            <a:pPr marL="0" indent="0">
              <a:buNone/>
            </a:pPr>
            <a:r>
              <a:rPr lang="cs-CZ" dirty="0"/>
              <a:t>&lt;input type="</a:t>
            </a:r>
            <a:r>
              <a:rPr lang="cs-CZ" dirty="0" err="1"/>
              <a:t>submit</a:t>
            </a:r>
            <a:r>
              <a:rPr lang="cs-CZ" dirty="0"/>
              <a:t>" </a:t>
            </a:r>
            <a:r>
              <a:rPr lang="cs-CZ" dirty="0" err="1"/>
              <a:t>value</a:t>
            </a:r>
            <a:r>
              <a:rPr lang="cs-CZ" dirty="0"/>
              <a:t>="Odeslat"&gt;</a:t>
            </a:r>
          </a:p>
          <a:p>
            <a:pPr marL="0" indent="0">
              <a:buNone/>
            </a:pPr>
            <a:r>
              <a:rPr lang="cs-CZ" dirty="0"/>
              <a:t>&lt;input type="reset" </a:t>
            </a:r>
            <a:r>
              <a:rPr lang="cs-CZ" dirty="0" err="1"/>
              <a:t>value</a:t>
            </a:r>
            <a:r>
              <a:rPr lang="cs-CZ" dirty="0"/>
              <a:t>="Vymazat</a:t>
            </a:r>
            <a:r>
              <a:rPr lang="cs-CZ" dirty="0" smtClean="0"/>
              <a:t>"&gt;</a:t>
            </a:r>
          </a:p>
        </p:txBody>
      </p:sp>
    </p:spTree>
    <p:extLst>
      <p:ext uri="{BB962C8B-B14F-4D97-AF65-F5344CB8AC3E}">
        <p14:creationId xmlns:p14="http://schemas.microsoft.com/office/powerpoint/2010/main" val="256175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12026" y="960210"/>
            <a:ext cx="9722031" cy="49325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 smtClean="0"/>
              <a:t>Uspořádání </a:t>
            </a:r>
            <a:r>
              <a:rPr lang="cs-CZ" b="1" dirty="0"/>
              <a:t>prvků </a:t>
            </a:r>
            <a:r>
              <a:rPr lang="cs-CZ" b="1" dirty="0" smtClean="0"/>
              <a:t>formuláře</a:t>
            </a:r>
            <a:endParaRPr lang="cs-CZ" b="1" dirty="0"/>
          </a:p>
          <a:p>
            <a:r>
              <a:rPr lang="cs-CZ" dirty="0"/>
              <a:t>label - </a:t>
            </a:r>
            <a:r>
              <a:rPr lang="cs-CZ" dirty="0" smtClean="0"/>
              <a:t>popisek</a:t>
            </a:r>
            <a:endParaRPr lang="cs-CZ" dirty="0"/>
          </a:p>
          <a:p>
            <a:r>
              <a:rPr lang="cs-CZ" dirty="0" err="1"/>
              <a:t>fieldset</a:t>
            </a:r>
            <a:r>
              <a:rPr lang="cs-CZ" dirty="0"/>
              <a:t> - vytvoření orámovaných skupin prvků </a:t>
            </a:r>
            <a:r>
              <a:rPr lang="cs-CZ" dirty="0" smtClean="0"/>
              <a:t>formuláře</a:t>
            </a:r>
          </a:p>
          <a:p>
            <a:pPr marL="0" indent="0">
              <a:buNone/>
            </a:pPr>
            <a:r>
              <a:rPr lang="cs-CZ" dirty="0" smtClean="0"/>
              <a:t>Příklad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&lt;</a:t>
            </a:r>
            <a:r>
              <a:rPr lang="cs-CZ" dirty="0" err="1"/>
              <a:t>fieldset</a:t>
            </a:r>
            <a:r>
              <a:rPr lang="cs-CZ" dirty="0"/>
              <a:t>&gt;</a:t>
            </a:r>
          </a:p>
          <a:p>
            <a:pPr marL="0" indent="0">
              <a:buNone/>
            </a:pPr>
            <a:r>
              <a:rPr lang="cs-CZ" dirty="0"/>
              <a:t>  &lt;legend&gt;Pohlaví:&lt;/legend&gt;</a:t>
            </a:r>
          </a:p>
          <a:p>
            <a:pPr marL="0" indent="0">
              <a:buNone/>
            </a:pPr>
            <a:r>
              <a:rPr lang="cs-CZ" dirty="0"/>
              <a:t>  &lt;input type="</a:t>
            </a:r>
            <a:r>
              <a:rPr lang="cs-CZ" dirty="0" err="1"/>
              <a:t>radio</a:t>
            </a:r>
            <a:r>
              <a:rPr lang="cs-CZ" dirty="0"/>
              <a:t>" </a:t>
            </a:r>
            <a:r>
              <a:rPr lang="cs-CZ" dirty="0" err="1"/>
              <a:t>name</a:t>
            </a:r>
            <a:r>
              <a:rPr lang="cs-CZ" dirty="0"/>
              <a:t>="</a:t>
            </a:r>
            <a:r>
              <a:rPr lang="cs-CZ" dirty="0" err="1"/>
              <a:t>pohlavi</a:t>
            </a:r>
            <a:r>
              <a:rPr lang="cs-CZ" dirty="0"/>
              <a:t>" </a:t>
            </a:r>
            <a:r>
              <a:rPr lang="cs-CZ" dirty="0" err="1"/>
              <a:t>value</a:t>
            </a:r>
            <a:r>
              <a:rPr lang="cs-CZ" dirty="0"/>
              <a:t>="muž"&gt; muž &lt;br&gt;</a:t>
            </a:r>
          </a:p>
          <a:p>
            <a:pPr marL="0" indent="0">
              <a:buNone/>
            </a:pPr>
            <a:r>
              <a:rPr lang="cs-CZ" dirty="0"/>
              <a:t>  &lt;input type="</a:t>
            </a:r>
            <a:r>
              <a:rPr lang="cs-CZ" dirty="0" err="1"/>
              <a:t>radio</a:t>
            </a:r>
            <a:r>
              <a:rPr lang="cs-CZ" dirty="0"/>
              <a:t>" </a:t>
            </a:r>
            <a:r>
              <a:rPr lang="cs-CZ" dirty="0" err="1"/>
              <a:t>name</a:t>
            </a:r>
            <a:r>
              <a:rPr lang="cs-CZ" dirty="0"/>
              <a:t>="</a:t>
            </a:r>
            <a:r>
              <a:rPr lang="cs-CZ" dirty="0" err="1"/>
              <a:t>pohlavi</a:t>
            </a:r>
            <a:r>
              <a:rPr lang="cs-CZ" dirty="0"/>
              <a:t>" </a:t>
            </a:r>
            <a:r>
              <a:rPr lang="cs-CZ" dirty="0" err="1"/>
              <a:t>value</a:t>
            </a:r>
            <a:r>
              <a:rPr lang="cs-CZ" dirty="0"/>
              <a:t>="žena"&gt; žena</a:t>
            </a:r>
          </a:p>
          <a:p>
            <a:pPr marL="0" indent="0">
              <a:buNone/>
            </a:pPr>
            <a:r>
              <a:rPr lang="cs-CZ" dirty="0"/>
              <a:t>&lt;/</a:t>
            </a:r>
            <a:r>
              <a:rPr lang="cs-CZ" dirty="0" err="1"/>
              <a:t>fieldset</a:t>
            </a:r>
            <a:r>
              <a:rPr lang="cs-CZ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81048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6093" y="646356"/>
            <a:ext cx="9481624" cy="5824782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3600" b="1" dirty="0"/>
              <a:t>&lt;</a:t>
            </a:r>
            <a:r>
              <a:rPr lang="cs-CZ" sz="3600" b="1" dirty="0" err="1"/>
              <a:t>textarea</a:t>
            </a:r>
            <a:r>
              <a:rPr lang="cs-CZ" sz="3600" b="1" dirty="0" smtClean="0"/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smtClean="0"/>
              <a:t>je párový </a:t>
            </a:r>
            <a:r>
              <a:rPr lang="cs-CZ" dirty="0" err="1" smtClean="0"/>
              <a:t>tag</a:t>
            </a:r>
            <a:r>
              <a:rPr lang="cs-CZ" dirty="0"/>
              <a:t>, slouží pro zadání libovolně dlouhého textu s více řádky do </a:t>
            </a:r>
            <a:r>
              <a:rPr lang="cs-CZ" dirty="0" smtClean="0"/>
              <a:t>formuláře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smtClean="0"/>
              <a:t>Atributy: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maxlength</a:t>
            </a:r>
            <a:r>
              <a:rPr lang="cs-CZ" dirty="0"/>
              <a:t> - </a:t>
            </a:r>
            <a:r>
              <a:rPr lang="cs-CZ" dirty="0" smtClean="0"/>
              <a:t>udává </a:t>
            </a:r>
            <a:r>
              <a:rPr lang="cs-CZ" dirty="0"/>
              <a:t>maximální počet znaků, jež mohou být do pole </a:t>
            </a:r>
            <a:r>
              <a:rPr lang="cs-CZ" dirty="0" smtClean="0"/>
              <a:t>vloženy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placeholder</a:t>
            </a:r>
            <a:r>
              <a:rPr lang="cs-CZ" dirty="0"/>
              <a:t> - </a:t>
            </a:r>
            <a:r>
              <a:rPr lang="cs-CZ" dirty="0" smtClean="0"/>
              <a:t>definuje </a:t>
            </a:r>
            <a:r>
              <a:rPr lang="cs-CZ" dirty="0"/>
              <a:t>text, který se zobrazí v případě, že je pole prázdné. Obvykle je vykreslen zašedle a slouží jako </a:t>
            </a:r>
            <a:r>
              <a:rPr lang="cs-CZ" dirty="0" smtClean="0"/>
              <a:t>nápověda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name</a:t>
            </a:r>
            <a:r>
              <a:rPr lang="cs-CZ" dirty="0"/>
              <a:t> - </a:t>
            </a:r>
            <a:r>
              <a:rPr lang="cs-CZ" dirty="0" smtClean="0"/>
              <a:t>definuje </a:t>
            </a:r>
            <a:r>
              <a:rPr lang="cs-CZ" dirty="0"/>
              <a:t>jméno </a:t>
            </a:r>
            <a:r>
              <a:rPr lang="cs-CZ" dirty="0" smtClean="0"/>
              <a:t>elementu</a:t>
            </a:r>
            <a:endParaRPr lang="cs-CZ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cols</a:t>
            </a:r>
            <a:r>
              <a:rPr lang="cs-CZ" dirty="0"/>
              <a:t> - </a:t>
            </a:r>
            <a:r>
              <a:rPr lang="cs-CZ" dirty="0" smtClean="0"/>
              <a:t>počet </a:t>
            </a:r>
            <a:r>
              <a:rPr lang="cs-CZ" dirty="0"/>
              <a:t>sloupců (znaků na řádek). Obvykle se šířka nastavuje spíše CSS vlastností </a:t>
            </a:r>
            <a:r>
              <a:rPr lang="cs-CZ" dirty="0" err="1" smtClean="0"/>
              <a:t>width</a:t>
            </a:r>
            <a:endParaRPr lang="cs-CZ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rows</a:t>
            </a:r>
            <a:r>
              <a:rPr lang="cs-CZ" dirty="0"/>
              <a:t> - </a:t>
            </a:r>
            <a:r>
              <a:rPr lang="cs-CZ" dirty="0" smtClean="0"/>
              <a:t>počet </a:t>
            </a:r>
            <a:r>
              <a:rPr lang="cs-CZ" dirty="0"/>
              <a:t>řádků pole. Většinou se výška nastavuje spíše přes CSS vlastností </a:t>
            </a:r>
            <a:r>
              <a:rPr lang="cs-CZ" dirty="0" err="1" smtClean="0"/>
              <a:t>height</a:t>
            </a:r>
            <a:endParaRPr lang="cs-CZ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smtClean="0"/>
              <a:t>Příklad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b="1" dirty="0"/>
              <a:t>&lt;</a:t>
            </a:r>
            <a:r>
              <a:rPr lang="cs-CZ" b="1" dirty="0" err="1"/>
              <a:t>textarea</a:t>
            </a:r>
            <a:r>
              <a:rPr lang="cs-CZ" dirty="0"/>
              <a:t> </a:t>
            </a:r>
            <a:r>
              <a:rPr lang="cs-CZ" dirty="0" err="1"/>
              <a:t>name</a:t>
            </a:r>
            <a:r>
              <a:rPr lang="cs-CZ" dirty="0"/>
              <a:t>="</a:t>
            </a:r>
            <a:r>
              <a:rPr lang="cs-CZ" dirty="0" err="1"/>
              <a:t>komentar</a:t>
            </a:r>
            <a:r>
              <a:rPr lang="cs-CZ" dirty="0"/>
              <a:t>" </a:t>
            </a:r>
            <a:r>
              <a:rPr lang="cs-CZ" dirty="0" err="1"/>
              <a:t>rows</a:t>
            </a:r>
            <a:r>
              <a:rPr lang="cs-CZ" dirty="0"/>
              <a:t>="5" </a:t>
            </a:r>
            <a:r>
              <a:rPr lang="cs-CZ" dirty="0" err="1"/>
              <a:t>cols</a:t>
            </a:r>
            <a:r>
              <a:rPr lang="cs-CZ" dirty="0"/>
              <a:t>="40" </a:t>
            </a:r>
            <a:r>
              <a:rPr lang="cs-CZ" dirty="0" err="1"/>
              <a:t>placeholder</a:t>
            </a:r>
            <a:r>
              <a:rPr lang="cs-CZ" dirty="0"/>
              <a:t>="Zde </a:t>
            </a:r>
            <a:r>
              <a:rPr lang="cs-CZ" dirty="0" err="1" smtClean="0"/>
              <a:t>napiště</a:t>
            </a:r>
            <a:r>
              <a:rPr lang="cs-CZ" dirty="0" smtClean="0"/>
              <a:t> vaše připomínky "</a:t>
            </a:r>
            <a:r>
              <a:rPr lang="cs-CZ" b="1" dirty="0" smtClean="0"/>
              <a:t>&gt;&lt;/</a:t>
            </a:r>
            <a:r>
              <a:rPr lang="cs-CZ" b="1" dirty="0" err="1"/>
              <a:t>textarea</a:t>
            </a:r>
            <a:r>
              <a:rPr lang="cs-CZ" b="1" dirty="0"/>
              <a:t>&gt;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00951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19554" y="854955"/>
            <a:ext cx="9811043" cy="534889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3000" b="1" dirty="0"/>
              <a:t>&lt;</a:t>
            </a:r>
            <a:r>
              <a:rPr lang="cs-CZ" sz="3000" b="1" dirty="0" err="1"/>
              <a:t>select</a:t>
            </a:r>
            <a:r>
              <a:rPr lang="cs-CZ" sz="3000" b="1" dirty="0"/>
              <a:t>&gt; </a:t>
            </a:r>
            <a:endParaRPr lang="cs-CZ" sz="3000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smtClean="0"/>
              <a:t>je </a:t>
            </a:r>
            <a:r>
              <a:rPr lang="cs-CZ" dirty="0"/>
              <a:t>elementem formuláře, </a:t>
            </a:r>
            <a:r>
              <a:rPr lang="cs-CZ" dirty="0" smtClean="0"/>
              <a:t>který </a:t>
            </a:r>
            <a:r>
              <a:rPr lang="cs-CZ" dirty="0"/>
              <a:t>umožňuje vybrat 1 nebo více možností z nabídnutých hodnot. Může mít podobu </a:t>
            </a:r>
            <a:r>
              <a:rPr lang="cs-CZ" dirty="0" err="1"/>
              <a:t>vyjížděcího</a:t>
            </a:r>
            <a:r>
              <a:rPr lang="cs-CZ" dirty="0"/>
              <a:t> </a:t>
            </a:r>
            <a:r>
              <a:rPr lang="cs-CZ" dirty="0" err="1"/>
              <a:t>comboboxu</a:t>
            </a:r>
            <a:r>
              <a:rPr lang="cs-CZ" dirty="0"/>
              <a:t> nebo může být určitý počet možností stále zobrazen.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smtClean="0"/>
              <a:t>Atributy: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 smtClean="0"/>
              <a:t>multiple</a:t>
            </a:r>
            <a:r>
              <a:rPr lang="cs-CZ" dirty="0" smtClean="0"/>
              <a:t> </a:t>
            </a:r>
            <a:r>
              <a:rPr lang="cs-CZ" dirty="0"/>
              <a:t>- </a:t>
            </a:r>
            <a:r>
              <a:rPr lang="cs-CZ" dirty="0" smtClean="0"/>
              <a:t>pokud </a:t>
            </a:r>
            <a:r>
              <a:rPr lang="cs-CZ" dirty="0"/>
              <a:t>je uveden, je možno zaškrtnout více možností.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size</a:t>
            </a:r>
            <a:r>
              <a:rPr lang="cs-CZ" dirty="0"/>
              <a:t> - </a:t>
            </a:r>
            <a:r>
              <a:rPr lang="cs-CZ" dirty="0" smtClean="0"/>
              <a:t>určuje </a:t>
            </a:r>
            <a:r>
              <a:rPr lang="cs-CZ" dirty="0"/>
              <a:t>počet zobrazených </a:t>
            </a:r>
            <a:r>
              <a:rPr lang="cs-CZ" dirty="0" smtClean="0"/>
              <a:t>možností (když </a:t>
            </a:r>
            <a:r>
              <a:rPr lang="cs-CZ" dirty="0"/>
              <a:t>je možností více než udává </a:t>
            </a:r>
            <a:r>
              <a:rPr lang="cs-CZ" dirty="0" err="1"/>
              <a:t>size</a:t>
            </a:r>
            <a:r>
              <a:rPr lang="cs-CZ" dirty="0"/>
              <a:t>, zobrazí prohlížeč </a:t>
            </a:r>
            <a:r>
              <a:rPr lang="cs-CZ" dirty="0" smtClean="0"/>
              <a:t>posuvník).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name</a:t>
            </a:r>
            <a:r>
              <a:rPr lang="cs-CZ" dirty="0"/>
              <a:t> - </a:t>
            </a:r>
            <a:r>
              <a:rPr lang="cs-CZ" dirty="0" smtClean="0"/>
              <a:t>definuje </a:t>
            </a:r>
            <a:r>
              <a:rPr lang="cs-CZ" dirty="0"/>
              <a:t>jméno </a:t>
            </a:r>
            <a:r>
              <a:rPr lang="cs-CZ" dirty="0" smtClean="0"/>
              <a:t>elementu.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smtClean="0"/>
              <a:t>Jednotlivé </a:t>
            </a:r>
            <a:r>
              <a:rPr lang="cs-CZ" dirty="0"/>
              <a:t>možnosti vkládáme pomocí </a:t>
            </a:r>
            <a:r>
              <a:rPr lang="cs-CZ" dirty="0" err="1"/>
              <a:t>tagu</a:t>
            </a:r>
            <a:r>
              <a:rPr lang="cs-CZ" dirty="0"/>
              <a:t> </a:t>
            </a:r>
            <a:r>
              <a:rPr lang="cs-CZ" sz="3000" b="1" dirty="0"/>
              <a:t>&lt;</a:t>
            </a:r>
            <a:r>
              <a:rPr lang="cs-CZ" sz="3000" b="1" dirty="0" err="1"/>
              <a:t>option</a:t>
            </a:r>
            <a:r>
              <a:rPr lang="cs-CZ" sz="3000" b="1" dirty="0" smtClean="0"/>
              <a:t>&gt;.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smtClean="0"/>
              <a:t>Atributy: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 smtClean="0"/>
              <a:t>selected</a:t>
            </a:r>
            <a:r>
              <a:rPr lang="cs-CZ" dirty="0" smtClean="0"/>
              <a:t> - pokud </a:t>
            </a:r>
            <a:r>
              <a:rPr lang="cs-CZ" dirty="0"/>
              <a:t>je uveden, je daná možnost předem vybrána.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value</a:t>
            </a:r>
            <a:r>
              <a:rPr lang="cs-CZ" dirty="0"/>
              <a:t> - </a:t>
            </a:r>
            <a:r>
              <a:rPr lang="cs-CZ" dirty="0" smtClean="0"/>
              <a:t>udává </a:t>
            </a:r>
            <a:r>
              <a:rPr lang="cs-CZ" dirty="0"/>
              <a:t>hodnotu, která se má poslat serveru.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891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35149" y="1544270"/>
            <a:ext cx="9951720" cy="4758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&lt;</a:t>
            </a:r>
            <a:r>
              <a:rPr lang="cs-CZ" dirty="0" err="1"/>
              <a:t>select</a:t>
            </a:r>
            <a:r>
              <a:rPr lang="cs-CZ" dirty="0"/>
              <a:t> </a:t>
            </a:r>
            <a:r>
              <a:rPr lang="cs-CZ" dirty="0" err="1"/>
              <a:t>name</a:t>
            </a:r>
            <a:r>
              <a:rPr lang="cs-CZ" dirty="0" smtClean="0"/>
              <a:t>=„</a:t>
            </a:r>
            <a:r>
              <a:rPr lang="cs-CZ" dirty="0" err="1" smtClean="0"/>
              <a:t>pracovni</a:t>
            </a:r>
            <a:r>
              <a:rPr lang="cs-CZ" dirty="0" smtClean="0"/>
              <a:t> den</a:t>
            </a:r>
            <a:r>
              <a:rPr lang="cs-CZ" dirty="0"/>
              <a:t>"&gt;</a:t>
            </a:r>
          </a:p>
          <a:p>
            <a:pPr marL="0" indent="0">
              <a:buNone/>
            </a:pPr>
            <a:r>
              <a:rPr lang="cs-CZ" dirty="0" smtClean="0"/>
              <a:t>	     &lt;</a:t>
            </a:r>
            <a:r>
              <a:rPr lang="cs-CZ" dirty="0" err="1"/>
              <a:t>option</a:t>
            </a:r>
            <a:r>
              <a:rPr lang="cs-CZ" dirty="0"/>
              <a:t> </a:t>
            </a:r>
            <a:r>
              <a:rPr lang="cs-CZ" dirty="0" err="1"/>
              <a:t>value</a:t>
            </a:r>
            <a:r>
              <a:rPr lang="cs-CZ" dirty="0"/>
              <a:t>="1"&gt;Pondělí&lt;/</a:t>
            </a:r>
            <a:r>
              <a:rPr lang="cs-CZ" dirty="0" err="1"/>
              <a:t>option</a:t>
            </a:r>
            <a:r>
              <a:rPr lang="cs-CZ" dirty="0"/>
              <a:t>&gt;</a:t>
            </a:r>
          </a:p>
          <a:p>
            <a:pPr marL="0" indent="0">
              <a:buNone/>
            </a:pPr>
            <a:r>
              <a:rPr lang="cs-CZ" dirty="0"/>
              <a:t>                &lt;</a:t>
            </a:r>
            <a:r>
              <a:rPr lang="cs-CZ" dirty="0" err="1"/>
              <a:t>option</a:t>
            </a:r>
            <a:r>
              <a:rPr lang="cs-CZ" dirty="0"/>
              <a:t> </a:t>
            </a:r>
            <a:r>
              <a:rPr lang="cs-CZ" dirty="0" err="1"/>
              <a:t>value</a:t>
            </a:r>
            <a:r>
              <a:rPr lang="cs-CZ" dirty="0"/>
              <a:t>="2"&gt;Úterý&lt;/</a:t>
            </a:r>
            <a:r>
              <a:rPr lang="cs-CZ" dirty="0" err="1"/>
              <a:t>option</a:t>
            </a:r>
            <a:r>
              <a:rPr lang="cs-CZ" dirty="0"/>
              <a:t>&gt;</a:t>
            </a:r>
          </a:p>
          <a:p>
            <a:pPr marL="0" indent="0">
              <a:buNone/>
            </a:pPr>
            <a:r>
              <a:rPr lang="cs-CZ" dirty="0"/>
              <a:t>                &lt;</a:t>
            </a:r>
            <a:r>
              <a:rPr lang="cs-CZ" dirty="0" err="1"/>
              <a:t>option</a:t>
            </a:r>
            <a:r>
              <a:rPr lang="cs-CZ" dirty="0"/>
              <a:t> </a:t>
            </a:r>
            <a:r>
              <a:rPr lang="cs-CZ" dirty="0" err="1"/>
              <a:t>value</a:t>
            </a:r>
            <a:r>
              <a:rPr lang="cs-CZ" dirty="0"/>
              <a:t>="3" </a:t>
            </a:r>
            <a:r>
              <a:rPr lang="cs-CZ" dirty="0" err="1"/>
              <a:t>selected</a:t>
            </a:r>
            <a:r>
              <a:rPr lang="cs-CZ" dirty="0"/>
              <a:t>="</a:t>
            </a:r>
            <a:r>
              <a:rPr lang="cs-CZ" dirty="0" err="1"/>
              <a:t>selected</a:t>
            </a:r>
            <a:r>
              <a:rPr lang="cs-CZ" dirty="0"/>
              <a:t>"&gt;Středa&lt;/</a:t>
            </a:r>
            <a:r>
              <a:rPr lang="cs-CZ" dirty="0" err="1"/>
              <a:t>option</a:t>
            </a:r>
            <a:r>
              <a:rPr lang="cs-CZ" dirty="0"/>
              <a:t>&gt;</a:t>
            </a:r>
          </a:p>
          <a:p>
            <a:pPr marL="0" indent="0">
              <a:buNone/>
            </a:pPr>
            <a:r>
              <a:rPr lang="cs-CZ" dirty="0"/>
              <a:t>                &lt;</a:t>
            </a:r>
            <a:r>
              <a:rPr lang="cs-CZ" dirty="0" err="1"/>
              <a:t>option</a:t>
            </a:r>
            <a:r>
              <a:rPr lang="cs-CZ" dirty="0"/>
              <a:t> </a:t>
            </a:r>
            <a:r>
              <a:rPr lang="cs-CZ" dirty="0" err="1"/>
              <a:t>value</a:t>
            </a:r>
            <a:r>
              <a:rPr lang="cs-CZ" dirty="0"/>
              <a:t>="4"&gt;Čtvrtek&lt;/</a:t>
            </a:r>
            <a:r>
              <a:rPr lang="cs-CZ" dirty="0" err="1"/>
              <a:t>option</a:t>
            </a:r>
            <a:r>
              <a:rPr lang="cs-CZ" dirty="0"/>
              <a:t>&gt;</a:t>
            </a:r>
          </a:p>
          <a:p>
            <a:pPr marL="0" indent="0">
              <a:buNone/>
            </a:pPr>
            <a:r>
              <a:rPr lang="cs-CZ" dirty="0"/>
              <a:t>                &lt;</a:t>
            </a:r>
            <a:r>
              <a:rPr lang="cs-CZ" dirty="0" err="1"/>
              <a:t>option</a:t>
            </a:r>
            <a:r>
              <a:rPr lang="cs-CZ" dirty="0"/>
              <a:t> </a:t>
            </a:r>
            <a:r>
              <a:rPr lang="cs-CZ" dirty="0" err="1"/>
              <a:t>value</a:t>
            </a:r>
            <a:r>
              <a:rPr lang="cs-CZ" dirty="0"/>
              <a:t>="5"&gt;Pátek&lt;/</a:t>
            </a:r>
            <a:r>
              <a:rPr lang="cs-CZ" dirty="0" err="1"/>
              <a:t>option</a:t>
            </a:r>
            <a:r>
              <a:rPr lang="cs-CZ" dirty="0"/>
              <a:t>&gt;</a:t>
            </a:r>
          </a:p>
          <a:p>
            <a:pPr marL="0" indent="0">
              <a:buNone/>
            </a:pPr>
            <a:r>
              <a:rPr lang="cs-CZ" dirty="0" smtClean="0"/>
              <a:t>&lt;/</a:t>
            </a:r>
            <a:r>
              <a:rPr lang="cs-CZ" dirty="0" err="1"/>
              <a:t>select</a:t>
            </a:r>
            <a:r>
              <a:rPr lang="cs-CZ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71823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9217" y="1375460"/>
            <a:ext cx="10387818" cy="3717045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&lt;label&gt; </a:t>
            </a:r>
            <a:endParaRPr lang="cs-CZ" b="1" dirty="0" smtClean="0"/>
          </a:p>
          <a:p>
            <a:pPr marL="0" indent="0">
              <a:buNone/>
            </a:pPr>
            <a:r>
              <a:rPr lang="cs-CZ" dirty="0" smtClean="0"/>
              <a:t>je </a:t>
            </a:r>
            <a:r>
              <a:rPr lang="cs-CZ" dirty="0"/>
              <a:t>důležitým prvkem formulářů. Slouží k popisu polí, je to tedy text </a:t>
            </a:r>
            <a:r>
              <a:rPr lang="cs-CZ" dirty="0" smtClean="0"/>
              <a:t>vedle </a:t>
            </a:r>
            <a:r>
              <a:rPr lang="cs-CZ" dirty="0"/>
              <a:t>pole, který udává, k čemu pole slouží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dirty="0" err="1"/>
              <a:t>for</a:t>
            </a:r>
            <a:r>
              <a:rPr lang="cs-CZ" dirty="0"/>
              <a:t> - </a:t>
            </a:r>
            <a:r>
              <a:rPr lang="cs-CZ" dirty="0" smtClean="0"/>
              <a:t>atribut </a:t>
            </a:r>
            <a:r>
              <a:rPr lang="cs-CZ" dirty="0"/>
              <a:t>obsahuje id elementu, ke kterému label </a:t>
            </a:r>
            <a:r>
              <a:rPr lang="cs-CZ" dirty="0" smtClean="0"/>
              <a:t>patří</a:t>
            </a:r>
            <a:endParaRPr lang="cs-CZ" dirty="0"/>
          </a:p>
          <a:p>
            <a:pPr marL="0" indent="0">
              <a:buNone/>
            </a:pPr>
            <a:r>
              <a:rPr lang="cs-CZ" b="1" dirty="0"/>
              <a:t>&lt;label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 smtClean="0"/>
              <a:t>=„</a:t>
            </a:r>
            <a:r>
              <a:rPr lang="cs-CZ" dirty="0" err="1" smtClean="0"/>
              <a:t>zenaty</a:t>
            </a:r>
            <a:r>
              <a:rPr lang="cs-CZ" dirty="0" smtClean="0"/>
              <a:t>"</a:t>
            </a:r>
            <a:r>
              <a:rPr lang="cs-CZ" b="1" dirty="0" smtClean="0"/>
              <a:t>&gt;</a:t>
            </a:r>
            <a:r>
              <a:rPr lang="cs-CZ" dirty="0" smtClean="0"/>
              <a:t>ženatý</a:t>
            </a:r>
            <a:r>
              <a:rPr lang="cs-CZ" b="1" dirty="0" smtClean="0"/>
              <a:t>&lt;/</a:t>
            </a:r>
            <a:r>
              <a:rPr lang="cs-CZ" b="1" dirty="0"/>
              <a:t>label&gt;</a:t>
            </a:r>
            <a:r>
              <a:rPr lang="cs-CZ" dirty="0"/>
              <a:t> </a:t>
            </a:r>
            <a:endParaRPr lang="cs-CZ" dirty="0" smtClean="0"/>
          </a:p>
          <a:p>
            <a:pPr marL="0" indent="0">
              <a:buNone/>
            </a:pPr>
            <a:r>
              <a:rPr lang="cs-CZ" b="1" dirty="0" smtClean="0"/>
              <a:t>&lt;</a:t>
            </a:r>
            <a:r>
              <a:rPr lang="cs-CZ" b="1" dirty="0"/>
              <a:t>input</a:t>
            </a:r>
            <a:r>
              <a:rPr lang="cs-CZ" dirty="0"/>
              <a:t> type="</a:t>
            </a:r>
            <a:r>
              <a:rPr lang="cs-CZ" dirty="0" err="1"/>
              <a:t>checkbox</a:t>
            </a:r>
            <a:r>
              <a:rPr lang="cs-CZ" dirty="0"/>
              <a:t>" </a:t>
            </a:r>
            <a:r>
              <a:rPr lang="cs-CZ" dirty="0" err="1"/>
              <a:t>name</a:t>
            </a:r>
            <a:r>
              <a:rPr lang="cs-CZ" dirty="0" smtClean="0"/>
              <a:t>=„</a:t>
            </a:r>
            <a:r>
              <a:rPr lang="cs-CZ" dirty="0" err="1" smtClean="0"/>
              <a:t>zenaty</a:t>
            </a:r>
            <a:r>
              <a:rPr lang="cs-CZ" dirty="0" smtClean="0"/>
              <a:t>" </a:t>
            </a:r>
            <a:r>
              <a:rPr lang="cs-CZ" dirty="0" err="1"/>
              <a:t>value</a:t>
            </a:r>
            <a:r>
              <a:rPr lang="cs-CZ" dirty="0" smtClean="0"/>
              <a:t>=„ženatý" </a:t>
            </a:r>
            <a:r>
              <a:rPr lang="cs-CZ" dirty="0"/>
              <a:t>id</a:t>
            </a:r>
            <a:r>
              <a:rPr lang="cs-CZ" dirty="0" smtClean="0"/>
              <a:t>=„</a:t>
            </a:r>
            <a:r>
              <a:rPr lang="cs-CZ" dirty="0" err="1" smtClean="0"/>
              <a:t>zenaty</a:t>
            </a:r>
            <a:r>
              <a:rPr lang="cs-CZ" dirty="0" smtClean="0"/>
              <a:t>" </a:t>
            </a:r>
            <a:r>
              <a:rPr lang="cs-CZ" b="1" dirty="0"/>
              <a:t>/&gt;&lt;br</a:t>
            </a:r>
            <a:r>
              <a:rPr lang="cs-CZ" dirty="0"/>
              <a:t> </a:t>
            </a:r>
            <a:r>
              <a:rPr lang="cs-CZ" b="1" dirty="0"/>
              <a:t>/&gt;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790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9726" y="525780"/>
            <a:ext cx="10515600" cy="68643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1200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cs-CZ" sz="12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cs-CZ" sz="4800" dirty="0">
                <a:latin typeface="Calibri" panose="020F0502020204030204" pitchFamily="34" charset="0"/>
              </a:rPr>
              <a:t>Validace stránek </a:t>
            </a:r>
            <a:endParaRPr lang="cs-CZ" sz="4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81686" y="1325880"/>
            <a:ext cx="9664505" cy="483576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cs-CZ" dirty="0" smtClean="0"/>
              <a:t>Slovo </a:t>
            </a:r>
            <a:r>
              <a:rPr lang="cs-CZ" b="1" dirty="0"/>
              <a:t>validita</a:t>
            </a:r>
            <a:r>
              <a:rPr lang="cs-CZ" dirty="0"/>
              <a:t> pochází z latinského slova validus, neboli zdravý.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cs-CZ" dirty="0"/>
              <a:t>Zjednodušeně validním kódem nazýváme kód, který neobsahuje chyby</a:t>
            </a:r>
            <a:r>
              <a:rPr lang="cs-CZ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cs-CZ" dirty="0" smtClean="0"/>
              <a:t>HTML </a:t>
            </a:r>
            <a:r>
              <a:rPr lang="cs-CZ" dirty="0"/>
              <a:t>je strukturovaný značkovací jazyk a existují určitá pravidla, jak by měl </a:t>
            </a:r>
            <a:r>
              <a:rPr lang="cs-CZ" dirty="0" smtClean="0"/>
              <a:t>být </a:t>
            </a:r>
            <a:r>
              <a:rPr lang="cs-CZ" dirty="0"/>
              <a:t>používán, </a:t>
            </a:r>
            <a:r>
              <a:rPr lang="cs-CZ" dirty="0" smtClean="0"/>
              <a:t>aby odpovídal</a:t>
            </a:r>
            <a:r>
              <a:rPr lang="cs-CZ" dirty="0"/>
              <a:t> W3C standardům pro WWW. </a:t>
            </a:r>
            <a:endParaRPr lang="cs-CZ" dirty="0" smtClean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cs-CZ" dirty="0" smtClean="0"/>
              <a:t>Dodržování </a:t>
            </a:r>
            <a:r>
              <a:rPr lang="cs-CZ" dirty="0"/>
              <a:t>těchto pravidel znamená, že jsou webové stránky přístupné na všech typech </a:t>
            </a:r>
            <a:r>
              <a:rPr lang="cs-CZ" dirty="0" smtClean="0"/>
              <a:t>počítačů </a:t>
            </a:r>
            <a:r>
              <a:rPr lang="cs-CZ" dirty="0"/>
              <a:t>a </a:t>
            </a:r>
            <a:r>
              <a:rPr lang="cs-CZ" dirty="0" smtClean="0"/>
              <a:t>také na</a:t>
            </a:r>
            <a:r>
              <a:rPr lang="cs-CZ" dirty="0"/>
              <a:t> </a:t>
            </a:r>
            <a:r>
              <a:rPr lang="cs-CZ" dirty="0" smtClean="0"/>
              <a:t>bezdrátových </a:t>
            </a:r>
            <a:r>
              <a:rPr lang="cs-CZ" dirty="0"/>
              <a:t>zařízeních jako jsou mobilní telefony nebo PDA, které mají omezenou velikost displeje.</a:t>
            </a:r>
            <a:r>
              <a:rPr lang="cs-CZ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936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3940" y="837370"/>
            <a:ext cx="10515600" cy="53102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400" dirty="0"/>
              <a:t>Chyby mohou nastat omylem, chybným zápisem některého </a:t>
            </a:r>
            <a:r>
              <a:rPr lang="cs-CZ" sz="3400" dirty="0" err="1"/>
              <a:t>tagu</a:t>
            </a:r>
            <a:r>
              <a:rPr lang="cs-CZ" sz="3400" dirty="0"/>
              <a:t>, překlepem, ale také nedodržením základních zásad pro danou verzi </a:t>
            </a:r>
            <a:r>
              <a:rPr lang="cs-CZ" sz="3400" dirty="0" smtClean="0"/>
              <a:t>HTML.</a:t>
            </a:r>
          </a:p>
          <a:p>
            <a:pPr marL="0" indent="0">
              <a:buNone/>
            </a:pPr>
            <a:r>
              <a:rPr lang="cs-CZ" sz="3400" dirty="0"/>
              <a:t>Validní kód je </a:t>
            </a:r>
            <a:r>
              <a:rPr lang="cs-CZ" sz="3400" dirty="0" smtClean="0"/>
              <a:t>přehlednější a </a:t>
            </a:r>
            <a:r>
              <a:rPr lang="cs-CZ" sz="3400" dirty="0"/>
              <a:t>rychleji </a:t>
            </a:r>
            <a:r>
              <a:rPr lang="cs-CZ" sz="3400" dirty="0" smtClean="0"/>
              <a:t>se </a:t>
            </a:r>
            <a:r>
              <a:rPr lang="cs-CZ" sz="3400" dirty="0"/>
              <a:t>i </a:t>
            </a:r>
            <a:r>
              <a:rPr lang="cs-CZ" sz="3400" dirty="0" smtClean="0"/>
              <a:t>načítá.</a:t>
            </a:r>
            <a:r>
              <a:rPr lang="cs-CZ" sz="3400" dirty="0"/>
              <a:t> </a:t>
            </a:r>
            <a:endParaRPr lang="cs-CZ" sz="3400" dirty="0" smtClean="0"/>
          </a:p>
          <a:p>
            <a:pPr marL="0" indent="0">
              <a:buNone/>
            </a:pPr>
            <a:r>
              <a:rPr lang="cs-CZ" sz="3400" dirty="0" smtClean="0"/>
              <a:t>Ověřit </a:t>
            </a:r>
            <a:r>
              <a:rPr lang="cs-CZ" sz="3400" dirty="0"/>
              <a:t>validitu stránek můžeme použitím validátoru</a:t>
            </a:r>
            <a:r>
              <a:rPr lang="cs-CZ" sz="3400" dirty="0" smtClean="0"/>
              <a:t>.</a:t>
            </a:r>
          </a:p>
          <a:p>
            <a:pPr marL="0" indent="0">
              <a:buNone/>
            </a:pPr>
            <a:r>
              <a:rPr lang="cs-CZ" sz="3400" b="1" dirty="0" smtClean="0"/>
              <a:t>Validátor</a:t>
            </a:r>
            <a:r>
              <a:rPr lang="cs-CZ" sz="3400" dirty="0" smtClean="0"/>
              <a:t> </a:t>
            </a:r>
            <a:r>
              <a:rPr lang="cs-CZ" sz="3400" dirty="0"/>
              <a:t>je předem naprogramovaný SW nebo server, který zná základy jednotlivých verzí jazyka HTML. Zajistí kontrolu zdrojových kódů, které mu předkládáme a zároveň nám odhalí chyby a v dobrém případě navrhne i řešení vzniklé situace. </a:t>
            </a:r>
            <a:endParaRPr lang="cs-CZ" sz="3400" b="1" dirty="0" smtClean="0"/>
          </a:p>
        </p:txBody>
      </p:sp>
    </p:spTree>
    <p:extLst>
      <p:ext uri="{BB962C8B-B14F-4D97-AF65-F5344CB8AC3E}">
        <p14:creationId xmlns:p14="http://schemas.microsoft.com/office/powerpoint/2010/main" val="19816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1272" y="1021528"/>
            <a:ext cx="10515600" cy="50135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dirty="0" smtClean="0"/>
              <a:t>Webové prohlížeče jsou navržené tak, aby si poradily s co nejvíce typy chyb a zobrazily naši stránku co nejlépe.</a:t>
            </a:r>
            <a:endParaRPr lang="cs-CZ" sz="3200" dirty="0"/>
          </a:p>
          <a:p>
            <a:pPr marL="0" indent="0">
              <a:buNone/>
            </a:pPr>
            <a:r>
              <a:rPr lang="cs-CZ" sz="3200" dirty="0"/>
              <a:t>Některé editory mají základy validace v sobě. Kód můžeme zkontrolovat přímo v editoru </a:t>
            </a:r>
            <a:r>
              <a:rPr lang="cs-CZ" sz="3200" dirty="0" err="1" smtClean="0"/>
              <a:t>PSPad</a:t>
            </a:r>
            <a:r>
              <a:rPr lang="cs-CZ" sz="3200" dirty="0" smtClean="0"/>
              <a:t>, který umí </a:t>
            </a:r>
            <a:r>
              <a:rPr lang="cs-CZ" sz="3200" dirty="0"/>
              <a:t>kontrolovat základní tagy. Pokud je máme správně, jsou fialovou barvou. Pokud se upíšeme a jedná se tímto o neznámý znak, změní se barva na červenou.</a:t>
            </a:r>
            <a:endParaRPr lang="cs-CZ" sz="3200" dirty="0" smtClean="0"/>
          </a:p>
          <a:p>
            <a:pPr marL="0" indent="0">
              <a:buNone/>
            </a:pPr>
            <a:r>
              <a:rPr lang="cs-CZ" sz="3200" dirty="0" smtClean="0"/>
              <a:t>Další možností je online validátor </a:t>
            </a:r>
            <a:r>
              <a:rPr lang="cs-CZ" sz="3200" dirty="0">
                <a:hlinkClick r:id="rId3"/>
              </a:rPr>
              <a:t>http://validator.webylon.info</a:t>
            </a:r>
            <a:r>
              <a:rPr lang="cs-CZ" sz="3200" dirty="0" smtClean="0">
                <a:hlinkClick r:id="rId3"/>
              </a:rPr>
              <a:t>/</a:t>
            </a:r>
            <a:r>
              <a:rPr lang="cs-CZ" sz="3200" dirty="0" smtClean="0"/>
              <a:t> (počeštěný)</a:t>
            </a:r>
          </a:p>
          <a:p>
            <a:pPr marL="0" indent="0">
              <a:buNone/>
            </a:pPr>
            <a:r>
              <a:rPr lang="cs-CZ" sz="3200" dirty="0">
                <a:hlinkClick r:id="rId4"/>
              </a:rPr>
              <a:t>https://validator.w3.org</a:t>
            </a:r>
            <a:r>
              <a:rPr lang="cs-CZ" sz="3200" dirty="0" smtClean="0">
                <a:hlinkClick r:id="rId4"/>
              </a:rPr>
              <a:t>/</a:t>
            </a:r>
            <a:r>
              <a:rPr lang="cs-CZ" sz="3200" dirty="0" smtClean="0"/>
              <a:t>, </a:t>
            </a:r>
            <a:r>
              <a:rPr lang="cs-CZ" sz="3200" dirty="0">
                <a:hlinkClick r:id="rId5"/>
              </a:rPr>
              <a:t>http://jigsaw.w3.org/css-validator/</a:t>
            </a:r>
            <a:endParaRPr lang="cs-CZ" sz="3200" dirty="0" smtClean="0"/>
          </a:p>
          <a:p>
            <a:pPr marL="0" indent="0">
              <a:buNone/>
            </a:pPr>
            <a:endParaRPr lang="cs-CZ" sz="3200" dirty="0" smtClean="0"/>
          </a:p>
        </p:txBody>
      </p:sp>
    </p:spTree>
    <p:extLst>
      <p:ext uri="{BB962C8B-B14F-4D97-AF65-F5344CB8AC3E}">
        <p14:creationId xmlns:p14="http://schemas.microsoft.com/office/powerpoint/2010/main" val="67128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3665</Words>
  <Application>Microsoft Office PowerPoint</Application>
  <PresentationFormat>Širokoúhlá obrazovka</PresentationFormat>
  <Paragraphs>585</Paragraphs>
  <Slides>65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65</vt:i4>
      </vt:variant>
    </vt:vector>
  </HeadingPairs>
  <TitlesOfParts>
    <vt:vector size="72" baseType="lpstr">
      <vt:lpstr>Arial</vt:lpstr>
      <vt:lpstr>Calibri</vt:lpstr>
      <vt:lpstr>Calibri Light</vt:lpstr>
      <vt:lpstr>Consolas</vt:lpstr>
      <vt:lpstr>Times New Roman</vt:lpstr>
      <vt:lpstr>Verdana</vt:lpstr>
      <vt:lpstr>Motiv Office</vt:lpstr>
      <vt:lpstr>Prezentace aplikace PowerPoint</vt:lpstr>
      <vt:lpstr>HTML</vt:lpstr>
      <vt:lpstr>Prezentace aplikace PowerPoint</vt:lpstr>
      <vt:lpstr>Vývoj jazyka HTML </vt:lpstr>
      <vt:lpstr>Prezentace aplikace PowerPoint</vt:lpstr>
      <vt:lpstr>HTML5 </vt:lpstr>
      <vt:lpstr>Koncepce jazyka HTML</vt:lpstr>
      <vt:lpstr>Prezentace aplikace PowerPoint</vt:lpstr>
      <vt:lpstr>PSPad</vt:lpstr>
      <vt:lpstr>Ukládání souborů HTML</vt:lpstr>
      <vt:lpstr>Struktura HTML stránky</vt:lpstr>
      <vt:lpstr>Doctype</vt:lpstr>
      <vt:lpstr>Blok HTML a tagy</vt:lpstr>
      <vt:lpstr>Prezentace aplikace PowerPoint</vt:lpstr>
      <vt:lpstr>Hlavička HTML stránek </vt:lpstr>
      <vt:lpstr>Prezentace aplikace PowerPoint</vt:lpstr>
      <vt:lpstr>Prezentace aplikace PowerPoint</vt:lpstr>
      <vt:lpstr>Obsah hlavičky </vt:lpstr>
      <vt:lpstr>Titulek stránky</vt:lpstr>
      <vt:lpstr>Tělo HTML stránky </vt:lpstr>
      <vt:lpstr>Použití meta tagů </vt:lpstr>
      <vt:lpstr>Prezentace aplikace PowerPoint</vt:lpstr>
      <vt:lpstr>Prezentace aplikace PowerPoint</vt:lpstr>
      <vt:lpstr> Práce s textem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Nastavení barvy, velikosti a fontu písma. </vt:lpstr>
      <vt:lpstr> Práce se seznamy</vt:lpstr>
      <vt:lpstr>Prezentace aplikace PowerPoint</vt:lpstr>
      <vt:lpstr>Prezentace aplikace PowerPoint</vt:lpstr>
      <vt:lpstr>Prezentace aplikace PowerPoint</vt:lpstr>
      <vt:lpstr>Prezentace aplikace PowerPoint</vt:lpstr>
      <vt:lpstr>Vnořené seznamy</vt:lpstr>
      <vt:lpstr>Tabulky</vt:lpstr>
      <vt:lpstr>Atributy elementu table</vt:lpstr>
      <vt:lpstr>Prezentace aplikace PowerPoint</vt:lpstr>
      <vt:lpstr>Prezentace aplikace PowerPoint</vt:lpstr>
      <vt:lpstr>Odkazy  &lt;a&gt; &lt;/a&gt;</vt:lpstr>
      <vt:lpstr>Atributy elementu &lt;a&gt;</vt:lpstr>
      <vt:lpstr>Prezentace aplikace PowerPoint</vt:lpstr>
      <vt:lpstr>Prezentace aplikace PowerPoint</vt:lpstr>
      <vt:lpstr>Obrázek  &lt;img&gt;</vt:lpstr>
      <vt:lpstr>Atributy elementu &lt;img&gt;</vt:lpstr>
      <vt:lpstr>Prezentace aplikace PowerPoint</vt:lpstr>
      <vt:lpstr>Prezentace aplikace PowerPoint</vt:lpstr>
      <vt:lpstr>Multimédia - audio a video</vt:lpstr>
      <vt:lpstr>Prezentace aplikace PowerPoint</vt:lpstr>
      <vt:lpstr>Prezentace aplikace PowerPoint</vt:lpstr>
      <vt:lpstr> Formuláře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Validace stránek 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Kalčicová Lenka</dc:creator>
  <cp:lastModifiedBy>Kalčicová Lenka</cp:lastModifiedBy>
  <cp:revision>1</cp:revision>
  <dcterms:created xsi:type="dcterms:W3CDTF">2019-11-14T11:33:16Z</dcterms:created>
  <dcterms:modified xsi:type="dcterms:W3CDTF">2019-11-14T11:34:21Z</dcterms:modified>
</cp:coreProperties>
</file>