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6"/>
  </p:notesMasterIdLst>
  <p:sldIdLst>
    <p:sldId id="257" r:id="rId5"/>
    <p:sldId id="259" r:id="rId6"/>
    <p:sldId id="348" r:id="rId7"/>
    <p:sldId id="347" r:id="rId8"/>
    <p:sldId id="261" r:id="rId9"/>
    <p:sldId id="263" r:id="rId10"/>
    <p:sldId id="264" r:id="rId11"/>
    <p:sldId id="265" r:id="rId12"/>
    <p:sldId id="267" r:id="rId13"/>
    <p:sldId id="268" r:id="rId14"/>
    <p:sldId id="269" r:id="rId15"/>
    <p:sldId id="272" r:id="rId16"/>
    <p:sldId id="270" r:id="rId17"/>
    <p:sldId id="271" r:id="rId18"/>
    <p:sldId id="277" r:id="rId19"/>
    <p:sldId id="274" r:id="rId20"/>
    <p:sldId id="279" r:id="rId21"/>
    <p:sldId id="280" r:id="rId22"/>
    <p:sldId id="282" r:id="rId23"/>
    <p:sldId id="283" r:id="rId24"/>
    <p:sldId id="284" r:id="rId25"/>
    <p:sldId id="286" r:id="rId26"/>
    <p:sldId id="287" r:id="rId27"/>
    <p:sldId id="285" r:id="rId28"/>
    <p:sldId id="288" r:id="rId29"/>
    <p:sldId id="292" r:id="rId30"/>
    <p:sldId id="293" r:id="rId31"/>
    <p:sldId id="294" r:id="rId32"/>
    <p:sldId id="298" r:id="rId33"/>
    <p:sldId id="296" r:id="rId34"/>
    <p:sldId id="301" r:id="rId35"/>
    <p:sldId id="303" r:id="rId36"/>
    <p:sldId id="304" r:id="rId37"/>
    <p:sldId id="305" r:id="rId38"/>
    <p:sldId id="308" r:id="rId39"/>
    <p:sldId id="309" r:id="rId40"/>
    <p:sldId id="310" r:id="rId41"/>
    <p:sldId id="311" r:id="rId42"/>
    <p:sldId id="313" r:id="rId43"/>
    <p:sldId id="314" r:id="rId44"/>
    <p:sldId id="351" r:id="rId45"/>
    <p:sldId id="350" r:id="rId46"/>
    <p:sldId id="352" r:id="rId47"/>
    <p:sldId id="316" r:id="rId48"/>
    <p:sldId id="317" r:id="rId49"/>
    <p:sldId id="318" r:id="rId50"/>
    <p:sldId id="319" r:id="rId51"/>
    <p:sldId id="320" r:id="rId52"/>
    <p:sldId id="322" r:id="rId53"/>
    <p:sldId id="321" r:id="rId54"/>
    <p:sldId id="323" r:id="rId55"/>
    <p:sldId id="355" r:id="rId56"/>
    <p:sldId id="356" r:id="rId57"/>
    <p:sldId id="357" r:id="rId58"/>
    <p:sldId id="325" r:id="rId59"/>
    <p:sldId id="358" r:id="rId60"/>
    <p:sldId id="324" r:id="rId61"/>
    <p:sldId id="326" r:id="rId62"/>
    <p:sldId id="360" r:id="rId63"/>
    <p:sldId id="359" r:id="rId64"/>
    <p:sldId id="361" r:id="rId6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5" autoAdjust="0"/>
  </p:normalViewPr>
  <p:slideViewPr>
    <p:cSldViewPr snapToGrid="0">
      <p:cViewPr varScale="1">
        <p:scale>
          <a:sx n="108" d="100"/>
          <a:sy n="108" d="100"/>
        </p:scale>
        <p:origin x="1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B89FA-0388-4402-B9F5-709001A778A4}" type="datetimeFigureOut">
              <a:rPr lang="cs-CZ" smtClean="0"/>
              <a:t>12.03.2021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255C5-DAFE-48C0-9BD7-FDFF2E362F0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462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3. </a:t>
            </a:r>
            <a:r>
              <a:rPr lang="cs-CZ"/>
              <a:t>PC konec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497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/>
              <a:t>2.IT 26.9.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618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677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3.PC</a:t>
            </a:r>
            <a:r>
              <a:rPr lang="cs-CZ" baseline="0" dirty="0"/>
              <a:t> 23.9.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01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3.PC 14.10.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75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754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387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12292A-434A-4AFF-950C-9A3BA9803A9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09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520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59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137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81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285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532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99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487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913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98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716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056F5-5580-4246-8CB1-C944B98C9FE1}" type="datetimeFigureOut">
              <a:rPr lang="cs-CZ" smtClean="0"/>
              <a:pPr/>
              <a:t>12.03.2021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CE8E3-778C-4026-8C73-C7510756892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72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t/logotipo-html-html5-%C3%ADcone-2582748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kpsatweb.cz/html/seznamy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validator.webylon.info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igsaw.w3.org/css-validator/" TargetMode="External"/><Relationship Id="rId4" Type="http://schemas.openxmlformats.org/officeDocument/2006/relationships/hyperlink" Target="https://validator.w3.org/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3294" y="482521"/>
            <a:ext cx="9519628" cy="5652030"/>
          </a:xfrm>
        </p:spPr>
        <p:txBody>
          <a:bodyPr>
            <a:normAutofit fontScale="77500" lnSpcReduction="20000"/>
          </a:bodyPr>
          <a:lstStyle/>
          <a:p>
            <a:endParaRPr lang="cs-CZ" dirty="0"/>
          </a:p>
          <a:p>
            <a:pPr marL="0" indent="0" algn="ctr">
              <a:buNone/>
            </a:pPr>
            <a:r>
              <a:rPr lang="cs-CZ" sz="4700" dirty="0"/>
              <a:t>Jazyk HTML</a:t>
            </a:r>
            <a:r>
              <a:rPr lang="cs-CZ" sz="5200" dirty="0"/>
              <a:t> </a:t>
            </a:r>
          </a:p>
          <a:p>
            <a:pPr>
              <a:lnSpc>
                <a:spcPct val="110000"/>
              </a:lnSpc>
            </a:pPr>
            <a:r>
              <a:rPr lang="cs-CZ" sz="4300" dirty="0"/>
              <a:t>Název HTML vychází z anglického názvu </a:t>
            </a:r>
            <a:r>
              <a:rPr lang="cs-CZ" sz="4300" dirty="0" err="1"/>
              <a:t>HyperText</a:t>
            </a:r>
            <a:r>
              <a:rPr lang="cs-CZ" sz="4300" dirty="0"/>
              <a:t> </a:t>
            </a:r>
            <a:r>
              <a:rPr lang="cs-CZ" sz="4300" dirty="0" err="1"/>
              <a:t>Markup</a:t>
            </a:r>
            <a:r>
              <a:rPr lang="cs-CZ" sz="4300" dirty="0"/>
              <a:t> </a:t>
            </a:r>
            <a:r>
              <a:rPr lang="cs-CZ" sz="4300" dirty="0" err="1"/>
              <a:t>Language</a:t>
            </a:r>
            <a:r>
              <a:rPr lang="cs-CZ" sz="4300" dirty="0"/>
              <a:t> – hypertextový značkovací jazyk. </a:t>
            </a:r>
          </a:p>
          <a:p>
            <a:pPr>
              <a:lnSpc>
                <a:spcPct val="110000"/>
              </a:lnSpc>
            </a:pPr>
            <a:r>
              <a:rPr lang="cs-CZ" sz="4300" dirty="0"/>
              <a:t>Je hlavním z jazyků pro vytváření webových stránek, které jsou propojeny hypertextovými odkazy. </a:t>
            </a:r>
          </a:p>
          <a:p>
            <a:pPr>
              <a:lnSpc>
                <a:spcPct val="110000"/>
              </a:lnSpc>
            </a:pPr>
            <a:r>
              <a:rPr lang="cs-CZ" sz="4300" dirty="0"/>
              <a:t>Umožňuje publikaci dokumentů na Internetu. </a:t>
            </a:r>
          </a:p>
          <a:p>
            <a:pPr>
              <a:lnSpc>
                <a:spcPct val="110000"/>
              </a:lnSpc>
            </a:pPr>
            <a:r>
              <a:rPr lang="cs-CZ" sz="4300" dirty="0"/>
              <a:t>Vývoj HTML byl ovlivněn vývojem webových prohlížečů, které zpětně ovlivňovaly definici jazyka. Jeho vývoj začal v roce 1990 jako informační systém pro CERN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3309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6142" y="339635"/>
            <a:ext cx="9499073" cy="691031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latin typeface="+mn-lt"/>
              </a:rPr>
              <a:t>Vývoj jazyka HTML</a:t>
            </a:r>
            <a:r>
              <a:rPr lang="cs-CZ" sz="3600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66142" y="1219618"/>
            <a:ext cx="9499073" cy="5410714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•Verze 0.9–1.2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Byly vytvářeny postupně v letech 1991–1993. Nepodporují grafické rozhraní.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pl-PL" dirty="0"/>
              <a:t>• Verze 2.0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pl-PL" dirty="0"/>
              <a:t>Byla vydána v listopadu 1995. </a:t>
            </a:r>
            <a:r>
              <a:rPr lang="cs-CZ" dirty="0"/>
              <a:t>Přidává k původní specifikaci interaktivní formuláře a podporu grafiky.</a:t>
            </a:r>
            <a:endParaRPr lang="pl-PL" dirty="0"/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•Verze 3.2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pl-PL" dirty="0"/>
              <a:t>Byla vydána 14. ledna 1997. </a:t>
            </a:r>
            <a:r>
              <a:rPr lang="cs-CZ" dirty="0"/>
              <a:t>Tato verze přidává k jazyku tabulky, zarovnávání textu a stylové prvky pro ovlivňování vzhledu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dirty="0"/>
              <a:t>•Verze 4.0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it-IT" dirty="0"/>
              <a:t>Byla vydána 18. prosince 1997</a:t>
            </a:r>
            <a:r>
              <a:rPr lang="cs-CZ" dirty="0"/>
              <a:t>. Do specifikace jazyka přibyly nové prvky pro tvorbu tabulek, formulářů a nově byly standardizovány rámy (</a:t>
            </a:r>
            <a:r>
              <a:rPr lang="cs-CZ" i="1" dirty="0" err="1"/>
              <a:t>frames</a:t>
            </a:r>
            <a:r>
              <a:rPr lang="cs-CZ" dirty="0"/>
              <a:t>). Dále vzhled je ovlivňován připojovanými styly</a:t>
            </a:r>
          </a:p>
        </p:txBody>
      </p:sp>
    </p:spTree>
    <p:extLst>
      <p:ext uri="{BB962C8B-B14F-4D97-AF65-F5344CB8AC3E}">
        <p14:creationId xmlns:p14="http://schemas.microsoft.com/office/powerpoint/2010/main" val="423350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46712" y="827249"/>
            <a:ext cx="9298576" cy="543732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cs-CZ" b="1" dirty="0"/>
              <a:t>Verze 4.0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dirty="0"/>
              <a:t>Byla vydána 18. prosince 1997</a:t>
            </a:r>
            <a:r>
              <a:rPr lang="cs-CZ" dirty="0"/>
              <a:t>. Do specifikace jazyka přibyly nové prvky pro tvorbu tabulek, formulářů a nově byly standardizovány rámy (</a:t>
            </a:r>
            <a:r>
              <a:rPr lang="cs-CZ" i="1" dirty="0" err="1"/>
              <a:t>frames</a:t>
            </a:r>
            <a:r>
              <a:rPr lang="cs-CZ" dirty="0"/>
              <a:t>). Dále vzhled je ovlivňován připojovanými styly.</a:t>
            </a:r>
          </a:p>
          <a:p>
            <a:pPr>
              <a:spcBef>
                <a:spcPts val="600"/>
              </a:spcBef>
            </a:pPr>
            <a:r>
              <a:rPr lang="cs-CZ" b="1" dirty="0"/>
              <a:t>Verze 4.01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it-IT" dirty="0"/>
              <a:t>Byla vydána 24. prosince 1999</a:t>
            </a:r>
            <a:r>
              <a:rPr lang="cs-CZ" dirty="0"/>
              <a:t>. Tato verze opravuje některé chyby verze předchozí. Podle původního předpokladu se mělo jednat o poslední verzi, po které by se přešlo na XHTML </a:t>
            </a:r>
            <a:r>
              <a:rPr lang="cs-CZ" sz="3200" dirty="0"/>
              <a:t>(</a:t>
            </a:r>
            <a:r>
              <a:rPr lang="cs-CZ" i="1" dirty="0" err="1"/>
              <a:t>e</a:t>
            </a:r>
            <a:r>
              <a:rPr lang="cs-CZ" b="1" i="1" dirty="0" err="1"/>
              <a:t>x</a:t>
            </a:r>
            <a:r>
              <a:rPr lang="cs-CZ" i="1" dirty="0" err="1"/>
              <a:t>tensible</a:t>
            </a:r>
            <a:r>
              <a:rPr lang="cs-CZ" i="1" dirty="0"/>
              <a:t> - rozšiřitelný)</a:t>
            </a:r>
            <a:r>
              <a:rPr lang="cs-CZ" dirty="0"/>
              <a:t> – následníkovi HTML.</a:t>
            </a:r>
          </a:p>
          <a:p>
            <a:pPr>
              <a:spcBef>
                <a:spcPts val="600"/>
              </a:spcBef>
            </a:pPr>
            <a:r>
              <a:rPr lang="cs-CZ" b="1" dirty="0"/>
              <a:t>Verze 5.0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dirty="0"/>
              <a:t>Po patnáctileté odmlce byla vydána nová verze. Opravuje mnoho chyb předešlé verze, vyřazuje mnoho zastaralých a již nepoužívaných prvků a přidává nové prvky. Zároveň přidává podporu mnohých nových a moderních technologií a zavádí nový systém vývoje jazyka.</a:t>
            </a:r>
          </a:p>
        </p:txBody>
      </p:sp>
    </p:spTree>
    <p:extLst>
      <p:ext uri="{BB962C8B-B14F-4D97-AF65-F5344CB8AC3E}">
        <p14:creationId xmlns:p14="http://schemas.microsoft.com/office/powerpoint/2010/main" val="69069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60664" y="230379"/>
            <a:ext cx="9893135" cy="858617"/>
          </a:xfrm>
        </p:spPr>
        <p:txBody>
          <a:bodyPr>
            <a:normAutofit/>
          </a:bodyPr>
          <a:lstStyle/>
          <a:p>
            <a:pPr algn="ctr"/>
            <a:r>
              <a:rPr lang="cs-CZ" sz="4000" dirty="0">
                <a:latin typeface="+mn-lt"/>
              </a:rPr>
              <a:t>HTML5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0664" y="1258813"/>
            <a:ext cx="9893136" cy="4750101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cs-CZ" sz="3200" dirty="0"/>
              <a:t>Finální specifikace byla vydána 28. října 2014 a </a:t>
            </a:r>
            <a:r>
              <a:rPr lang="pl-PL" sz="3200" dirty="0"/>
              <a:t>přináší podstatné změny. 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pl-PL" sz="3200" dirty="0"/>
              <a:t>Mezi nejdůležitější patří: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pl-PL" sz="3200" dirty="0"/>
              <a:t>přímá podpora přehrávání multimédií v prohlížeči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pl-PL" sz="3200" dirty="0"/>
              <a:t>podpora pro aplikace, které fungují i bez připojení k Internetu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cs-CZ" sz="3200" dirty="0"/>
              <a:t>nové HTML značky (tagy) definující strukturu stránky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cs-CZ" sz="3200" dirty="0"/>
              <a:t>zkrácené a jednodušší zápisy značek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cs-CZ" sz="3200" dirty="0"/>
              <a:t>další novinkou je prvek </a:t>
            </a:r>
            <a:r>
              <a:rPr lang="cs-CZ" sz="3200" i="1" dirty="0" err="1"/>
              <a:t>canvas</a:t>
            </a:r>
            <a:r>
              <a:rPr lang="cs-CZ" sz="3200" dirty="0"/>
              <a:t>, který umí interpretovat vektorovou grafiku s možností vkládat obrázky. </a:t>
            </a:r>
          </a:p>
        </p:txBody>
      </p:sp>
    </p:spTree>
    <p:extLst>
      <p:ext uri="{BB962C8B-B14F-4D97-AF65-F5344CB8AC3E}">
        <p14:creationId xmlns:p14="http://schemas.microsoft.com/office/powerpoint/2010/main" val="114406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6212" y="508817"/>
            <a:ext cx="10515600" cy="849720"/>
          </a:xfrm>
        </p:spPr>
        <p:txBody>
          <a:bodyPr>
            <a:normAutofit/>
          </a:bodyPr>
          <a:lstStyle/>
          <a:p>
            <a:pPr algn="ctr"/>
            <a:r>
              <a:rPr lang="cs-CZ" sz="4000" dirty="0">
                <a:latin typeface="+mn-lt"/>
              </a:rPr>
              <a:t>Koncepce jazyka HTML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8647" y="1681933"/>
            <a:ext cx="10515600" cy="43141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/>
              <a:t>Jazyk HTML je charakterizován množinou značek (tzv. </a:t>
            </a:r>
            <a:r>
              <a:rPr lang="cs-CZ" i="1" dirty="0"/>
              <a:t>tagů</a:t>
            </a:r>
            <a:r>
              <a:rPr lang="cs-CZ" dirty="0"/>
              <a:t>) a jejich vlastností (</a:t>
            </a:r>
            <a:r>
              <a:rPr lang="cs-CZ" i="1" dirty="0"/>
              <a:t>atributů</a:t>
            </a:r>
            <a:r>
              <a:rPr lang="cs-CZ" dirty="0"/>
              <a:t>) definovaných pro danou verzi. </a:t>
            </a:r>
          </a:p>
          <a:p>
            <a:pPr marL="0" indent="0">
              <a:buNone/>
            </a:pPr>
            <a:r>
              <a:rPr lang="cs-CZ" dirty="0"/>
              <a:t>Mezi značky se uzavírají části textu dokumentu a tím se určuje význam (</a:t>
            </a:r>
            <a:r>
              <a:rPr lang="cs-CZ" i="1" dirty="0"/>
              <a:t>sémantika</a:t>
            </a:r>
            <a:r>
              <a:rPr lang="cs-CZ" dirty="0"/>
              <a:t>) obsaženého textu.</a:t>
            </a:r>
          </a:p>
          <a:p>
            <a:pPr marL="0" indent="0">
              <a:buNone/>
            </a:pPr>
            <a:r>
              <a:rPr lang="cs-CZ" dirty="0"/>
              <a:t>Dokument může mimo značkování obsahovat další prvky:</a:t>
            </a:r>
          </a:p>
          <a:p>
            <a:pPr>
              <a:spcBef>
                <a:spcPts val="600"/>
              </a:spcBef>
            </a:pPr>
            <a:r>
              <a:rPr lang="cs-CZ" dirty="0"/>
              <a:t>Komentáře – pomocné texty pro programátora, nejsou součástí obsahu dokumentu a nezobrazují se</a:t>
            </a:r>
          </a:p>
          <a:p>
            <a:pPr>
              <a:spcBef>
                <a:spcPts val="600"/>
              </a:spcBef>
            </a:pPr>
            <a:r>
              <a:rPr lang="cs-CZ" dirty="0"/>
              <a:t>Kaskádové styly</a:t>
            </a:r>
          </a:p>
          <a:p>
            <a:pPr>
              <a:spcBef>
                <a:spcPts val="600"/>
              </a:spcBef>
            </a:pPr>
            <a:r>
              <a:rPr lang="cs-CZ" dirty="0"/>
              <a:t>Kód skriptovacích jazyků</a:t>
            </a:r>
          </a:p>
        </p:txBody>
      </p:sp>
    </p:spTree>
    <p:extLst>
      <p:ext uri="{BB962C8B-B14F-4D97-AF65-F5344CB8AC3E}">
        <p14:creationId xmlns:p14="http://schemas.microsoft.com/office/powerpoint/2010/main" val="1368012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142"/>
          </a:xfrm>
        </p:spPr>
        <p:txBody>
          <a:bodyPr/>
          <a:lstStyle/>
          <a:p>
            <a:pPr algn="ctr"/>
            <a:r>
              <a:rPr lang="cs-CZ" dirty="0">
                <a:latin typeface="+mn-lt"/>
              </a:rPr>
              <a:t>Ukládání souborů HTML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18741"/>
            <a:ext cx="10515600" cy="49036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/>
              <a:t>• Jednotlivé soubory psané v jazyce HTML budeme ukládat s koncovkou *.html </a:t>
            </a:r>
          </a:p>
          <a:p>
            <a:pPr marL="0" indent="0">
              <a:buNone/>
            </a:pPr>
            <a:r>
              <a:rPr lang="cs-CZ" sz="4000" dirty="0"/>
              <a:t>• Alternativně lze požít i koncovku *.</a:t>
            </a:r>
            <a:r>
              <a:rPr lang="cs-CZ" sz="4000" dirty="0" err="1"/>
              <a:t>htm</a:t>
            </a:r>
            <a:r>
              <a:rPr lang="cs-CZ" sz="4000" dirty="0"/>
              <a:t>, ale ve všech příkladech zde bude použita pouze koncovka *.html </a:t>
            </a:r>
          </a:p>
          <a:p>
            <a:pPr marL="0" indent="0">
              <a:buNone/>
            </a:pPr>
            <a:r>
              <a:rPr lang="cs-CZ" sz="4000" dirty="0"/>
              <a:t>• Výsledkem je textový soubor, který lze poté otevřít přímo v internetovém prohlížeči </a:t>
            </a:r>
          </a:p>
          <a:p>
            <a:pPr marL="0" indent="0">
              <a:buNone/>
            </a:pPr>
            <a:r>
              <a:rPr lang="fr-FR" sz="4000" dirty="0"/>
              <a:t>• Soubor HTML je pouze interpretační </a:t>
            </a:r>
          </a:p>
          <a:p>
            <a:pPr marL="0" indent="0">
              <a:buNone/>
            </a:pP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221979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555" y="765091"/>
            <a:ext cx="6225074" cy="915035"/>
          </a:xfrm>
        </p:spPr>
        <p:txBody>
          <a:bodyPr>
            <a:normAutofit/>
          </a:bodyPr>
          <a:lstStyle/>
          <a:p>
            <a:r>
              <a:rPr lang="cs-CZ" sz="4800" dirty="0">
                <a:latin typeface="+mn-lt"/>
              </a:rPr>
              <a:t>Struktura HTML stránky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63555" y="1872953"/>
            <a:ext cx="9993086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3900" dirty="0"/>
              <a:t>Dokument v jazyku HTML má předepsanou strukturu</a:t>
            </a:r>
          </a:p>
          <a:p>
            <a:r>
              <a:rPr lang="cs-CZ" sz="3900" dirty="0"/>
              <a:t>Deklarace typu dokumentu neboli doctype - sděluje prohlížeči, že otevřel HTML dokument.</a:t>
            </a:r>
          </a:p>
          <a:p>
            <a:r>
              <a:rPr lang="cs-CZ" sz="3900" dirty="0"/>
              <a:t>Kořenový element - reprezentuje celý dokument </a:t>
            </a:r>
          </a:p>
          <a:p>
            <a:r>
              <a:rPr lang="cs-CZ" sz="3900" dirty="0"/>
              <a:t>Hlavička dokumentu</a:t>
            </a:r>
          </a:p>
          <a:p>
            <a:r>
              <a:rPr lang="cs-CZ" sz="3900" dirty="0"/>
              <a:t>Tělo dokumentu - zahrnuje vlastní obsah dokumentu.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A76C4721-F010-4108-B4FA-160827C1E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92308" y="379438"/>
            <a:ext cx="1528666" cy="13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1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 override="childStyl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88B2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88B2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307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latin typeface="+mn-lt"/>
              </a:rPr>
              <a:t>Doctype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265274"/>
            <a:ext cx="10515600" cy="5003800"/>
          </a:xfrm>
        </p:spPr>
        <p:txBody>
          <a:bodyPr>
            <a:normAutofit lnSpcReduction="10000"/>
          </a:bodyPr>
          <a:lstStyle/>
          <a:p>
            <a:r>
              <a:rPr lang="cs-CZ" sz="3600" dirty="0"/>
              <a:t>Jedná se o první řádek HTML souboru, který prohlížeči říká, v jaké normě HTML je stránka psaná. </a:t>
            </a:r>
          </a:p>
          <a:p>
            <a:r>
              <a:rPr lang="cs-CZ" sz="3600" dirty="0"/>
              <a:t>Zvolením nevhodného doctype se může stát, že se stránka nebude v prohlížeči zobrazovat korektně, případně se může stát, že bude v různých prohlížečích vypadat jinak. </a:t>
            </a:r>
          </a:p>
          <a:p>
            <a:r>
              <a:rPr lang="cs-CZ" sz="3600" dirty="0"/>
              <a:t>&lt;!</a:t>
            </a:r>
            <a:r>
              <a:rPr lang="cs-CZ" sz="3600" dirty="0" err="1"/>
              <a:t>doctype</a:t>
            </a:r>
            <a:r>
              <a:rPr lang="cs-CZ" sz="3600" dirty="0"/>
              <a:t> </a:t>
            </a:r>
            <a:r>
              <a:rPr lang="cs-CZ" sz="3600" dirty="0" err="1"/>
              <a:t>html</a:t>
            </a:r>
            <a:r>
              <a:rPr lang="cs-CZ" sz="3600" dirty="0"/>
              <a:t>&gt;</a:t>
            </a:r>
          </a:p>
          <a:p>
            <a:r>
              <a:rPr lang="cs-CZ" sz="3600" dirty="0"/>
              <a:t>Neuvedení </a:t>
            </a:r>
            <a:r>
              <a:rPr lang="cs-CZ" sz="3600" dirty="0" err="1"/>
              <a:t>doctype</a:t>
            </a:r>
            <a:r>
              <a:rPr lang="cs-CZ" sz="3600" dirty="0"/>
              <a:t> je možné, ale lze to v dnešní době považovat spíše za chybu. </a:t>
            </a:r>
          </a:p>
          <a:p>
            <a:r>
              <a:rPr lang="cs-CZ" sz="3600" dirty="0"/>
              <a:t> Po </a:t>
            </a:r>
            <a:r>
              <a:rPr lang="cs-CZ" sz="3600" dirty="0" err="1"/>
              <a:t>doctype</a:t>
            </a:r>
            <a:r>
              <a:rPr lang="cs-CZ" sz="3600" dirty="0"/>
              <a:t> přichází samotný blok HTML stránky.</a:t>
            </a:r>
          </a:p>
          <a:p>
            <a:pPr marL="0" indent="0">
              <a:buNone/>
            </a:pP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92472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975"/>
          </a:xfrm>
        </p:spPr>
        <p:txBody>
          <a:bodyPr/>
          <a:lstStyle/>
          <a:p>
            <a:pPr algn="ctr"/>
            <a:r>
              <a:rPr lang="cs-CZ" dirty="0">
                <a:latin typeface="+mn-lt"/>
              </a:rPr>
              <a:t>Blok HTML a tagy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47825"/>
            <a:ext cx="10515600" cy="4351338"/>
          </a:xfrm>
        </p:spPr>
        <p:txBody>
          <a:bodyPr>
            <a:normAutofit/>
          </a:bodyPr>
          <a:lstStyle/>
          <a:p>
            <a:r>
              <a:rPr lang="cs-CZ" sz="3200" dirty="0"/>
              <a:t>Tento blok kódu je uzavřen mezi tzv. párové tagy &lt;html&gt; &lt;/html&gt; </a:t>
            </a:r>
          </a:p>
          <a:p>
            <a:r>
              <a:rPr lang="cs-CZ" sz="3200" dirty="0"/>
              <a:t>Párovým tagy nazýváme jednotlivé prvky jazyka html, které jsou zahájeny špičatou závorkou &lt; a ukončeny opačnou závorkou &gt; </a:t>
            </a:r>
          </a:p>
          <a:p>
            <a:r>
              <a:rPr lang="cs-CZ" sz="3200" dirty="0"/>
              <a:t>Tagy dále rozdělujeme na nepárové a párové.  </a:t>
            </a:r>
          </a:p>
          <a:p>
            <a:r>
              <a:rPr lang="cs-CZ" sz="3200" dirty="0"/>
              <a:t>Nepárový tag obsahuje pouze informaci uvnitř závorek, která stačí k jejímu provedení. </a:t>
            </a:r>
          </a:p>
        </p:txBody>
      </p:sp>
    </p:spTree>
    <p:extLst>
      <p:ext uri="{BB962C8B-B14F-4D97-AF65-F5344CB8AC3E}">
        <p14:creationId xmlns:p14="http://schemas.microsoft.com/office/powerpoint/2010/main" val="2166013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444500"/>
            <a:ext cx="10515600" cy="57324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Nepárový tag </a:t>
            </a:r>
            <a:r>
              <a:rPr lang="cs-CZ" dirty="0"/>
              <a:t>obsahuje pouze informaci uvnitř závorek, která stačí k jejímu provedení. </a:t>
            </a:r>
          </a:p>
          <a:p>
            <a:pPr marL="0" indent="0">
              <a:buNone/>
            </a:pPr>
            <a:r>
              <a:rPr lang="cs-CZ" dirty="0"/>
              <a:t>Příkladem nepárového tagu je právě tag:</a:t>
            </a:r>
          </a:p>
          <a:p>
            <a:pPr marL="0" indent="0">
              <a:buNone/>
            </a:pPr>
            <a:r>
              <a:rPr lang="cs-CZ" dirty="0"/>
              <a:t>&lt;!doctype html&gt;, </a:t>
            </a:r>
          </a:p>
          <a:p>
            <a:pPr marL="0" indent="0">
              <a:buNone/>
            </a:pPr>
            <a:r>
              <a:rPr lang="cs-CZ" dirty="0"/>
              <a:t>který se umisťuje na začátek souboru a dává informaci pro prohlížeč.</a:t>
            </a:r>
          </a:p>
          <a:p>
            <a:pPr marL="0" indent="0">
              <a:buNone/>
            </a:pPr>
            <a:r>
              <a:rPr lang="cs-CZ" b="1" dirty="0"/>
              <a:t>Párové tagy </a:t>
            </a:r>
            <a:r>
              <a:rPr lang="cs-CZ" dirty="0"/>
              <a:t>se používají tam, kde je potřeba pod daný tag umístit část kódu, znaků apod. </a:t>
            </a:r>
          </a:p>
          <a:p>
            <a:pPr marL="0" indent="0">
              <a:buNone/>
            </a:pPr>
            <a:r>
              <a:rPr lang="cs-CZ" dirty="0"/>
              <a:t>Příkladem párového tagu je: </a:t>
            </a:r>
          </a:p>
          <a:p>
            <a:pPr marL="0" indent="0">
              <a:buNone/>
            </a:pPr>
            <a:r>
              <a:rPr lang="cs-CZ" dirty="0"/>
              <a:t>&lt;html&gt; </a:t>
            </a:r>
          </a:p>
          <a:p>
            <a:pPr marL="0" indent="0">
              <a:buNone/>
            </a:pPr>
            <a:r>
              <a:rPr lang="cs-CZ" dirty="0"/>
              <a:t> 	Zde jsou další tagy a obsah stránky  </a:t>
            </a:r>
          </a:p>
          <a:p>
            <a:pPr marL="0" indent="0">
              <a:buNone/>
            </a:pPr>
            <a:r>
              <a:rPr lang="cs-CZ" dirty="0"/>
              <a:t>&lt;/html&gt;</a:t>
            </a:r>
          </a:p>
          <a:p>
            <a:pPr marL="0" indent="0">
              <a:buNone/>
            </a:pPr>
            <a:r>
              <a:rPr lang="cs-CZ" dirty="0"/>
              <a:t>Tento tag vyznačuje určitou oblast kódu (blok), pro níž má platnost. Začíná tagem &lt;html&gt; a končí &lt;/html&gt;. Platí pravidlo, že každý párový tag se ukončuje svým názvem, před který umístíme znak / </a:t>
            </a:r>
          </a:p>
        </p:txBody>
      </p:sp>
    </p:spTree>
    <p:extLst>
      <p:ext uri="{BB962C8B-B14F-4D97-AF65-F5344CB8AC3E}">
        <p14:creationId xmlns:p14="http://schemas.microsoft.com/office/powerpoint/2010/main" val="3926917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475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Hlavička HTML stránek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/>
              <a:t>• Hlavička stránky leží v bloku html </a:t>
            </a:r>
          </a:p>
          <a:p>
            <a:pPr marL="0" indent="0">
              <a:buNone/>
            </a:pPr>
            <a:r>
              <a:rPr lang="cs-CZ" sz="4000" dirty="0"/>
              <a:t>• Jedná se o párový tag, začínající tagem &lt;head&gt; a končící &lt;/head&gt; </a:t>
            </a:r>
          </a:p>
          <a:p>
            <a:pPr marL="0" indent="0">
              <a:buNone/>
            </a:pPr>
            <a:r>
              <a:rPr lang="cs-CZ" sz="4000" dirty="0"/>
              <a:t>• V této části kódu se umisťují důležité informace o stránce, které se většinou uživateli nijak nezobrazují, ale mají vliv na chod webu </a:t>
            </a:r>
          </a:p>
        </p:txBody>
      </p:sp>
    </p:spTree>
    <p:extLst>
      <p:ext uri="{BB962C8B-B14F-4D97-AF65-F5344CB8AC3E}">
        <p14:creationId xmlns:p14="http://schemas.microsoft.com/office/powerpoint/2010/main" val="374225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>
            <a:normAutofit fontScale="92500"/>
          </a:bodyPr>
          <a:lstStyle/>
          <a:p>
            <a:r>
              <a:rPr lang="cs-CZ" sz="4000" dirty="0"/>
              <a:t>Další důležité pravidlo – tag, který začne dříve, musí skončit déle. </a:t>
            </a:r>
          </a:p>
          <a:p>
            <a:r>
              <a:rPr lang="cs-CZ" sz="4000" dirty="0"/>
              <a:t>Pod tímto si představíme, že jak tagy postupně začínají, musí v opačném pořadí končit. </a:t>
            </a:r>
          </a:p>
          <a:p>
            <a:r>
              <a:rPr lang="cs-CZ" sz="4000" dirty="0"/>
              <a:t>Nedodržení tohoto pravidla může vést k chybám při zobrazení. </a:t>
            </a:r>
          </a:p>
          <a:p>
            <a:r>
              <a:rPr lang="cs-CZ" sz="4000" dirty="0"/>
              <a:t>Vnořené tagy posouváme zpravidla o jeden tabulátor, nebo vynecháním dvou mezer. Tímto se stává kód přehledným, lze takto ihned vidět odkud kam má jaký tag platnost a co je jeho obsahem. </a:t>
            </a:r>
          </a:p>
        </p:txBody>
      </p:sp>
    </p:spTree>
    <p:extLst>
      <p:ext uri="{BB962C8B-B14F-4D97-AF65-F5344CB8AC3E}">
        <p14:creationId xmlns:p14="http://schemas.microsoft.com/office/powerpoint/2010/main" val="4012009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3475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Obsah hlavičky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98600"/>
            <a:ext cx="10515600" cy="4787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/>
              <a:t>• Meta tagy - jedná se o nepárový tag, uchovávající informace o kódování stránky, klíčových slovech pro vyhledávače, autoru stránek, generátoru kódu, ukládání do cache, přesměrování atd. </a:t>
            </a:r>
          </a:p>
          <a:p>
            <a:pPr marL="0" indent="0">
              <a:buNone/>
            </a:pPr>
            <a:r>
              <a:rPr lang="cs-CZ" sz="4000" dirty="0"/>
              <a:t>• Link tagy - jedná se o nepárový tag, který obsahuje odkaz na pomocné soubory, např. soubory kaskádových stylů, ikonu webu atd. </a:t>
            </a:r>
          </a:p>
        </p:txBody>
      </p:sp>
    </p:spTree>
    <p:extLst>
      <p:ext uri="{BB962C8B-B14F-4D97-AF65-F5344CB8AC3E}">
        <p14:creationId xmlns:p14="http://schemas.microsoft.com/office/powerpoint/2010/main" val="2446984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Titulek stránky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/>
              <a:t>Title - titulek je párový tag, umístěný v hlavičce stránek, který obsahuje název internetové stránky. </a:t>
            </a:r>
          </a:p>
          <a:p>
            <a:pPr marL="0" indent="0">
              <a:buNone/>
            </a:pPr>
            <a:r>
              <a:rPr lang="cs-CZ" sz="4000" dirty="0"/>
              <a:t>Tento název je většinou umístěn v horní části prohlížeče, nebo na jednotlivých kartách. </a:t>
            </a:r>
          </a:p>
          <a:p>
            <a:pPr marL="0" indent="0">
              <a:buNone/>
            </a:pPr>
            <a:r>
              <a:rPr lang="cs-CZ" sz="4000" dirty="0"/>
              <a:t>Pokud není uveden, názvem stránky je zpravidla cesta k souboru html.</a:t>
            </a:r>
          </a:p>
        </p:txBody>
      </p:sp>
    </p:spTree>
    <p:extLst>
      <p:ext uri="{BB962C8B-B14F-4D97-AF65-F5344CB8AC3E}">
        <p14:creationId xmlns:p14="http://schemas.microsoft.com/office/powerpoint/2010/main" val="749071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0719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Tělo HTML stránky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260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dirty="0"/>
              <a:t>•Tělo stránky se píše do párových tagů body.</a:t>
            </a:r>
          </a:p>
          <a:p>
            <a:pPr marL="0" indent="0">
              <a:buNone/>
            </a:pPr>
            <a:r>
              <a:rPr lang="cs-CZ" sz="3200" dirty="0"/>
              <a:t>•V zásadě se umisťuje do bloku html hned pod ukončení hlavičky.</a:t>
            </a:r>
          </a:p>
          <a:p>
            <a:pPr marL="0" indent="0">
              <a:buNone/>
            </a:pPr>
            <a:r>
              <a:rPr lang="cs-CZ" sz="3200" dirty="0"/>
              <a:t>•Platí stejná pravidla pro začínání a ukončení tagů jako v předchozích příkladech.</a:t>
            </a:r>
          </a:p>
          <a:p>
            <a:pPr marL="0" indent="0">
              <a:buNone/>
            </a:pPr>
            <a:r>
              <a:rPr lang="cs-CZ" sz="3200" dirty="0"/>
              <a:t>•Tělo stránek je pro nás místo, kde se odehrává vlastní děj stránek.</a:t>
            </a:r>
          </a:p>
          <a:p>
            <a:pPr marL="0" indent="0">
              <a:buNone/>
            </a:pPr>
            <a:r>
              <a:rPr lang="cs-CZ" sz="3200" dirty="0"/>
              <a:t>•Hlavičky a doctype se starají o to, jak lidem předat obsah ve správné podobě, ale to co jim chceme předat musíme specifikovat v body.</a:t>
            </a:r>
          </a:p>
        </p:txBody>
      </p:sp>
    </p:spTree>
    <p:extLst>
      <p:ext uri="{BB962C8B-B14F-4D97-AF65-F5344CB8AC3E}">
        <p14:creationId xmlns:p14="http://schemas.microsoft.com/office/powerpoint/2010/main" val="3183507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8607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latin typeface="Arial" panose="020B0604020202020204" pitchFamily="34" charset="0"/>
              </a:rPr>
              <a:t>Použití meta tagů </a:t>
            </a:r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838200" y="1399592"/>
            <a:ext cx="10515600" cy="47773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b="1" dirty="0"/>
              <a:t>Charset</a:t>
            </a:r>
          </a:p>
          <a:p>
            <a:pPr marL="0" indent="0">
              <a:buNone/>
            </a:pPr>
            <a:r>
              <a:rPr lang="cs-CZ" sz="4000" dirty="0"/>
              <a:t>Udává nám, v jakém kódování jsou ukládány znaky. Chybně nastavený charset znamená, že webový prohlížeč nebude umět zobrazit české znaky. Místo nich můžeme vidět kostičky nebo podobné nečitelné znaky. </a:t>
            </a:r>
          </a:p>
          <a:p>
            <a:pPr marL="0" indent="0">
              <a:buNone/>
            </a:pPr>
            <a:r>
              <a:rPr lang="cs-CZ" sz="4000" dirty="0"/>
              <a:t>Doporučení: používejte vždy kódování UTF-8 </a:t>
            </a:r>
          </a:p>
        </p:txBody>
      </p:sp>
    </p:spTree>
    <p:extLst>
      <p:ext uri="{BB962C8B-B14F-4D97-AF65-F5344CB8AC3E}">
        <p14:creationId xmlns:p14="http://schemas.microsoft.com/office/powerpoint/2010/main" val="3081476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812"/>
          </a:xfrm>
        </p:spPr>
        <p:txBody>
          <a:bodyPr/>
          <a:lstStyle/>
          <a:p>
            <a:pPr algn="ctr"/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b="1" dirty="0">
                <a:latin typeface="Calibri" panose="020F0502020204030204" pitchFamily="34" charset="0"/>
              </a:rPr>
              <a:t>Práce s textem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2600"/>
            <a:ext cx="10515600" cy="49766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/>
              <a:t>•Základem psaní textu je vytvoření odstavce. </a:t>
            </a:r>
          </a:p>
          <a:p>
            <a:pPr marL="0" indent="0">
              <a:buNone/>
            </a:pPr>
            <a:r>
              <a:rPr lang="cs-CZ" sz="4000" dirty="0"/>
              <a:t>•Odstavec je v HTML vymezen párovými tagy &lt;p&gt;&lt;/p&gt; </a:t>
            </a:r>
          </a:p>
          <a:p>
            <a:pPr marL="0" indent="0">
              <a:buNone/>
            </a:pPr>
            <a:r>
              <a:rPr lang="cs-CZ" sz="4000" dirty="0"/>
              <a:t>•Tato zkratka pochází z anglického jazyka, kde se odstavec řekne paragraph </a:t>
            </a:r>
          </a:p>
          <a:p>
            <a:pPr marL="0" indent="0">
              <a:buNone/>
            </a:pPr>
            <a:r>
              <a:rPr lang="cs-CZ" sz="4000" dirty="0"/>
              <a:t>•Odstavec je zakončen odřádkováním </a:t>
            </a:r>
          </a:p>
          <a:p>
            <a:pPr marL="0" indent="0">
              <a:buNone/>
            </a:pPr>
            <a:r>
              <a:rPr lang="cs-CZ" sz="4000" dirty="0"/>
              <a:t>•V průběhu odstavce se text zalamuje podle velikosti okna </a:t>
            </a:r>
          </a:p>
          <a:p>
            <a:pPr marL="0" indent="0">
              <a:buNone/>
            </a:pP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1200972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12956"/>
            <a:ext cx="10515600" cy="5664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dirty="0"/>
              <a:t>Pokud chceme odřádkovat text uvnitř odstavce, použijeme nepárový tag</a:t>
            </a:r>
          </a:p>
          <a:p>
            <a:pPr marL="0" indent="0">
              <a:buNone/>
            </a:pPr>
            <a:r>
              <a:rPr lang="cs-CZ" sz="3600" dirty="0"/>
              <a:t>&lt;br&gt;, případně &lt;br /&gt;</a:t>
            </a:r>
          </a:p>
          <a:p>
            <a:pPr marL="0" indent="0">
              <a:buNone/>
            </a:pPr>
            <a:r>
              <a:rPr lang="cs-CZ" sz="3600" dirty="0"/>
              <a:t>z anglického line break - konec řádky</a:t>
            </a:r>
          </a:p>
          <a:p>
            <a:pPr marL="0" indent="0">
              <a:buNone/>
            </a:pPr>
            <a:r>
              <a:rPr lang="cs-CZ" sz="3600" dirty="0"/>
              <a:t>Tento tag si vynutí odřádkování, ale neukončí nám odstavec. </a:t>
            </a:r>
          </a:p>
          <a:p>
            <a:pPr marL="0" indent="0">
              <a:buNone/>
            </a:pPr>
            <a:r>
              <a:rPr lang="cs-CZ" sz="3600" dirty="0"/>
              <a:t>Odřádkování má oproti ukončení odstavce rozdíl v tom, že pokud má daný odstavec nastavený styl, je pro následující řádky zachován. Pokud však ukončíme odstavec a zahájíme nový, nemusí mít nastaven stejný formát.</a:t>
            </a:r>
          </a:p>
        </p:txBody>
      </p:sp>
    </p:spTree>
    <p:extLst>
      <p:ext uri="{BB962C8B-B14F-4D97-AF65-F5344CB8AC3E}">
        <p14:creationId xmlns:p14="http://schemas.microsoft.com/office/powerpoint/2010/main" val="1190523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82805" y="487478"/>
            <a:ext cx="10515600" cy="59133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4400" b="1" dirty="0"/>
              <a:t>Nadpisy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• </a:t>
            </a:r>
            <a:r>
              <a:rPr lang="cs-CZ" sz="3200" dirty="0"/>
              <a:t>Nadpisy jsou v html značeny párovými tagy &lt;hx&gt;&lt;/hx&gt; </a:t>
            </a:r>
          </a:p>
          <a:p>
            <a:pPr marL="0" indent="0">
              <a:buNone/>
            </a:pPr>
            <a:r>
              <a:rPr lang="cs-CZ" sz="3200" dirty="0"/>
              <a:t>kde x určuje úroveň nadpisu a nabývá typicky hodnot 1-6. </a:t>
            </a:r>
          </a:p>
          <a:p>
            <a:pPr marL="0" indent="0">
              <a:buNone/>
            </a:pPr>
            <a:r>
              <a:rPr lang="cs-CZ" sz="3200" dirty="0"/>
              <a:t>• V základním nastavení HTML je nadpis úrovně 1 vypisován největším tučným písmem, kdežto nadpis úrovně 6 je v základním nastavení vypsán menším písmem, jak základní text. </a:t>
            </a:r>
          </a:p>
          <a:p>
            <a:pPr marL="0" indent="0">
              <a:buNone/>
            </a:pPr>
            <a:r>
              <a:rPr lang="cs-CZ" sz="3200" dirty="0"/>
              <a:t>• Nadpis se zapisuje mimo odstavec. </a:t>
            </a:r>
          </a:p>
          <a:p>
            <a:pPr marL="0" indent="0">
              <a:buNone/>
            </a:pPr>
            <a:r>
              <a:rPr lang="cs-CZ" sz="3200" dirty="0"/>
              <a:t>• Na konci nadpisu je vždy odřádkováno. </a:t>
            </a:r>
          </a:p>
          <a:p>
            <a:pPr marL="0" indent="0">
              <a:buNone/>
            </a:pPr>
            <a:r>
              <a:rPr lang="cs-CZ" sz="3200" dirty="0"/>
              <a:t> 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362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6429" y="252700"/>
            <a:ext cx="10495478" cy="62365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000" b="1" dirty="0"/>
              <a:t>Písmo</a:t>
            </a:r>
          </a:p>
          <a:p>
            <a:pPr marL="0" indent="0">
              <a:buNone/>
            </a:pPr>
            <a:r>
              <a:rPr lang="cs-CZ" sz="3200" dirty="0"/>
              <a:t>Fyzické vyznačování písma – důležité jsou vizuální vlastnosti daného textu.</a:t>
            </a:r>
          </a:p>
          <a:p>
            <a:pPr marL="0" indent="0">
              <a:buNone/>
            </a:pPr>
            <a:r>
              <a:rPr lang="cs-CZ" sz="3200" dirty="0"/>
              <a:t>Logické vyznačování písma - slouží k určení významu daného textu.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Přehled fyzických stylů písma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5743244" y="2641036"/>
          <a:ext cx="5115697" cy="3848184"/>
        </p:xfrm>
        <a:graphic>
          <a:graphicData uri="http://schemas.openxmlformats.org/drawingml/2006/table">
            <a:tbl>
              <a:tblPr/>
              <a:tblGrid>
                <a:gridCol w="1278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569">
                <a:tc>
                  <a:txBody>
                    <a:bodyPr/>
                    <a:lstStyle/>
                    <a:p>
                      <a:pPr algn="l"/>
                      <a:r>
                        <a:rPr lang="cs-CZ" sz="2400" b="1" dirty="0">
                          <a:solidFill>
                            <a:srgbClr val="FFFFFF"/>
                          </a:solidFill>
                          <a:effectLst/>
                        </a:rPr>
                        <a:t>&lt;tag&gt;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b="1">
                          <a:solidFill>
                            <a:srgbClr val="FFFFFF"/>
                          </a:solidFill>
                          <a:effectLst/>
                        </a:rPr>
                        <a:t>Popis elementu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&lt;b&gt;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Vyznačuje v textu tučné písmo.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&lt;i&gt;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Vyznačuje kurzívu.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&lt;big&gt;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Použije se větší písmo.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&lt;small&gt;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Použije se menší písmo.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&lt;sub&gt;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Vyznačuje dolní index.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569">
                <a:tc>
                  <a:txBody>
                    <a:bodyPr/>
                    <a:lstStyle/>
                    <a:p>
                      <a:r>
                        <a:rPr lang="cs-CZ" sz="2400">
                          <a:effectLst/>
                        </a:rPr>
                        <a:t>&lt;sup&gt;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400" dirty="0">
                          <a:effectLst/>
                        </a:rPr>
                        <a:t>Vyznačuje horní index.</a:t>
                      </a:r>
                    </a:p>
                  </a:txBody>
                  <a:tcPr marL="47625" marR="47625" marT="47625" marB="476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829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6989" y="247134"/>
            <a:ext cx="10515600" cy="646258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Přehled logických stylů písma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815545" y="988540"/>
          <a:ext cx="10810398" cy="5652388"/>
        </p:xfrm>
        <a:graphic>
          <a:graphicData uri="http://schemas.openxmlformats.org/drawingml/2006/table">
            <a:tbl>
              <a:tblPr/>
              <a:tblGrid>
                <a:gridCol w="1136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352">
                <a:tc>
                  <a:txBody>
                    <a:bodyPr/>
                    <a:lstStyle/>
                    <a:p>
                      <a:pPr algn="l"/>
                      <a:r>
                        <a:rPr lang="cs-CZ" sz="2400" b="1" dirty="0">
                          <a:solidFill>
                            <a:srgbClr val="FFFFFF"/>
                          </a:solidFill>
                          <a:effectLst/>
                        </a:rPr>
                        <a:t>&lt;tag&gt;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b="1" dirty="0">
                          <a:solidFill>
                            <a:srgbClr val="FFFFFF"/>
                          </a:solidFill>
                          <a:effectLst/>
                        </a:rPr>
                        <a:t>Popis elementu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abbr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Používá se pro označování zkratek jako WWW, ČR, OSN apod.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667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&lt;cite&gt;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Nejčastěji je používán pro označování názvů knih, článků či jiných citací. Obvykle bývá zobrazován jako kurzíva.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28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&lt;code&gt;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Indikuje ukázku kódu nějakého programu nebo HTML stránky.  Obvykle bývá zobrazován neproporcionálním písmem.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130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dfn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Vyznačuje termín, který je právě definován.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em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Bývá používán pro zvýraznění určité fráze. Nejčastěji je zobrazován jako kurzíva.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4325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kbd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Používá se pro vyznačení textu, který je zadáván uživatelem. Bývá zobrazován</a:t>
                      </a:r>
                      <a:r>
                        <a:rPr lang="cs-CZ" sz="1800" baseline="0" dirty="0">
                          <a:effectLst/>
                        </a:rPr>
                        <a:t> </a:t>
                      </a:r>
                      <a:r>
                        <a:rPr lang="cs-CZ" sz="1800" dirty="0">
                          <a:effectLst/>
                        </a:rPr>
                        <a:t>neproporcionálním písmem.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&lt;s&gt;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Vyznačuje text, který již neplatí. Nejčastěji se zobrazuje přeškrtnutím.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7667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samp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Používá se pro zápis výstupů z různých programů a skriptů. Nejčastěji je zobrazován jako neproporcionální písmo.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7667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</a:t>
                      </a:r>
                      <a:r>
                        <a:rPr lang="cs-CZ" sz="2000" dirty="0" err="1">
                          <a:effectLst/>
                        </a:rPr>
                        <a:t>strong</a:t>
                      </a:r>
                      <a:r>
                        <a:rPr lang="cs-CZ" sz="2000" dirty="0">
                          <a:effectLst/>
                        </a:rPr>
                        <a:t>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>
                          <a:effectLst/>
                        </a:rPr>
                        <a:t>Bývá používáno jako silné zvýraznění pro označení obzvláště důležitých informací na stránce a nejčastěji je zobrazováno jako tučné písmo.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009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&lt;var&gt;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effectLst/>
                        </a:rPr>
                        <a:t>Používá se pro označení proměnných. Obvykle je zobrazován kurzívou.</a:t>
                      </a:r>
                    </a:p>
                  </a:txBody>
                  <a:tcPr marL="23741" marR="23741" marT="23741" marB="23741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243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6448"/>
          </a:xfrm>
        </p:spPr>
        <p:txBody>
          <a:bodyPr>
            <a:noAutofit/>
          </a:bodyPr>
          <a:lstStyle/>
          <a:p>
            <a:pPr algn="ctr"/>
            <a:br>
              <a:rPr lang="cs-CZ" sz="3200" b="1" dirty="0">
                <a:latin typeface="+mn-lt"/>
              </a:rPr>
            </a:br>
            <a:r>
              <a:rPr lang="cs-CZ" sz="3200" b="1" dirty="0">
                <a:latin typeface="+mn-lt"/>
              </a:rPr>
              <a:t>Nastavení barvy, velikosti a fontu písma.</a:t>
            </a:r>
            <a:br>
              <a:rPr lang="cs-CZ" sz="3200" b="1" dirty="0">
                <a:latin typeface="+mn-lt"/>
              </a:rPr>
            </a:br>
            <a:endParaRPr lang="cs-CZ" sz="3200" b="1" dirty="0">
              <a:latin typeface="+mn-lt"/>
            </a:endParaRP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</p:nvPr>
        </p:nvGraphicFramePr>
        <p:xfrm>
          <a:off x="1356154" y="991129"/>
          <a:ext cx="9479692" cy="3154680"/>
        </p:xfrm>
        <a:graphic>
          <a:graphicData uri="http://schemas.openxmlformats.org/drawingml/2006/table">
            <a:tbl>
              <a:tblPr/>
              <a:tblGrid>
                <a:gridCol w="2115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3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9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1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302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effectLst/>
                        </a:rPr>
                        <a:t>Atribut tagu &lt;font&gt;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Nahradit stylem</a:t>
                      </a:r>
                    </a:p>
                    <a:p>
                      <a:pPr algn="ctr"/>
                      <a:r>
                        <a:rPr lang="cs-CZ" sz="2400" dirty="0">
                          <a:effectLst/>
                        </a:rPr>
                        <a:t>s definicí</a:t>
                      </a:r>
                      <a:r>
                        <a:rPr lang="cs-CZ" sz="2400" baseline="0" dirty="0">
                          <a:effectLst/>
                        </a:rPr>
                        <a:t> CSS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02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effectLst/>
                        </a:rPr>
                        <a:t>color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barva písma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</a:rPr>
                        <a:t>barva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u="none" dirty="0">
                          <a:solidFill>
                            <a:schemeClr val="tx1"/>
                          </a:solidFill>
                          <a:effectLst/>
                        </a:rPr>
                        <a:t>color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02">
                <a:tc>
                  <a:txBody>
                    <a:bodyPr/>
                    <a:lstStyle/>
                    <a:p>
                      <a:pPr algn="ctr"/>
                      <a:r>
                        <a:rPr lang="cs-CZ" sz="2400" b="1">
                          <a:effectLst/>
                        </a:rPr>
                        <a:t>size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velikost, stupeň písma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1 až 7, </a:t>
                      </a:r>
                      <a:r>
                        <a:rPr lang="cs-CZ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(+-1 až 6)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</a:rPr>
                        <a:t>font-</a:t>
                      </a:r>
                      <a:r>
                        <a:rPr lang="cs-CZ" sz="2400" dirty="0" err="1">
                          <a:solidFill>
                            <a:schemeClr val="tx1"/>
                          </a:solidFill>
                          <a:effectLst/>
                        </a:rPr>
                        <a:t>size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827">
                <a:tc>
                  <a:txBody>
                    <a:bodyPr/>
                    <a:lstStyle/>
                    <a:p>
                      <a:pPr algn="ctr"/>
                      <a:r>
                        <a:rPr lang="cs-CZ" sz="2400" b="1" dirty="0">
                          <a:effectLst/>
                        </a:rPr>
                        <a:t>face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font, druh písma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jména fontů oddělená čárkami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</a:rPr>
                        <a:t>font-</a:t>
                      </a:r>
                      <a:r>
                        <a:rPr lang="cs-CZ" sz="2400" dirty="0" err="1">
                          <a:solidFill>
                            <a:schemeClr val="tx1"/>
                          </a:solidFill>
                          <a:effectLst/>
                        </a:rPr>
                        <a:t>family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délník 5"/>
          <p:cNvSpPr/>
          <p:nvPr/>
        </p:nvSpPr>
        <p:spPr>
          <a:xfrm>
            <a:off x="838201" y="4448360"/>
            <a:ext cx="10515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&lt;font color="red" face="Arial, Helvetica"&gt;červené písmo Arialem&lt;/font&gt;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838200" y="4910025"/>
            <a:ext cx="10375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&lt;p&gt;&lt;big&gt;Stanu se menším&lt;/big&gt; a ještě menším &lt;small&gt;až budu nejmenší na celém světě&lt;/small&gt;.&lt;br&gt;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Koncentrovaný roztok H&lt;sub&gt;2&lt;/sub&gt;SO&lt;sub&gt;4&lt;/sub&gt;.&lt;/p&gt;</a:t>
            </a:r>
          </a:p>
        </p:txBody>
      </p:sp>
    </p:spTree>
    <p:extLst>
      <p:ext uri="{BB962C8B-B14F-4D97-AF65-F5344CB8AC3E}">
        <p14:creationId xmlns:p14="http://schemas.microsoft.com/office/powerpoint/2010/main" val="1346236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812"/>
          </a:xfrm>
        </p:spPr>
        <p:txBody>
          <a:bodyPr/>
          <a:lstStyle/>
          <a:p>
            <a:pPr algn="ctr"/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b="1" dirty="0">
                <a:latin typeface="Calibri" panose="020F0502020204030204" pitchFamily="34" charset="0"/>
              </a:rPr>
              <a:t>Práce se seznamy</a:t>
            </a:r>
            <a:endParaRPr lang="cs-CZ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2088292" y="1643450"/>
          <a:ext cx="7933038" cy="3781169"/>
        </p:xfrm>
        <a:graphic>
          <a:graphicData uri="http://schemas.openxmlformats.org/drawingml/2006/table">
            <a:tbl>
              <a:tblPr/>
              <a:tblGrid>
                <a:gridCol w="165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3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2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Tag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Párový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li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položka seznamu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nepovinně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ol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číslovaný seznam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ul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odrážkový seznam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dl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seznam definic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err="1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dt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definovaný termín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167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err="1">
                          <a:solidFill>
                            <a:srgbClr val="2233AA"/>
                          </a:solidFill>
                          <a:effectLst/>
                          <a:hlinkClick r:id="rId2"/>
                        </a:rPr>
                        <a:t>dd</a:t>
                      </a:r>
                      <a:endParaRPr lang="cs-CZ" sz="2400" dirty="0"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definice termínu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ano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252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44645"/>
            <a:ext cx="10515600" cy="6143798"/>
          </a:xfrm>
        </p:spPr>
        <p:txBody>
          <a:bodyPr/>
          <a:lstStyle/>
          <a:p>
            <a:pPr marL="0" indent="0">
              <a:buNone/>
            </a:pPr>
            <a:r>
              <a:rPr lang="cs-CZ" sz="2400" b="1" dirty="0"/>
              <a:t>Atributy tagu &lt;li&gt; - položka seznamu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838200" y="891508"/>
          <a:ext cx="10515600" cy="4925946"/>
        </p:xfrm>
        <a:graphic>
          <a:graphicData uri="http://schemas.openxmlformats.org/drawingml/2006/table">
            <a:tbl>
              <a:tblPr/>
              <a:tblGrid>
                <a:gridCol w="1546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1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0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6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939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Atribut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 hodnot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092">
                <a:tc rowSpan="2"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type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druh odrážky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disc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circle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square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puntík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kolečko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čtvereček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878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druh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1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A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a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I</a:t>
                      </a:r>
                      <a:br>
                        <a:rPr lang="cs-CZ" sz="2400" dirty="0">
                          <a:effectLst/>
                        </a:rPr>
                      </a:br>
                      <a:r>
                        <a:rPr lang="cs-CZ" sz="2400" dirty="0">
                          <a:effectLst/>
                        </a:rPr>
                        <a:t>i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normální číslování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velké písmenkování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malé písmenkování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římské číslice</a:t>
                      </a:r>
                      <a:br>
                        <a:rPr lang="cs-CZ" sz="2400">
                          <a:effectLst/>
                        </a:rPr>
                      </a:br>
                      <a:r>
                        <a:rPr lang="cs-CZ" sz="2400">
                          <a:effectLst/>
                        </a:rPr>
                        <a:t>malé římské číslice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398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value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změna čísla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číslo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číslo položky (převedeno podle typu číslování)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289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94072"/>
            <a:ext cx="10515600" cy="2918685"/>
          </a:xfrm>
        </p:spPr>
        <p:txBody>
          <a:bodyPr/>
          <a:lstStyle/>
          <a:p>
            <a:pPr marL="0" indent="0">
              <a:buNone/>
            </a:pPr>
            <a:endParaRPr lang="cs-CZ" sz="2400" b="1" dirty="0"/>
          </a:p>
        </p:txBody>
      </p:sp>
      <p:sp>
        <p:nvSpPr>
          <p:cNvPr id="5" name="Obdélník 4"/>
          <p:cNvSpPr/>
          <p:nvPr/>
        </p:nvSpPr>
        <p:spPr>
          <a:xfrm>
            <a:off x="838200" y="294072"/>
            <a:ext cx="49223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Atributy tagu &lt;ol&gt; - číslovaný seznam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912440" y="946309"/>
          <a:ext cx="9776154" cy="2019312"/>
        </p:xfrm>
        <a:graphic>
          <a:graphicData uri="http://schemas.openxmlformats.org/drawingml/2006/table">
            <a:tbl>
              <a:tblPr/>
              <a:tblGrid>
                <a:gridCol w="2332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4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Atribut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Význam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type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typ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>
                          <a:effectLst/>
                        </a:rPr>
                        <a:t>stejné hodnoty jako type u &lt;li&gt;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start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začátek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číslo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8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reversed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obrácené číslování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bez hodnoty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38200" y="3566245"/>
            <a:ext cx="4044043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Nabízené druhy ovoce: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&lt;ul&gt;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Jablka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Hrušky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Švestky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Banány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&lt;/ul&gt;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760510" y="3566245"/>
            <a:ext cx="5593290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Pořadí ovoce podle prodejnosti: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&lt;ol&gt;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Jablka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Hrušky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Švestky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  &lt;li&gt;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Banány</a:t>
            </a: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&lt;/li&gt;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&lt;/ol&gt;</a:t>
            </a:r>
            <a:r>
              <a:rPr kumimoji="0" lang="cs-CZ" altLang="cs-CZ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622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11867"/>
            <a:ext cx="10515600" cy="709913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Tabulky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42565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/>
              <a:t>Tabulky se v HTML vytvářejí pomocí elementu </a:t>
            </a:r>
            <a:r>
              <a:rPr lang="cs-CZ" b="1" dirty="0"/>
              <a:t>table</a:t>
            </a:r>
            <a:r>
              <a:rPr lang="cs-CZ" dirty="0"/>
              <a:t>. </a:t>
            </a:r>
          </a:p>
          <a:p>
            <a:r>
              <a:rPr lang="cs-CZ" dirty="0"/>
              <a:t>Tento element může obsahovat element </a:t>
            </a:r>
            <a:r>
              <a:rPr lang="cs-CZ" b="1" dirty="0" err="1"/>
              <a:t>caption</a:t>
            </a:r>
            <a:r>
              <a:rPr lang="cs-CZ" dirty="0"/>
              <a:t>, který slouží k zadání nadpisu tabulky, a několik elementů </a:t>
            </a:r>
            <a:r>
              <a:rPr lang="cs-CZ" b="1" dirty="0" err="1"/>
              <a:t>tr</a:t>
            </a:r>
            <a:r>
              <a:rPr lang="cs-CZ" dirty="0"/>
              <a:t>, které obsahují jednotlivé řádky tabulky. </a:t>
            </a:r>
          </a:p>
          <a:p>
            <a:r>
              <a:rPr lang="cs-CZ" dirty="0"/>
              <a:t>Tabulky se v HTML zadávají po řádcích.</a:t>
            </a:r>
          </a:p>
          <a:p>
            <a:r>
              <a:rPr lang="cs-CZ" dirty="0"/>
              <a:t>Každá řádka se pak skládá z jednotlivých buněk, 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které jsou zadány pomocí elementů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td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nebo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th</a:t>
            </a:r>
            <a:r>
              <a:rPr lang="cs-CZ" altLang="cs-CZ" sz="2400" dirty="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</a:p>
          <a:p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td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se používá pro obyčejné buňky a </a:t>
            </a:r>
            <a:r>
              <a:rPr lang="cs-CZ" altLang="cs-CZ" sz="24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th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pro buňky se záhlavím tabulky.</a:t>
            </a:r>
            <a:r>
              <a:rPr lang="cs-CZ" altLang="cs-CZ" dirty="0"/>
              <a:t> </a:t>
            </a:r>
            <a:endParaRPr lang="cs-CZ" altLang="cs-CZ" sz="4000" dirty="0">
              <a:latin typeface="Arial" panose="020B0604020202020204" pitchFamily="34" charset="0"/>
            </a:endParaRP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1352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19640"/>
            <a:ext cx="10515600" cy="709913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Atributy elementu table</a:t>
            </a:r>
            <a:endParaRPr lang="cs-CZ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1998620"/>
            <a:ext cx="10515600" cy="4351338"/>
          </a:xfrm>
        </p:spPr>
        <p:txBody>
          <a:bodyPr/>
          <a:lstStyle/>
          <a:p>
            <a:r>
              <a:rPr lang="cs-CZ" sz="3600" dirty="0" err="1"/>
              <a:t>border</a:t>
            </a:r>
            <a:r>
              <a:rPr lang="cs-CZ" sz="3600" dirty="0"/>
              <a:t> – určí šířku rámečku okolo tabulky</a:t>
            </a:r>
          </a:p>
          <a:p>
            <a:r>
              <a:rPr lang="cs-CZ" sz="3600" dirty="0" err="1"/>
              <a:t>cellpadding</a:t>
            </a:r>
            <a:r>
              <a:rPr lang="cs-CZ" sz="3600" dirty="0"/>
              <a:t> - určí vzdálenost obsahu buňky od okrajů buňky</a:t>
            </a:r>
          </a:p>
          <a:p>
            <a:r>
              <a:rPr lang="cs-CZ" sz="3600" dirty="0" err="1"/>
              <a:t>cellspacing</a:t>
            </a:r>
            <a:r>
              <a:rPr lang="cs-CZ" sz="3600" dirty="0"/>
              <a:t> - zvětšuje mezeru mezi jednotlivými buňkami</a:t>
            </a:r>
          </a:p>
          <a:p>
            <a:r>
              <a:rPr lang="cs-CZ" altLang="cs-CZ" sz="3600" dirty="0" err="1">
                <a:solidFill>
                  <a:srgbClr val="000000"/>
                </a:solidFill>
              </a:rPr>
              <a:t>width</a:t>
            </a:r>
            <a:r>
              <a:rPr lang="cs-CZ" altLang="cs-CZ" sz="3600" dirty="0">
                <a:solidFill>
                  <a:srgbClr val="000000"/>
                </a:solidFill>
              </a:rPr>
              <a:t> </a:t>
            </a:r>
            <a:r>
              <a:rPr lang="cs-CZ" altLang="cs-CZ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určí požadovanou šířku tabulky </a:t>
            </a:r>
          </a:p>
        </p:txBody>
      </p:sp>
    </p:spTree>
    <p:extLst>
      <p:ext uri="{BB962C8B-B14F-4D97-AF65-F5344CB8AC3E}">
        <p14:creationId xmlns:p14="http://schemas.microsoft.com/office/powerpoint/2010/main" val="3331136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47135"/>
            <a:ext cx="10515600" cy="6709719"/>
          </a:xfrm>
        </p:spPr>
        <p:txBody>
          <a:bodyPr>
            <a:normAutofit/>
          </a:bodyPr>
          <a:lstStyle/>
          <a:p>
            <a:r>
              <a:rPr lang="cs-CZ" b="1" dirty="0"/>
              <a:t>Horizontální zarovnání</a:t>
            </a:r>
          </a:p>
          <a:p>
            <a:pPr marL="0" indent="0">
              <a:buNone/>
            </a:pP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Standardní způsob zarovnání můžeme u každé buňky změnit pomocí atributu </a:t>
            </a: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align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může nabývat jedné ze čtyř hodnot: </a:t>
            </a:r>
          </a:p>
          <a:p>
            <a:pPr marL="0" indent="0">
              <a:buNone/>
            </a:pP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left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vlevo) </a:t>
            </a:r>
          </a:p>
          <a:p>
            <a:pPr marL="0" indent="0">
              <a:buNone/>
            </a:pP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right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vpravo) 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000000"/>
                </a:solidFill>
                <a:latin typeface="Consolas" panose="020B0609020204030204" pitchFamily="49" charset="0"/>
              </a:rPr>
              <a:t>center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(centrování)  </a:t>
            </a:r>
          </a:p>
          <a:p>
            <a:pPr marL="0" indent="0">
              <a:buNone/>
            </a:pP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justify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do bloku)</a:t>
            </a:r>
          </a:p>
          <a:p>
            <a:r>
              <a:rPr lang="cs-CZ" b="1" dirty="0">
                <a:solidFill>
                  <a:srgbClr val="000000"/>
                </a:solidFill>
                <a:latin typeface="Calibri" panose="020F0502020204030204" pitchFamily="34" charset="0"/>
              </a:rPr>
              <a:t>Vertikální zarovnání</a:t>
            </a:r>
          </a:p>
          <a:p>
            <a:pPr marL="0" indent="0">
              <a:buNone/>
            </a:pP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 jeho ovládání je zde atribut </a:t>
            </a: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valign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může také nabývat čtyř hodnot: </a:t>
            </a:r>
          </a:p>
          <a:p>
            <a:pPr marL="0" indent="0">
              <a:buNone/>
            </a:pPr>
            <a:r>
              <a:rPr lang="cs-CZ" altLang="cs-CZ" sz="2400" dirty="0">
                <a:solidFill>
                  <a:srgbClr val="000000"/>
                </a:solidFill>
                <a:latin typeface="Consolas" panose="020B0609020204030204" pitchFamily="49" charset="0"/>
              </a:rPr>
              <a:t>top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(obsah buňky je zarovnán s horním okrajem buňky) </a:t>
            </a:r>
          </a:p>
          <a:p>
            <a:pPr marL="0" indent="0">
              <a:buNone/>
            </a:pP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bottom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(obsah buňky je zarovnán se spodním okrajem buňky)</a:t>
            </a:r>
          </a:p>
          <a:p>
            <a:pPr marL="0" indent="0">
              <a:buNone/>
            </a:pP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middle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(obsah buňky je uprostřed buňky) </a:t>
            </a:r>
          </a:p>
          <a:p>
            <a:pPr marL="0" indent="0">
              <a:buNone/>
            </a:pPr>
            <a:r>
              <a:rPr lang="cs-CZ" altLang="cs-CZ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baseline</a:t>
            </a:r>
            <a:r>
              <a:rPr lang="cs-CZ" altLang="cs-CZ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(zarovnání na účaří textu)</a:t>
            </a:r>
            <a:endParaRPr lang="cs-CZ" altLang="cs-CZ" sz="4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286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563525"/>
            <a:ext cx="10515600" cy="709913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Atributy elementu &lt;a&gt;</a:t>
            </a:r>
            <a:endParaRPr lang="cs-CZ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1837595"/>
            <a:ext cx="10515600" cy="5020405"/>
          </a:xfrm>
        </p:spPr>
        <p:txBody>
          <a:bodyPr>
            <a:normAutofit/>
          </a:bodyPr>
          <a:lstStyle/>
          <a:p>
            <a:r>
              <a:rPr lang="cs-CZ" sz="3600" b="1" dirty="0"/>
              <a:t>href</a:t>
            </a:r>
            <a:r>
              <a:rPr lang="cs-CZ" sz="3600" dirty="0"/>
              <a:t> - nejdůležitější a také povinný atribut definující cíl odkazu (URL) - stránku, která se má zobrazit po kliknutí na odkaz, případně obrázek nebo jiný soubor, jenž se má otevřít či stáhnout</a:t>
            </a:r>
          </a:p>
          <a:p>
            <a:r>
              <a:rPr lang="cs-CZ" sz="3600" b="1" dirty="0"/>
              <a:t>title</a:t>
            </a:r>
            <a:r>
              <a:rPr lang="cs-CZ" sz="3600" dirty="0"/>
              <a:t> (nepovinný) - titulek zobrazující se po najetí myší</a:t>
            </a:r>
          </a:p>
          <a:p>
            <a:r>
              <a:rPr lang="cs-CZ" sz="3600" b="1" dirty="0"/>
              <a:t>target</a:t>
            </a:r>
            <a:r>
              <a:rPr lang="cs-CZ" sz="3600" dirty="0"/>
              <a:t> (nepovinný) - určí způsob otevření odkazu</a:t>
            </a:r>
          </a:p>
        </p:txBody>
      </p:sp>
    </p:spTree>
    <p:extLst>
      <p:ext uri="{BB962C8B-B14F-4D97-AF65-F5344CB8AC3E}">
        <p14:creationId xmlns:p14="http://schemas.microsoft.com/office/powerpoint/2010/main" val="772000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718457"/>
            <a:ext cx="10515600" cy="57258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Pro vložení odkazu do webové stránky poslouží tato konstrukce:</a:t>
            </a:r>
          </a:p>
          <a:p>
            <a:pPr marL="0" indent="0">
              <a:buNone/>
            </a:pPr>
            <a:r>
              <a:rPr lang="cs-CZ" sz="3200" dirty="0"/>
              <a:t>&lt;a href="URL"&gt;text odkazu&lt;/a&gt;</a:t>
            </a:r>
          </a:p>
          <a:p>
            <a:pPr marL="0" indent="0">
              <a:buNone/>
            </a:pPr>
            <a:r>
              <a:rPr lang="cs-CZ" sz="3200" dirty="0"/>
              <a:t>Obyčejné URL identifikuje celý HTML dokument.</a:t>
            </a:r>
          </a:p>
          <a:p>
            <a:pPr marL="0" indent="0">
              <a:buNone/>
            </a:pPr>
            <a:r>
              <a:rPr lang="cs-CZ" sz="3200" dirty="0"/>
              <a:t>&lt;a href="http://www.seznam.cz"&gt;Portál Seznam&lt;/a&gt;</a:t>
            </a:r>
          </a:p>
          <a:p>
            <a:pPr marL="0" indent="0">
              <a:buNone/>
            </a:pPr>
            <a:r>
              <a:rPr lang="cs-CZ" sz="3200" dirty="0"/>
              <a:t>Příklad:</a:t>
            </a:r>
          </a:p>
          <a:p>
            <a:pPr marL="0" indent="0">
              <a:buNone/>
            </a:pPr>
            <a:r>
              <a:rPr lang="cs-CZ" sz="3200" dirty="0"/>
              <a:t>Mnoho zajímavých informací o službě WWW lze nalézt na serveru &lt;a href="http://www.w3.org/"&gt;konsorcia W3C&lt;/a&gt;. Naleznete zde i informace o nejnovější verzi jazyka HTML.</a:t>
            </a:r>
          </a:p>
          <a:p>
            <a:pPr marL="0" indent="0">
              <a:buNone/>
            </a:pPr>
            <a:r>
              <a:rPr lang="cs-CZ" sz="3200" dirty="0"/>
              <a:t>V prohlížeči bývá text odkazu obvykle podtržen a zobrazen odlišnou barvou.</a:t>
            </a:r>
          </a:p>
        </p:txBody>
      </p:sp>
    </p:spTree>
    <p:extLst>
      <p:ext uri="{BB962C8B-B14F-4D97-AF65-F5344CB8AC3E}">
        <p14:creationId xmlns:p14="http://schemas.microsoft.com/office/powerpoint/2010/main" val="1066229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9763" y="471198"/>
            <a:ext cx="10515600" cy="70991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latin typeface="+mn-lt"/>
              </a:rPr>
              <a:t>Obrázek  &lt;</a:t>
            </a:r>
            <a:r>
              <a:rPr lang="cs-CZ" b="1" dirty="0" err="1">
                <a:latin typeface="+mn-lt"/>
              </a:rPr>
              <a:t>img</a:t>
            </a:r>
            <a:r>
              <a:rPr lang="cs-CZ" b="1" dirty="0">
                <a:latin typeface="+mn-lt"/>
              </a:rPr>
              <a:t>&gt;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79763" y="1652167"/>
            <a:ext cx="10515600" cy="3848088"/>
          </a:xfrm>
        </p:spPr>
        <p:txBody>
          <a:bodyPr>
            <a:normAutofit/>
          </a:bodyPr>
          <a:lstStyle/>
          <a:p>
            <a:r>
              <a:rPr lang="cs-CZ" sz="3600" dirty="0"/>
              <a:t>Obrázky jsou další cestou, kterou web může sdělovat informace.</a:t>
            </a:r>
          </a:p>
          <a:p>
            <a:r>
              <a:rPr lang="cs-CZ" sz="3600" b="1" dirty="0"/>
              <a:t>Obrázek (angl. image)</a:t>
            </a:r>
            <a:r>
              <a:rPr lang="cs-CZ" sz="3600" dirty="0"/>
              <a:t>. Nepárový tag. Do stránky se vloží obrázek načtený z jiného souboru. </a:t>
            </a:r>
          </a:p>
          <a:p>
            <a:r>
              <a:rPr lang="cs-CZ" sz="3600" dirty="0"/>
              <a:t>Tag </a:t>
            </a:r>
            <a:r>
              <a:rPr lang="cs-CZ" sz="3600" b="1" dirty="0"/>
              <a:t>&lt;</a:t>
            </a:r>
            <a:r>
              <a:rPr lang="cs-CZ" sz="3600" b="1" dirty="0" err="1"/>
              <a:t>img</a:t>
            </a:r>
            <a:r>
              <a:rPr lang="cs-CZ" sz="3600" b="1" dirty="0"/>
              <a:t>&gt;</a:t>
            </a:r>
            <a:r>
              <a:rPr lang="cs-CZ" sz="3600" dirty="0"/>
              <a:t> má kromě obecných atributů spoustu dalších, avšak používá se jich jen několik.</a:t>
            </a:r>
          </a:p>
          <a:p>
            <a:endParaRPr lang="cs-CZ" sz="3600" dirty="0"/>
          </a:p>
          <a:p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027287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15330"/>
            <a:ext cx="10515600" cy="709913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Atributy elementu </a:t>
            </a:r>
            <a:r>
              <a:rPr lang="cs-CZ" b="1" dirty="0">
                <a:solidFill>
                  <a:prstClr val="black"/>
                </a:solidFill>
                <a:latin typeface="Calibri" panose="020F0502020204030204"/>
              </a:rPr>
              <a:t>&lt;</a:t>
            </a:r>
            <a:r>
              <a:rPr lang="cs-CZ" b="1" dirty="0" err="1">
                <a:solidFill>
                  <a:prstClr val="black"/>
                </a:solidFill>
                <a:latin typeface="Calibri" panose="020F0502020204030204"/>
              </a:rPr>
              <a:t>img</a:t>
            </a:r>
            <a:r>
              <a:rPr lang="cs-CZ" b="1" dirty="0">
                <a:solidFill>
                  <a:prstClr val="black"/>
                </a:solidFill>
                <a:latin typeface="Calibri" panose="020F0502020204030204"/>
              </a:rPr>
              <a:t>&gt;</a:t>
            </a:r>
            <a:endParaRPr lang="cs-CZ" dirty="0">
              <a:latin typeface="+mn-lt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838200" y="1273438"/>
            <a:ext cx="10515600" cy="5218802"/>
          </a:xfrm>
        </p:spPr>
        <p:txBody>
          <a:bodyPr>
            <a:normAutofit fontScale="85000" lnSpcReduction="20000"/>
          </a:bodyPr>
          <a:lstStyle/>
          <a:p>
            <a:r>
              <a:rPr lang="cs-CZ" sz="3600" b="1" dirty="0"/>
              <a:t>SRC</a:t>
            </a:r>
          </a:p>
          <a:p>
            <a:pPr marL="0" indent="0">
              <a:buNone/>
            </a:pPr>
            <a:r>
              <a:rPr lang="cs-CZ" sz="3600" dirty="0"/>
              <a:t>povinný atribut určující cestu k obrázku (musí být definován pokaždé)</a:t>
            </a:r>
          </a:p>
          <a:p>
            <a:pPr marL="0" indent="0">
              <a:buNone/>
            </a:pPr>
            <a:r>
              <a:rPr lang="cs-CZ" sz="3600" dirty="0"/>
              <a:t>cesta může být relativní nebo absolutní (např. webová adresa)</a:t>
            </a:r>
          </a:p>
          <a:p>
            <a:pPr marL="0" indent="0">
              <a:buNone/>
            </a:pPr>
            <a:r>
              <a:rPr lang="cs-CZ" sz="3600" dirty="0"/>
              <a:t>značka &lt;IMG&gt; podporuje typy obrázků s příponami *.</a:t>
            </a:r>
            <a:r>
              <a:rPr lang="cs-CZ" sz="3600" dirty="0" err="1"/>
              <a:t>jpg</a:t>
            </a:r>
            <a:r>
              <a:rPr lang="cs-CZ" sz="3600" dirty="0"/>
              <a:t>, *.</a:t>
            </a:r>
            <a:r>
              <a:rPr lang="cs-CZ" sz="3600" dirty="0" err="1"/>
              <a:t>gif</a:t>
            </a:r>
            <a:r>
              <a:rPr lang="cs-CZ" sz="3600" dirty="0"/>
              <a:t>, *.</a:t>
            </a:r>
            <a:r>
              <a:rPr lang="cs-CZ" sz="3600" dirty="0" err="1"/>
              <a:t>png</a:t>
            </a:r>
            <a:endParaRPr lang="cs-CZ" sz="3600" dirty="0"/>
          </a:p>
          <a:p>
            <a:pPr marL="0" indent="0">
              <a:buNone/>
            </a:pPr>
            <a:r>
              <a:rPr lang="cs-CZ" sz="3600" dirty="0"/>
              <a:t>&lt;</a:t>
            </a:r>
            <a:r>
              <a:rPr lang="cs-CZ" sz="3600" dirty="0" err="1"/>
              <a:t>img</a:t>
            </a:r>
            <a:r>
              <a:rPr lang="cs-CZ" sz="3600" dirty="0"/>
              <a:t> </a:t>
            </a:r>
            <a:r>
              <a:rPr lang="cs-CZ" sz="3600" dirty="0" err="1"/>
              <a:t>src</a:t>
            </a:r>
            <a:r>
              <a:rPr lang="cs-CZ" sz="3600" dirty="0"/>
              <a:t>="obrazek.gif"&gt; </a:t>
            </a:r>
          </a:p>
          <a:p>
            <a:pPr marL="0" indent="0">
              <a:buNone/>
            </a:pPr>
            <a:r>
              <a:rPr lang="cs-CZ" sz="3600" dirty="0"/>
              <a:t>Příklad ukazuje vložení obrázku, který je umístěný ve stejné složce, jako je upravovaný HTML soubor.</a:t>
            </a:r>
          </a:p>
          <a:p>
            <a:pPr marL="0" indent="0">
              <a:buNone/>
            </a:pPr>
            <a:r>
              <a:rPr lang="cs-CZ" sz="3600" dirty="0"/>
              <a:t>&lt;</a:t>
            </a:r>
            <a:r>
              <a:rPr lang="cs-CZ" sz="3600" dirty="0" err="1"/>
              <a:t>img</a:t>
            </a:r>
            <a:r>
              <a:rPr lang="cs-CZ" sz="3600" dirty="0"/>
              <a:t> </a:t>
            </a:r>
            <a:r>
              <a:rPr lang="cs-CZ" sz="3600" dirty="0" err="1"/>
              <a:t>src</a:t>
            </a:r>
            <a:r>
              <a:rPr lang="cs-CZ" sz="3600" dirty="0"/>
              <a:t>="</a:t>
            </a:r>
            <a:r>
              <a:rPr lang="cs-CZ" sz="3600" dirty="0" err="1"/>
              <a:t>img</a:t>
            </a:r>
            <a:r>
              <a:rPr lang="cs-CZ" sz="3600" dirty="0"/>
              <a:t>/obrazek.jpg"&gt;</a:t>
            </a:r>
          </a:p>
          <a:p>
            <a:pPr marL="0" indent="0">
              <a:buNone/>
            </a:pPr>
            <a:r>
              <a:rPr lang="cs-CZ" sz="3600" dirty="0"/>
              <a:t>Příklad ukazuje vložení obrázku, který je umístěný ve složce "</a:t>
            </a:r>
            <a:r>
              <a:rPr lang="cs-CZ" sz="3600" dirty="0" err="1"/>
              <a:t>img</a:t>
            </a:r>
            <a:r>
              <a:rPr lang="cs-CZ" sz="3600" dirty="0"/>
              <a:t>", která je umístěna spolu s upravovaným HTML souborem.</a:t>
            </a:r>
          </a:p>
        </p:txBody>
      </p:sp>
    </p:spTree>
    <p:extLst>
      <p:ext uri="{BB962C8B-B14F-4D97-AF65-F5344CB8AC3E}">
        <p14:creationId xmlns:p14="http://schemas.microsoft.com/office/powerpoint/2010/main" val="4175126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89156"/>
            <a:ext cx="10515600" cy="5437324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ALT</a:t>
            </a:r>
          </a:p>
          <a:p>
            <a:pPr marL="0" indent="0">
              <a:buNone/>
            </a:pPr>
            <a:r>
              <a:rPr lang="cs-CZ" dirty="0"/>
              <a:t>povinný atribut, který definuje alternativní popisek obrázku</a:t>
            </a:r>
          </a:p>
          <a:p>
            <a:pPr marL="0" indent="0">
              <a:buNone/>
            </a:pPr>
            <a:r>
              <a:rPr lang="cs-CZ" dirty="0"/>
              <a:t>definuje se proto, aby v případě chybného načtení obrázku (špatná cesta, obrázek vymazán), se zobrazil alespoň popisek</a:t>
            </a:r>
          </a:p>
          <a:p>
            <a:r>
              <a:rPr lang="cs-CZ" b="1" dirty="0"/>
              <a:t>TITLE</a:t>
            </a:r>
          </a:p>
          <a:p>
            <a:pPr marL="0" indent="0">
              <a:buNone/>
            </a:pPr>
            <a:r>
              <a:rPr lang="cs-CZ" dirty="0"/>
              <a:t>nepovinný atribut definuje titulek obrázku (zobrazí se po najetí na obrázek)</a:t>
            </a:r>
          </a:p>
          <a:p>
            <a:r>
              <a:rPr lang="cs-CZ" b="1" dirty="0"/>
              <a:t>WIDTH, HEIGHT</a:t>
            </a:r>
          </a:p>
          <a:p>
            <a:pPr marL="0" indent="0">
              <a:buNone/>
            </a:pPr>
            <a:r>
              <a:rPr lang="cs-CZ" dirty="0"/>
              <a:t>atributy definující šířku (</a:t>
            </a:r>
            <a:r>
              <a:rPr lang="cs-CZ" dirty="0" err="1"/>
              <a:t>width</a:t>
            </a:r>
            <a:r>
              <a:rPr lang="cs-CZ" dirty="0"/>
              <a:t>) a výšku (</a:t>
            </a:r>
            <a:r>
              <a:rPr lang="cs-CZ" dirty="0" err="1"/>
              <a:t>height</a:t>
            </a:r>
            <a:r>
              <a:rPr lang="cs-CZ" dirty="0"/>
              <a:t>) obrázku</a:t>
            </a:r>
          </a:p>
          <a:p>
            <a:pPr marL="0" indent="0">
              <a:buNone/>
            </a:pPr>
            <a:r>
              <a:rPr lang="cs-CZ" dirty="0"/>
              <a:t>Hodnota se udává číslovkou vyjadřující příslušný rozměr v pixelech nebo procentech.</a:t>
            </a:r>
          </a:p>
          <a:p>
            <a:pPr marL="0" indent="0">
              <a:buNone/>
            </a:pPr>
            <a:r>
              <a:rPr lang="cs-CZ" dirty="0"/>
              <a:t>Pokud rozměry nejsou uvedeny, zobrazí se obrázek ve své normální velikosti.</a:t>
            </a:r>
          </a:p>
          <a:p>
            <a:pPr marL="0" indent="0">
              <a:buNone/>
            </a:pPr>
            <a:r>
              <a:rPr lang="cs-CZ" dirty="0"/>
              <a:t>Pokud chceme zachovat poměr mezi šířkou a výškou obrázku, zadáme pouze jeden rozměr (druhý rozměr se automaticky přizpůsobí)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6126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1525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latin typeface="+mn-lt"/>
              </a:rPr>
              <a:t>Multimédia - audio a video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49978"/>
            <a:ext cx="10515600" cy="5225143"/>
          </a:xfrm>
        </p:spPr>
        <p:txBody>
          <a:bodyPr>
            <a:normAutofit lnSpcReduction="10000"/>
          </a:bodyPr>
          <a:lstStyle/>
          <a:p>
            <a:r>
              <a:rPr lang="cs-CZ" dirty="0"/>
              <a:t>Tag pro vkládání videa &lt;video&gt;  &lt;/video&gt;. </a:t>
            </a:r>
          </a:p>
          <a:p>
            <a:pPr marL="0" indent="0">
              <a:buNone/>
            </a:pPr>
            <a:r>
              <a:rPr lang="cs-CZ" dirty="0"/>
              <a:t>Vyhradí ve stránce obdélníkový prostor, ve kterém se zobrazí video, které si uživatel může spustit.</a:t>
            </a:r>
          </a:p>
          <a:p>
            <a:r>
              <a:rPr lang="cs-CZ" dirty="0"/>
              <a:t>Tag pro vkládání audia  &lt;audio&gt;  &lt;/audio&gt;. </a:t>
            </a:r>
          </a:p>
          <a:p>
            <a:pPr marL="0" indent="0">
              <a:buNone/>
            </a:pPr>
            <a:r>
              <a:rPr lang="cs-CZ" dirty="0"/>
              <a:t>Zobrazí ve stránce malý obdélníkový prostor, ve kterém se zobrazí ovládací prvky zvukového souboru.</a:t>
            </a:r>
          </a:p>
          <a:p>
            <a:r>
              <a:rPr lang="cs-CZ" dirty="0"/>
              <a:t>Tag source udává zdroj, z jaké adresy či souboru se má načíst audio nebo video. </a:t>
            </a:r>
          </a:p>
          <a:p>
            <a:pPr marL="0" indent="0">
              <a:buNone/>
            </a:pPr>
            <a:r>
              <a:rPr lang="cs-CZ" dirty="0"/>
              <a:t>Source (nepárový tag) se používá uvnitř tagů &lt;video&gt; a &lt;audio&gt;. Tagů &lt;source&gt; se dává víc za sebou, aby si prohlížeč mohl vybrat zdrojový soubor podle toho, co umí přehrát. Záleží přitom na pořadí: první vhodný se přehraje. </a:t>
            </a:r>
          </a:p>
        </p:txBody>
      </p:sp>
    </p:spTree>
    <p:extLst>
      <p:ext uri="{BB962C8B-B14F-4D97-AF65-F5344CB8AC3E}">
        <p14:creationId xmlns:p14="http://schemas.microsoft.com/office/powerpoint/2010/main" val="33968890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21584"/>
            <a:ext cx="10515600" cy="592818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b="1" dirty="0">
                <a:latin typeface="Calibri" panose="020F0502020204030204" pitchFamily="34" charset="0"/>
              </a:rPr>
              <a:t>Formuláře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90196"/>
            <a:ext cx="10515600" cy="5293633"/>
          </a:xfrm>
        </p:spPr>
        <p:txBody>
          <a:bodyPr>
            <a:normAutofit fontScale="92500" lnSpcReduction="20000"/>
          </a:bodyPr>
          <a:lstStyle/>
          <a:p>
            <a:r>
              <a:rPr lang="cs-CZ" sz="3600" dirty="0"/>
              <a:t>Pokud potřebujeme získávat informace od uživatelů, je potřeba použít tzv. formuláře.</a:t>
            </a:r>
          </a:p>
          <a:p>
            <a:r>
              <a:rPr lang="cs-CZ" sz="3600" dirty="0"/>
              <a:t>Slouží například pro vyhledávání, pro uživatelské komentáře, pro komunikaci mezi tvůrci webu a uživateli, pro přihlášení uživatele atd. </a:t>
            </a:r>
          </a:p>
          <a:p>
            <a:r>
              <a:rPr lang="cs-CZ" sz="3600" dirty="0"/>
              <a:t>Formuláře v jazyce HTML tvoří pouze rozhraní pro komunikace uživatele se serverem. </a:t>
            </a:r>
          </a:p>
          <a:p>
            <a:r>
              <a:rPr lang="cs-CZ" sz="3600" dirty="0"/>
              <a:t>Samotný jazyk HTML na webových stránkách nezpracovává obsah. Ke zpracování obsahu slouží skriptovací jazyky, jako je např. PHP, ASP, JSP apod.</a:t>
            </a:r>
          </a:p>
          <a:p>
            <a:r>
              <a:rPr lang="cs-CZ" sz="3600" dirty="0"/>
              <a:t>Nyní se zaměříme na samotnou tvorbu formuláře, nikoliv na zpracování.</a:t>
            </a:r>
          </a:p>
        </p:txBody>
      </p:sp>
    </p:spTree>
    <p:extLst>
      <p:ext uri="{BB962C8B-B14F-4D97-AF65-F5344CB8AC3E}">
        <p14:creationId xmlns:p14="http://schemas.microsoft.com/office/powerpoint/2010/main" val="2184428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740229"/>
            <a:ext cx="10515600" cy="5436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Párový </a:t>
            </a:r>
            <a:r>
              <a:rPr lang="cs-CZ" dirty="0" err="1"/>
              <a:t>tag</a:t>
            </a:r>
            <a:r>
              <a:rPr lang="cs-CZ" dirty="0"/>
              <a:t> </a:t>
            </a:r>
            <a:r>
              <a:rPr lang="en-US" b="1" dirty="0"/>
              <a:t>&lt;form&gt;</a:t>
            </a:r>
            <a:r>
              <a:rPr lang="cs-CZ" dirty="0"/>
              <a:t>  </a:t>
            </a:r>
            <a:r>
              <a:rPr lang="en-US" b="1" dirty="0"/>
              <a:t>&lt;/form&gt;</a:t>
            </a:r>
            <a:r>
              <a:rPr lang="cs-CZ" b="1" dirty="0"/>
              <a:t> </a:t>
            </a:r>
            <a:r>
              <a:rPr lang="cs-CZ" dirty="0"/>
              <a:t> vymezí, co přesně do formuláře patří a co bude odesláno.</a:t>
            </a:r>
          </a:p>
          <a:p>
            <a:pPr marL="0" indent="0">
              <a:buNone/>
            </a:pPr>
            <a:r>
              <a:rPr lang="cs-CZ" dirty="0"/>
              <a:t>•Pro získání různých informací od uživatelů je potřeba různých prvků formulářů.</a:t>
            </a:r>
          </a:p>
          <a:p>
            <a:pPr marL="0" indent="0">
              <a:buNone/>
            </a:pPr>
            <a:r>
              <a:rPr lang="cs-CZ" dirty="0"/>
              <a:t>Formulář může obsahovat například tyto elementy:</a:t>
            </a:r>
          </a:p>
          <a:p>
            <a:pPr marL="0" indent="0">
              <a:buNone/>
            </a:pPr>
            <a:r>
              <a:rPr lang="cs-CZ" dirty="0"/>
              <a:t>&lt;input&gt; - vstupy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textarea</a:t>
            </a:r>
            <a:r>
              <a:rPr lang="cs-CZ" dirty="0"/>
              <a:t>&gt; - oblast pro zadání delšího textu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button</a:t>
            </a:r>
            <a:r>
              <a:rPr lang="cs-CZ" dirty="0"/>
              <a:t>&gt; - tlačítko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select</a:t>
            </a:r>
            <a:r>
              <a:rPr lang="cs-CZ" dirty="0"/>
              <a:t>&gt; - výběrové pole</a:t>
            </a:r>
          </a:p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option</a:t>
            </a:r>
            <a:r>
              <a:rPr lang="cs-CZ" dirty="0"/>
              <a:t>&gt; - volba v </a:t>
            </a:r>
            <a:r>
              <a:rPr lang="cs-CZ" dirty="0" err="1"/>
              <a:t>selectu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a další</a:t>
            </a:r>
          </a:p>
        </p:txBody>
      </p:sp>
    </p:spTree>
    <p:extLst>
      <p:ext uri="{BB962C8B-B14F-4D97-AF65-F5344CB8AC3E}">
        <p14:creationId xmlns:p14="http://schemas.microsoft.com/office/powerpoint/2010/main" val="32978172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1114" y="519339"/>
            <a:ext cx="10515600" cy="58379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b="1" dirty="0"/>
              <a:t>Textové pole -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sz="2800" dirty="0"/>
              <a:t>text - textové pole</a:t>
            </a:r>
          </a:p>
          <a:p>
            <a:pPr lvl="1"/>
            <a:r>
              <a:rPr lang="cs-CZ" sz="2800" dirty="0" err="1"/>
              <a:t>password</a:t>
            </a:r>
            <a:r>
              <a:rPr lang="cs-CZ" sz="2800" dirty="0"/>
              <a:t> - pro zadání hesla</a:t>
            </a:r>
          </a:p>
          <a:p>
            <a:pPr lvl="1"/>
            <a:r>
              <a:rPr lang="cs-CZ" sz="2800" dirty="0" err="1"/>
              <a:t>hidden</a:t>
            </a:r>
            <a:r>
              <a:rPr lang="cs-CZ" sz="2800" dirty="0"/>
              <a:t> - pro odeslání dat, která nejsou zobrazena, např. doplňující údaje z databáze</a:t>
            </a:r>
          </a:p>
          <a:p>
            <a:r>
              <a:rPr lang="cs-CZ" dirty="0" err="1"/>
              <a:t>name</a:t>
            </a:r>
            <a:r>
              <a:rPr lang="cs-CZ" dirty="0"/>
              <a:t> - atribut, podle něhož se vstupní pole identifikuje</a:t>
            </a:r>
          </a:p>
          <a:p>
            <a:r>
              <a:rPr lang="cs-CZ" dirty="0" err="1"/>
              <a:t>value</a:t>
            </a:r>
            <a:r>
              <a:rPr lang="cs-CZ" dirty="0"/>
              <a:t> - obsah pole (nezadáme-li, bude pole prázdné)</a:t>
            </a:r>
          </a:p>
          <a:p>
            <a:r>
              <a:rPr lang="cs-CZ" dirty="0" err="1"/>
              <a:t>maxlength</a:t>
            </a:r>
            <a:r>
              <a:rPr lang="cs-CZ" dirty="0"/>
              <a:t> - maximální počet znaků, které lze zadat</a:t>
            </a:r>
          </a:p>
          <a:p>
            <a:pPr marL="0" indent="0">
              <a:buNone/>
            </a:pPr>
            <a:r>
              <a:rPr lang="cs-CZ" dirty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type="text"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jmeno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</a:t>
            </a:r>
            <a:r>
              <a:rPr lang="cs-CZ" dirty="0" err="1"/>
              <a:t>admin</a:t>
            </a:r>
            <a:r>
              <a:rPr lang="cs-CZ" dirty="0"/>
              <a:t>"&gt;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password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="heslo" </a:t>
            </a:r>
            <a:r>
              <a:rPr lang="cs-CZ" dirty="0" err="1"/>
              <a:t>maxlength</a:t>
            </a:r>
            <a:r>
              <a:rPr lang="cs-CZ" dirty="0"/>
              <a:t>="10"&gt;</a:t>
            </a:r>
          </a:p>
        </p:txBody>
      </p:sp>
    </p:spTree>
    <p:extLst>
      <p:ext uri="{BB962C8B-B14F-4D97-AF65-F5344CB8AC3E}">
        <p14:creationId xmlns:p14="http://schemas.microsoft.com/office/powerpoint/2010/main" val="2694547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2372" y="780596"/>
            <a:ext cx="10657114" cy="54024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b="1" dirty="0"/>
              <a:t>Zaškrtávací pole –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sz="2800" dirty="0" err="1"/>
              <a:t>checkbox</a:t>
            </a:r>
            <a:r>
              <a:rPr lang="cs-CZ" sz="2800" dirty="0"/>
              <a:t> - zaškrtávací pole</a:t>
            </a:r>
          </a:p>
          <a:p>
            <a:r>
              <a:rPr lang="cs-CZ" dirty="0" err="1"/>
              <a:t>checked</a:t>
            </a:r>
            <a:endParaRPr lang="cs-CZ" dirty="0"/>
          </a:p>
          <a:p>
            <a:pPr lvl="1"/>
            <a:r>
              <a:rPr lang="cs-CZ" sz="2800" dirty="0" err="1"/>
              <a:t>checked</a:t>
            </a:r>
            <a:r>
              <a:rPr lang="cs-CZ" sz="2800" dirty="0"/>
              <a:t>="</a:t>
            </a:r>
            <a:r>
              <a:rPr lang="cs-CZ" sz="2800" dirty="0" err="1"/>
              <a:t>checked</a:t>
            </a:r>
            <a:r>
              <a:rPr lang="cs-CZ" sz="2800" dirty="0"/>
              <a:t>" - pole bude zaškrtnuté (nezadáme-li, nebude zaškrtnuté)</a:t>
            </a:r>
          </a:p>
          <a:p>
            <a:r>
              <a:rPr lang="cs-CZ" dirty="0" err="1"/>
              <a:t>value</a:t>
            </a:r>
            <a:r>
              <a:rPr lang="cs-CZ" dirty="0"/>
              <a:t> - hodnota, která bude odeslána, bude-li pole zaškrtnuto</a:t>
            </a:r>
          </a:p>
          <a:p>
            <a:pPr marL="0" indent="0">
              <a:buNone/>
            </a:pPr>
            <a:r>
              <a:rPr lang="cs-CZ" dirty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="EN" </a:t>
            </a:r>
            <a:r>
              <a:rPr lang="cs-CZ" dirty="0" err="1"/>
              <a:t>value</a:t>
            </a:r>
            <a:r>
              <a:rPr lang="cs-CZ" dirty="0"/>
              <a:t>="ano"&gt; angličtina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="DE" </a:t>
            </a:r>
            <a:r>
              <a:rPr lang="cs-CZ" dirty="0" err="1"/>
              <a:t>value</a:t>
            </a:r>
            <a:r>
              <a:rPr lang="cs-CZ" dirty="0"/>
              <a:t>="ano"&gt; němčina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checkbox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="RU" </a:t>
            </a:r>
            <a:r>
              <a:rPr lang="cs-CZ" dirty="0" err="1"/>
              <a:t>value</a:t>
            </a:r>
            <a:r>
              <a:rPr lang="cs-CZ" dirty="0"/>
              <a:t>="ano"&gt; ruština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9082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2372" y="1002269"/>
            <a:ext cx="10657114" cy="5402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/>
              <a:t>Přepínače -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dirty="0" err="1"/>
              <a:t>radio</a:t>
            </a:r>
            <a:r>
              <a:rPr lang="cs-CZ" dirty="0"/>
              <a:t> - přepínací pole</a:t>
            </a:r>
          </a:p>
          <a:p>
            <a:r>
              <a:rPr lang="cs-CZ" dirty="0" err="1"/>
              <a:t>checked</a:t>
            </a:r>
            <a:endParaRPr lang="cs-CZ" dirty="0"/>
          </a:p>
          <a:p>
            <a:pPr lvl="1"/>
            <a:r>
              <a:rPr lang="cs-CZ" dirty="0" err="1"/>
              <a:t>checked</a:t>
            </a:r>
            <a:r>
              <a:rPr lang="cs-CZ" dirty="0"/>
              <a:t> - přepínač bude vybraný</a:t>
            </a:r>
          </a:p>
          <a:p>
            <a:r>
              <a:rPr lang="cs-CZ" dirty="0" err="1"/>
              <a:t>value</a:t>
            </a:r>
            <a:r>
              <a:rPr lang="cs-CZ" dirty="0"/>
              <a:t> - hodnota, která bude odeslána, bude-li přepínač vybraný</a:t>
            </a:r>
          </a:p>
          <a:p>
            <a:pPr marL="0" indent="0">
              <a:buNone/>
            </a:pPr>
            <a:r>
              <a:rPr lang="cs-CZ" dirty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radio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pohlavi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="muž"&gt; muž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radio</a:t>
            </a:r>
            <a:r>
              <a:rPr lang="cs-CZ" dirty="0"/>
              <a:t>"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pohlavi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="žena"&gt; žena</a:t>
            </a:r>
          </a:p>
        </p:txBody>
      </p:sp>
    </p:spTree>
    <p:extLst>
      <p:ext uri="{BB962C8B-B14F-4D97-AF65-F5344CB8AC3E}">
        <p14:creationId xmlns:p14="http://schemas.microsoft.com/office/powerpoint/2010/main" val="698394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28702" y="1026184"/>
            <a:ext cx="8186156" cy="4771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b="1" dirty="0"/>
              <a:t>Tlačítko - input</a:t>
            </a:r>
          </a:p>
          <a:p>
            <a:r>
              <a:rPr lang="cs-CZ" dirty="0"/>
              <a:t>type</a:t>
            </a:r>
          </a:p>
          <a:p>
            <a:pPr lvl="1"/>
            <a:r>
              <a:rPr lang="cs-CZ" sz="2800" dirty="0" err="1"/>
              <a:t>submit</a:t>
            </a:r>
            <a:r>
              <a:rPr lang="cs-CZ" sz="2800" dirty="0"/>
              <a:t> - tlačítko pro odeslání formuláře</a:t>
            </a:r>
          </a:p>
          <a:p>
            <a:pPr lvl="1"/>
            <a:r>
              <a:rPr lang="cs-CZ" sz="2800" dirty="0"/>
              <a:t>reset - tlačítko pro vymazání polí formuláře</a:t>
            </a:r>
          </a:p>
          <a:p>
            <a:r>
              <a:rPr lang="cs-CZ" dirty="0" err="1"/>
              <a:t>value</a:t>
            </a:r>
            <a:r>
              <a:rPr lang="cs-CZ" dirty="0"/>
              <a:t> - zobrazí se jako text tlačítka</a:t>
            </a:r>
          </a:p>
          <a:p>
            <a:pPr marL="0" indent="0">
              <a:buNone/>
            </a:pPr>
            <a:r>
              <a:rPr lang="cs-CZ" dirty="0"/>
              <a:t>Příklad</a:t>
            </a:r>
          </a:p>
          <a:p>
            <a:pPr marL="0" indent="0">
              <a:buNone/>
            </a:pPr>
            <a:r>
              <a:rPr lang="cs-CZ" dirty="0"/>
              <a:t>&lt;input type="</a:t>
            </a:r>
            <a:r>
              <a:rPr lang="cs-CZ" dirty="0" err="1"/>
              <a:t>submit</a:t>
            </a:r>
            <a:r>
              <a:rPr lang="cs-CZ" dirty="0"/>
              <a:t>" </a:t>
            </a:r>
            <a:r>
              <a:rPr lang="cs-CZ" dirty="0" err="1"/>
              <a:t>value</a:t>
            </a:r>
            <a:r>
              <a:rPr lang="cs-CZ" dirty="0"/>
              <a:t>="Odeslat"&gt;</a:t>
            </a:r>
          </a:p>
          <a:p>
            <a:pPr marL="0" indent="0">
              <a:buNone/>
            </a:pPr>
            <a:r>
              <a:rPr lang="cs-CZ" dirty="0"/>
              <a:t>&lt;input type="reset" </a:t>
            </a:r>
            <a:r>
              <a:rPr lang="cs-CZ" dirty="0" err="1"/>
              <a:t>value</a:t>
            </a:r>
            <a:r>
              <a:rPr lang="cs-CZ" dirty="0"/>
              <a:t>="Vymazat"&gt;</a:t>
            </a:r>
          </a:p>
        </p:txBody>
      </p:sp>
    </p:spTree>
    <p:extLst>
      <p:ext uri="{BB962C8B-B14F-4D97-AF65-F5344CB8AC3E}">
        <p14:creationId xmlns:p14="http://schemas.microsoft.com/office/powerpoint/2010/main" val="2599703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6093" y="646356"/>
            <a:ext cx="9481624" cy="582478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3600" b="1" dirty="0"/>
              <a:t>&lt;</a:t>
            </a:r>
            <a:r>
              <a:rPr lang="cs-CZ" sz="3600" b="1" dirty="0" err="1"/>
              <a:t>textarea</a:t>
            </a:r>
            <a:r>
              <a:rPr lang="cs-CZ" sz="3600" b="1" dirty="0"/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je párový </a:t>
            </a:r>
            <a:r>
              <a:rPr lang="cs-CZ" dirty="0" err="1"/>
              <a:t>tag</a:t>
            </a:r>
            <a:r>
              <a:rPr lang="cs-CZ" dirty="0"/>
              <a:t>, slouží pro zadání libovolně dlouhého textu s více řádky do formuláře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Atributy: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maxlength</a:t>
            </a:r>
            <a:r>
              <a:rPr lang="cs-CZ" dirty="0"/>
              <a:t> - udává maximální počet znaků, jež mohou být do pole vloženy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placeholder</a:t>
            </a:r>
            <a:r>
              <a:rPr lang="cs-CZ" dirty="0"/>
              <a:t> - definuje text, který se zobrazí v případě, že je pole prázdné. Obvykle je vykreslen zašedle a slouží jako nápověda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name</a:t>
            </a:r>
            <a:r>
              <a:rPr lang="cs-CZ" dirty="0"/>
              <a:t> - definuje jméno elementu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cols</a:t>
            </a:r>
            <a:r>
              <a:rPr lang="cs-CZ" dirty="0"/>
              <a:t> - počet sloupců (znaků na řádek). Obvykle se šířka nastavuje spíše CSS vlastností </a:t>
            </a:r>
            <a:r>
              <a:rPr lang="cs-CZ" dirty="0" err="1"/>
              <a:t>width</a:t>
            </a:r>
            <a:endParaRPr lang="cs-CZ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rows</a:t>
            </a:r>
            <a:r>
              <a:rPr lang="cs-CZ" dirty="0"/>
              <a:t> - počet řádků pole. Většinou se výška nastavuje spíše přes CSS vlastností </a:t>
            </a:r>
            <a:r>
              <a:rPr lang="cs-CZ" dirty="0" err="1"/>
              <a:t>height</a:t>
            </a:r>
            <a:endParaRPr lang="cs-CZ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Příklad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b="1" dirty="0"/>
              <a:t>&lt;</a:t>
            </a:r>
            <a:r>
              <a:rPr lang="cs-CZ" b="1" dirty="0" err="1"/>
              <a:t>textarea</a:t>
            </a:r>
            <a:r>
              <a:rPr lang="cs-CZ" dirty="0"/>
              <a:t> </a:t>
            </a:r>
            <a:r>
              <a:rPr lang="cs-CZ" dirty="0" err="1"/>
              <a:t>name</a:t>
            </a:r>
            <a:r>
              <a:rPr lang="cs-CZ" dirty="0"/>
              <a:t>="</a:t>
            </a:r>
            <a:r>
              <a:rPr lang="cs-CZ" dirty="0" err="1"/>
              <a:t>komentar</a:t>
            </a:r>
            <a:r>
              <a:rPr lang="cs-CZ" dirty="0"/>
              <a:t>" </a:t>
            </a:r>
            <a:r>
              <a:rPr lang="cs-CZ" dirty="0" err="1"/>
              <a:t>rows</a:t>
            </a:r>
            <a:r>
              <a:rPr lang="cs-CZ" dirty="0"/>
              <a:t>="5" </a:t>
            </a:r>
            <a:r>
              <a:rPr lang="cs-CZ" dirty="0" err="1"/>
              <a:t>cols</a:t>
            </a:r>
            <a:r>
              <a:rPr lang="cs-CZ" dirty="0"/>
              <a:t>="40" </a:t>
            </a:r>
            <a:r>
              <a:rPr lang="cs-CZ" dirty="0" err="1"/>
              <a:t>placeholder</a:t>
            </a:r>
            <a:r>
              <a:rPr lang="cs-CZ" dirty="0"/>
              <a:t>="Zde </a:t>
            </a:r>
            <a:r>
              <a:rPr lang="cs-CZ" dirty="0" err="1"/>
              <a:t>napiště</a:t>
            </a:r>
            <a:r>
              <a:rPr lang="cs-CZ" dirty="0"/>
              <a:t> vaše připomínky "</a:t>
            </a:r>
            <a:r>
              <a:rPr lang="cs-CZ" b="1" dirty="0"/>
              <a:t>&gt;&lt;/</a:t>
            </a:r>
            <a:r>
              <a:rPr lang="cs-CZ" b="1" dirty="0" err="1"/>
              <a:t>textarea</a:t>
            </a:r>
            <a:r>
              <a:rPr lang="cs-CZ" b="1" dirty="0"/>
              <a:t>&gt;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6386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9554" y="854955"/>
            <a:ext cx="9811043" cy="534889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sz="3000" b="1" dirty="0"/>
              <a:t>&lt;</a:t>
            </a:r>
            <a:r>
              <a:rPr lang="cs-CZ" sz="3000" b="1" dirty="0" err="1"/>
              <a:t>select</a:t>
            </a:r>
            <a:r>
              <a:rPr lang="cs-CZ" sz="3000" b="1" dirty="0"/>
              <a:t>&gt;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je elementem formuláře, který umožňuje vybrat 1 nebo více možností z nabídnutých hodnot. Může mít podobu </a:t>
            </a:r>
            <a:r>
              <a:rPr lang="cs-CZ" dirty="0" err="1"/>
              <a:t>vyjížděcího</a:t>
            </a:r>
            <a:r>
              <a:rPr lang="cs-CZ" dirty="0"/>
              <a:t> </a:t>
            </a:r>
            <a:r>
              <a:rPr lang="cs-CZ" dirty="0" err="1"/>
              <a:t>comboboxu</a:t>
            </a:r>
            <a:r>
              <a:rPr lang="cs-CZ" dirty="0"/>
              <a:t> nebo může být určitý počet možností stále zobrazen.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Atributy: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multiple</a:t>
            </a:r>
            <a:r>
              <a:rPr lang="cs-CZ" dirty="0"/>
              <a:t> - pokud je uveden, je možno zaškrtnout více možností.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size</a:t>
            </a:r>
            <a:r>
              <a:rPr lang="cs-CZ" dirty="0"/>
              <a:t> - určuje počet zobrazených možností (když je možností více než udává </a:t>
            </a:r>
            <a:r>
              <a:rPr lang="cs-CZ" dirty="0" err="1"/>
              <a:t>size</a:t>
            </a:r>
            <a:r>
              <a:rPr lang="cs-CZ" dirty="0"/>
              <a:t>, zobrazí prohlížeč posuvník).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name</a:t>
            </a:r>
            <a:r>
              <a:rPr lang="cs-CZ" dirty="0"/>
              <a:t> - definuje jméno elementu.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Jednotlivé možnosti vkládáme pomocí </a:t>
            </a:r>
            <a:r>
              <a:rPr lang="cs-CZ" dirty="0" err="1"/>
              <a:t>tagu</a:t>
            </a:r>
            <a:r>
              <a:rPr lang="cs-CZ" dirty="0"/>
              <a:t> </a:t>
            </a:r>
            <a:r>
              <a:rPr lang="cs-CZ" sz="3000" b="1" dirty="0"/>
              <a:t>&lt;</a:t>
            </a:r>
            <a:r>
              <a:rPr lang="cs-CZ" sz="3000" b="1" dirty="0" err="1"/>
              <a:t>option</a:t>
            </a:r>
            <a:r>
              <a:rPr lang="cs-CZ" sz="3000" b="1" dirty="0"/>
              <a:t>&gt;.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/>
              <a:t>Atributy: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selected</a:t>
            </a:r>
            <a:r>
              <a:rPr lang="cs-CZ" dirty="0"/>
              <a:t> - pokud je uveden, je daná možnost předem vybrána.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cs-CZ" dirty="0" err="1"/>
              <a:t>value</a:t>
            </a:r>
            <a:r>
              <a:rPr lang="cs-CZ" dirty="0"/>
              <a:t> - udává hodnotu, která se má poslat serveru.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2501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5149" y="1544270"/>
            <a:ext cx="9951720" cy="4758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&lt;</a:t>
            </a:r>
            <a:r>
              <a:rPr lang="cs-CZ" dirty="0" err="1"/>
              <a:t>select</a:t>
            </a:r>
            <a:r>
              <a:rPr lang="cs-CZ" dirty="0"/>
              <a:t> </a:t>
            </a:r>
            <a:r>
              <a:rPr lang="cs-CZ" dirty="0" err="1"/>
              <a:t>name</a:t>
            </a:r>
            <a:r>
              <a:rPr lang="cs-CZ" dirty="0"/>
              <a:t>=„</a:t>
            </a:r>
            <a:r>
              <a:rPr lang="cs-CZ" dirty="0" err="1"/>
              <a:t>pracovni</a:t>
            </a:r>
            <a:r>
              <a:rPr lang="cs-CZ" dirty="0"/>
              <a:t> den"&gt;</a:t>
            </a:r>
          </a:p>
          <a:p>
            <a:pPr marL="0" indent="0">
              <a:buNone/>
            </a:pPr>
            <a:r>
              <a:rPr lang="cs-CZ" dirty="0"/>
              <a:t>	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="1"&gt;Pondělí&lt;/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="2"&gt;Úterý&lt;/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="3" </a:t>
            </a:r>
            <a:r>
              <a:rPr lang="cs-CZ" dirty="0" err="1"/>
              <a:t>selected</a:t>
            </a:r>
            <a:r>
              <a:rPr lang="cs-CZ" dirty="0"/>
              <a:t>="</a:t>
            </a:r>
            <a:r>
              <a:rPr lang="cs-CZ" dirty="0" err="1"/>
              <a:t>selected</a:t>
            </a:r>
            <a:r>
              <a:rPr lang="cs-CZ" dirty="0"/>
              <a:t>"&gt;Středa&lt;/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="4"&gt;Čtvrtek&lt;/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                &lt;</a:t>
            </a:r>
            <a:r>
              <a:rPr lang="cs-CZ" dirty="0" err="1"/>
              <a:t>option</a:t>
            </a:r>
            <a:r>
              <a:rPr lang="cs-CZ" dirty="0"/>
              <a:t> </a:t>
            </a:r>
            <a:r>
              <a:rPr lang="cs-CZ" dirty="0" err="1"/>
              <a:t>value</a:t>
            </a:r>
            <a:r>
              <a:rPr lang="cs-CZ" dirty="0"/>
              <a:t>="5"&gt;Pátek&lt;/</a:t>
            </a:r>
            <a:r>
              <a:rPr lang="cs-CZ" dirty="0" err="1"/>
              <a:t>option</a:t>
            </a:r>
            <a:r>
              <a:rPr lang="cs-CZ" dirty="0"/>
              <a:t>&gt;</a:t>
            </a:r>
          </a:p>
          <a:p>
            <a:pPr marL="0" indent="0">
              <a:buNone/>
            </a:pPr>
            <a:r>
              <a:rPr lang="cs-CZ" dirty="0"/>
              <a:t>&lt;/</a:t>
            </a:r>
            <a:r>
              <a:rPr lang="cs-CZ" dirty="0" err="1"/>
              <a:t>select</a:t>
            </a:r>
            <a:r>
              <a:rPr lang="cs-CZ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94742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9726" y="525780"/>
            <a:ext cx="10515600" cy="686435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1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cs-CZ" sz="4800" dirty="0">
                <a:latin typeface="Calibri" panose="020F0502020204030204" pitchFamily="34" charset="0"/>
              </a:rPr>
              <a:t>Validace stránek </a:t>
            </a:r>
            <a:endParaRPr lang="cs-CZ" sz="4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81686" y="1325880"/>
            <a:ext cx="9664505" cy="483576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/>
              <a:t>Slovo </a:t>
            </a:r>
            <a:r>
              <a:rPr lang="cs-CZ" b="1" dirty="0"/>
              <a:t>validita</a:t>
            </a:r>
            <a:r>
              <a:rPr lang="cs-CZ" dirty="0"/>
              <a:t> pochází z latinského slova validus, neboli zdravý.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/>
              <a:t>Zjednodušeně validním kódem nazýváme kód, který neobsahuje chyby.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/>
              <a:t>HTML je strukturovaný značkovací jazyk a existují určitá pravidla, jak by měl být používán, aby odpovídal W3C standardům pro WWW.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cs-CZ" dirty="0"/>
              <a:t>Dodržování těchto pravidel znamená, že jsou webové stránky přístupné na všech typech počítačů a také na bezdrátových zařízeních jako jsou mobilní telefony nebo PDA, které mají omezenou velikost displeje. </a:t>
            </a:r>
          </a:p>
        </p:txBody>
      </p:sp>
    </p:spTree>
    <p:extLst>
      <p:ext uri="{BB962C8B-B14F-4D97-AF65-F5344CB8AC3E}">
        <p14:creationId xmlns:p14="http://schemas.microsoft.com/office/powerpoint/2010/main" val="117787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940" y="837370"/>
            <a:ext cx="10515600" cy="53102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400" dirty="0"/>
              <a:t>Chyby mohou nastat omylem, chybným zápisem některého </a:t>
            </a:r>
            <a:r>
              <a:rPr lang="cs-CZ" sz="3400" dirty="0" err="1"/>
              <a:t>tagu</a:t>
            </a:r>
            <a:r>
              <a:rPr lang="cs-CZ" sz="3400" dirty="0"/>
              <a:t>, překlepem, ale také nedodržením základních zásad pro danou verzi HTML.</a:t>
            </a:r>
          </a:p>
          <a:p>
            <a:pPr marL="0" indent="0">
              <a:buNone/>
            </a:pPr>
            <a:r>
              <a:rPr lang="cs-CZ" sz="3400" dirty="0"/>
              <a:t>Validní kód je přehlednější a rychleji se i načítá. </a:t>
            </a:r>
          </a:p>
          <a:p>
            <a:pPr marL="0" indent="0">
              <a:buNone/>
            </a:pPr>
            <a:r>
              <a:rPr lang="cs-CZ" sz="3400" dirty="0"/>
              <a:t>Ověřit validitu stránek můžeme použitím validátoru.</a:t>
            </a:r>
          </a:p>
          <a:p>
            <a:pPr marL="0" indent="0">
              <a:buNone/>
            </a:pPr>
            <a:r>
              <a:rPr lang="cs-CZ" sz="3400" b="1" dirty="0"/>
              <a:t>Validátor</a:t>
            </a:r>
            <a:r>
              <a:rPr lang="cs-CZ" sz="3400" dirty="0"/>
              <a:t> je předem naprogramovaný SW nebo server, který zná základy jednotlivých verzí jazyka HTML. Zajistí kontrolu zdrojových kódů, které mu předkládáme a zároveň nám odhalí chyby a v dobrém případě navrhne i řešení vzniklé situace. </a:t>
            </a:r>
            <a:endParaRPr lang="cs-CZ" sz="3400" b="1" dirty="0"/>
          </a:p>
        </p:txBody>
      </p:sp>
    </p:spTree>
    <p:extLst>
      <p:ext uri="{BB962C8B-B14F-4D97-AF65-F5344CB8AC3E}">
        <p14:creationId xmlns:p14="http://schemas.microsoft.com/office/powerpoint/2010/main" val="296350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1272" y="1021528"/>
            <a:ext cx="10515600" cy="5013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dirty="0"/>
              <a:t>Webové prohlížeče jsou navržené tak, aby si poradily s co nejvíce typy chyb a zobrazily naši stránku co nejlépe.</a:t>
            </a:r>
          </a:p>
          <a:p>
            <a:pPr marL="0" indent="0">
              <a:buNone/>
            </a:pPr>
            <a:r>
              <a:rPr lang="cs-CZ" sz="3200" dirty="0"/>
              <a:t>Některé editory mají základy validace v sobě. Kód můžeme zkontrolovat přímo v editoru </a:t>
            </a:r>
            <a:r>
              <a:rPr lang="cs-CZ" sz="3200" dirty="0" err="1"/>
              <a:t>PSPad</a:t>
            </a:r>
            <a:r>
              <a:rPr lang="cs-CZ" sz="3200" dirty="0"/>
              <a:t>, který umí kontrolovat základní tagy. Pokud je máme správně, jsou fialovou barvou. Pokud se upíšeme a jedná se tímto o neznámý znak, změní se barva na červenou.</a:t>
            </a:r>
          </a:p>
          <a:p>
            <a:pPr marL="0" indent="0">
              <a:buNone/>
            </a:pPr>
            <a:r>
              <a:rPr lang="cs-CZ" sz="3200" dirty="0"/>
              <a:t>Další možností je online validátor </a:t>
            </a:r>
            <a:r>
              <a:rPr lang="cs-CZ" sz="3200" dirty="0">
                <a:hlinkClick r:id="rId3"/>
              </a:rPr>
              <a:t>http://validator.webylon.info/</a:t>
            </a:r>
            <a:r>
              <a:rPr lang="cs-CZ" sz="3200" dirty="0"/>
              <a:t> (počeštěný)</a:t>
            </a:r>
          </a:p>
          <a:p>
            <a:pPr marL="0" indent="0">
              <a:buNone/>
            </a:pPr>
            <a:r>
              <a:rPr lang="cs-CZ" sz="3200" dirty="0">
                <a:hlinkClick r:id="rId4"/>
              </a:rPr>
              <a:t>https://validator.w3.org/</a:t>
            </a:r>
            <a:r>
              <a:rPr lang="cs-CZ" sz="3200" dirty="0"/>
              <a:t>, </a:t>
            </a:r>
            <a:r>
              <a:rPr lang="cs-CZ" sz="3200" dirty="0">
                <a:hlinkClick r:id="rId5"/>
              </a:rPr>
              <a:t>http://jigsaw.w3.org/css-validator/</a:t>
            </a: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40310866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28363"/>
            <a:ext cx="10515600" cy="867930"/>
          </a:xfrm>
        </p:spPr>
        <p:txBody>
          <a:bodyPr/>
          <a:lstStyle/>
          <a:p>
            <a:pPr algn="ctr"/>
            <a:r>
              <a:rPr lang="cs-CZ" b="1" dirty="0">
                <a:latin typeface="+mn-lt"/>
              </a:rPr>
              <a:t>CSS styly </a:t>
            </a:r>
            <a:r>
              <a:rPr lang="cs-CZ" dirty="0"/>
              <a:t>(</a:t>
            </a:r>
            <a:r>
              <a:rPr lang="cs-CZ" dirty="0" err="1"/>
              <a:t>Cascading</a:t>
            </a:r>
            <a:r>
              <a:rPr lang="cs-CZ" dirty="0"/>
              <a:t> Style </a:t>
            </a:r>
            <a:r>
              <a:rPr lang="cs-CZ" dirty="0" err="1"/>
              <a:t>Sheets</a:t>
            </a:r>
            <a:r>
              <a:rPr lang="cs-CZ" dirty="0"/>
              <a:t>)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Hlavním smyslem je oddělit vzhled dokumentu od jeho struktury a obsahu. </a:t>
            </a:r>
          </a:p>
          <a:p>
            <a:pPr marL="0" indent="0">
              <a:buNone/>
            </a:pPr>
            <a:r>
              <a:rPr lang="cs-CZ" dirty="0"/>
              <a:t>Výhody CSS</a:t>
            </a:r>
          </a:p>
          <a:p>
            <a:r>
              <a:rPr lang="cs-CZ" dirty="0"/>
              <a:t>Rozsáhlejší možnosti formátování.</a:t>
            </a:r>
          </a:p>
          <a:p>
            <a:r>
              <a:rPr lang="cs-CZ" dirty="0"/>
              <a:t>Jednodušší údržba webové prezentace.</a:t>
            </a:r>
          </a:p>
          <a:p>
            <a:r>
              <a:rPr lang="cs-CZ" dirty="0"/>
              <a:t>Oddělení struktury a stylu (V jednom HTML dokumentu budeme mít pouze označen obsah a v druhém CSS dokumentu máme definice vzhledu stránek). </a:t>
            </a:r>
          </a:p>
          <a:p>
            <a:pPr marL="0" indent="0">
              <a:buNone/>
            </a:pPr>
            <a:r>
              <a:rPr lang="cs-CZ" dirty="0"/>
              <a:t>Hlavní nevýhodou CSS je ne vždy dostatečná podpora v prohlížečích.</a:t>
            </a:r>
          </a:p>
        </p:txBody>
      </p:sp>
    </p:spTree>
    <p:extLst>
      <p:ext uri="{BB962C8B-B14F-4D97-AF65-F5344CB8AC3E}">
        <p14:creationId xmlns:p14="http://schemas.microsoft.com/office/powerpoint/2010/main" val="30488089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>
            <a:normAutofit/>
          </a:bodyPr>
          <a:lstStyle/>
          <a:p>
            <a:r>
              <a:rPr lang="cs-CZ" sz="4000" b="1" dirty="0"/>
              <a:t>Připojení kaskádových stylů do HTML stránky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02327"/>
            <a:ext cx="10515600" cy="51400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Přímý zápis</a:t>
            </a:r>
          </a:p>
          <a:p>
            <a:pPr marL="0" indent="0">
              <a:buNone/>
            </a:pPr>
            <a:r>
              <a:rPr lang="cs-CZ" dirty="0"/>
              <a:t>Přímo v textu zdroje u formátovaného elementu pomocí atributu style="...".</a:t>
            </a:r>
          </a:p>
          <a:p>
            <a:pPr marL="0" indent="0">
              <a:buNone/>
            </a:pPr>
            <a:r>
              <a:rPr lang="cs-CZ" b="1" dirty="0"/>
              <a:t>Stylopis</a:t>
            </a:r>
          </a:p>
          <a:p>
            <a:pPr marL="0" indent="0">
              <a:buNone/>
            </a:pPr>
            <a:r>
              <a:rPr lang="cs-CZ" dirty="0"/>
              <a:t>Do hlavičky dokumentu se napíše stylopis uzavřený mezi tagy &lt;style&gt; &lt;/style&gt;. Stylopis je jakýsi seznam stylů. Je v něm obecně napsáno, co má být jak zformátováno (nadpisy, odstavce, odkazy…).</a:t>
            </a:r>
          </a:p>
          <a:p>
            <a:pPr marL="0" indent="0">
              <a:buNone/>
            </a:pPr>
            <a:r>
              <a:rPr lang="cs-CZ" b="1" dirty="0"/>
              <a:t>Externím CSS souborem</a:t>
            </a:r>
          </a:p>
          <a:p>
            <a:pPr marL="0" indent="0">
              <a:buNone/>
            </a:pPr>
            <a:r>
              <a:rPr lang="cs-CZ" dirty="0"/>
              <a:t>Použitím externího stylopisu -- to je </a:t>
            </a:r>
            <a:r>
              <a:rPr lang="cs-CZ" b="1" dirty="0"/>
              <a:t>soubor *.css</a:t>
            </a:r>
            <a:r>
              <a:rPr lang="cs-CZ" dirty="0"/>
              <a:t>, na který se stránka odkazuje tagem &lt;link&gt;. V souboru je umístěný stylopis. Hlavní výhoda je v tom, že na jeden takový soubor se dá nalinkovat mnoho stránek, takže pak všechny vypadají podobně.</a:t>
            </a:r>
          </a:p>
        </p:txBody>
      </p:sp>
    </p:spTree>
    <p:extLst>
      <p:ext uri="{BB962C8B-B14F-4D97-AF65-F5344CB8AC3E}">
        <p14:creationId xmlns:p14="http://schemas.microsoft.com/office/powerpoint/2010/main" val="41108914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561492" y="309561"/>
            <a:ext cx="5157787" cy="2195513"/>
          </a:xfrm>
        </p:spPr>
        <p:txBody>
          <a:bodyPr>
            <a:normAutofit/>
          </a:bodyPr>
          <a:lstStyle/>
          <a:p>
            <a:r>
              <a:rPr lang="cs-CZ" dirty="0"/>
              <a:t>Identifikátor </a:t>
            </a:r>
            <a:r>
              <a:rPr lang="cs-CZ" b="0" dirty="0"/>
              <a:t>je prvek, který přiřazuje vlastnost právě jednomu elementu. Identifikátor obsahuje na začátku křížek # a poté název. Příklad použití identifikátoru pro pouze jeden nadpis h1 se jménem hlavni.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>
          <a:xfrm>
            <a:off x="561492" y="2890285"/>
            <a:ext cx="5610707" cy="3684588"/>
          </a:xfrm>
        </p:spPr>
        <p:txBody>
          <a:bodyPr>
            <a:normAutofit/>
          </a:bodyPr>
          <a:lstStyle/>
          <a:p>
            <a:r>
              <a:rPr lang="cs-CZ" sz="2600" dirty="0"/>
              <a:t>CSS soubor obsahuje:</a:t>
            </a:r>
          </a:p>
          <a:p>
            <a:pPr marL="0" indent="0">
              <a:buNone/>
            </a:pPr>
            <a:r>
              <a:rPr lang="cs-CZ" sz="2600" dirty="0"/>
              <a:t>#hlavni { text-</a:t>
            </a:r>
            <a:r>
              <a:rPr lang="cs-CZ" sz="2600" dirty="0" err="1"/>
              <a:t>decoration</a:t>
            </a:r>
            <a:r>
              <a:rPr lang="cs-CZ" sz="2600" dirty="0"/>
              <a:t>: </a:t>
            </a:r>
            <a:r>
              <a:rPr lang="cs-CZ" sz="2600" dirty="0" err="1"/>
              <a:t>underline</a:t>
            </a:r>
            <a:r>
              <a:rPr lang="cs-CZ" sz="2600" dirty="0"/>
              <a:t>; color: blue; } </a:t>
            </a:r>
          </a:p>
          <a:p>
            <a:r>
              <a:rPr lang="cs-CZ" sz="2600" dirty="0"/>
              <a:t>HTML stránka obsahuje:</a:t>
            </a:r>
          </a:p>
          <a:p>
            <a:pPr marL="0" indent="0">
              <a:buNone/>
            </a:pPr>
            <a:r>
              <a:rPr lang="cs-CZ" sz="2600" dirty="0"/>
              <a:t>&lt;h1 id="hlavni"&gt;Toto je hlavní nadpis&lt;/h1&gt; </a:t>
            </a:r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3"/>
          </p:nvPr>
        </p:nvSpPr>
        <p:spPr>
          <a:xfrm>
            <a:off x="6172200" y="309562"/>
            <a:ext cx="5183188" cy="2195513"/>
          </a:xfrm>
        </p:spPr>
        <p:txBody>
          <a:bodyPr>
            <a:normAutofit/>
          </a:bodyPr>
          <a:lstStyle/>
          <a:p>
            <a:r>
              <a:rPr lang="cs-CZ" dirty="0"/>
              <a:t>Třída</a:t>
            </a:r>
            <a:r>
              <a:rPr lang="cs-CZ" b="0" dirty="0"/>
              <a:t> na rozdíl od identifikátoru se používá pro vícero elementů na stránce. Začíná znakem tečka a poté vlastním názvem. Příklad zápisu třídy hlavni, sloužící pro úpravu několika nadpisů h1 na stránce: 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>
          <a:xfrm>
            <a:off x="6172199" y="2890285"/>
            <a:ext cx="5615609" cy="3684588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CSS soubor obsahuje: </a:t>
            </a:r>
          </a:p>
          <a:p>
            <a:pPr marL="0" indent="0">
              <a:buNone/>
            </a:pPr>
            <a:r>
              <a:rPr lang="cs-CZ" dirty="0"/>
              <a:t>.hlavni { text-</a:t>
            </a:r>
            <a:r>
              <a:rPr lang="cs-CZ" dirty="0" err="1"/>
              <a:t>decoration</a:t>
            </a:r>
            <a:r>
              <a:rPr lang="cs-CZ" dirty="0"/>
              <a:t>: </a:t>
            </a:r>
            <a:r>
              <a:rPr lang="cs-CZ" dirty="0" err="1"/>
              <a:t>underline</a:t>
            </a:r>
            <a:r>
              <a:rPr lang="cs-CZ" dirty="0"/>
              <a:t>; color: blue; } </a:t>
            </a:r>
          </a:p>
          <a:p>
            <a:r>
              <a:rPr lang="cs-CZ" dirty="0"/>
              <a:t>HTML soubor obsahuje:</a:t>
            </a:r>
          </a:p>
          <a:p>
            <a:pPr marL="0" indent="0">
              <a:buNone/>
            </a:pPr>
            <a:r>
              <a:rPr lang="cs-CZ" dirty="0"/>
              <a:t>&lt;h1 </a:t>
            </a:r>
            <a:r>
              <a:rPr lang="cs-CZ" dirty="0" err="1"/>
              <a:t>class</a:t>
            </a:r>
            <a:r>
              <a:rPr lang="cs-CZ" dirty="0"/>
              <a:t>="hlavni"&gt;Toto je první nadpis stylu hlavni&lt;/h1&gt;</a:t>
            </a:r>
          </a:p>
          <a:p>
            <a:pPr marL="0" indent="0">
              <a:buNone/>
            </a:pPr>
            <a:r>
              <a:rPr lang="cs-CZ" dirty="0"/>
              <a:t>&lt;h1 </a:t>
            </a:r>
            <a:r>
              <a:rPr lang="cs-CZ" dirty="0" err="1"/>
              <a:t>class</a:t>
            </a:r>
            <a:r>
              <a:rPr lang="cs-CZ" dirty="0"/>
              <a:t>="hlavni"&gt;Toto je druhý nadpis stylu hlavni&lt;/h1&gt; </a:t>
            </a:r>
          </a:p>
          <a:p>
            <a:pPr marL="0" indent="0">
              <a:buNone/>
            </a:pPr>
            <a:r>
              <a:rPr lang="pt-BR" dirty="0"/>
              <a:t>&lt;h1&gt;Tento nadpis není stylován&lt;/h1&gt;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92911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1304737"/>
            <a:ext cx="10515600" cy="3959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b="1" dirty="0"/>
              <a:t>Dědičnost a kaskáda</a:t>
            </a:r>
          </a:p>
          <a:p>
            <a:pPr marL="0" indent="0">
              <a:buNone/>
            </a:pPr>
            <a:r>
              <a:rPr lang="cs-CZ" sz="3200" dirty="0"/>
              <a:t>Dědičnost je vlastnost, kdy vnořený element přijímá vlastnost od nadřazeného. Ovšem ne každá vlastnost se dá dědit. Kaskáda určuje důležitost definice stylu. Nejvyšší hodnotu má styl uvedený přímo u elementu v kódu stránky. Druhá nejvyšší hodnota je pro identifikátory, třetí pro třídy, čtvrtou pro styl elementu a nejnižší je pro styl elementu předdefinovaný prohlížečem .</a:t>
            </a:r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6311324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56592"/>
            <a:ext cx="10515600" cy="6042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1. Nenastavíme-li žádný styl pro </a:t>
            </a:r>
            <a:r>
              <a:rPr lang="cs-CZ" b="1" dirty="0"/>
              <a:t>&lt;h1&gt;, </a:t>
            </a:r>
            <a:r>
              <a:rPr lang="cs-CZ" dirty="0"/>
              <a:t>bude i tak nadpis velkým a tučným písmem. Styl je určen prohlížečem.</a:t>
            </a:r>
          </a:p>
          <a:p>
            <a:pPr marL="0" indent="0">
              <a:buNone/>
            </a:pPr>
            <a:r>
              <a:rPr lang="cs-CZ" dirty="0"/>
              <a:t>2. Nastavíme-li styl pro </a:t>
            </a:r>
            <a:r>
              <a:rPr lang="cs-CZ" b="1" dirty="0"/>
              <a:t>h1 {font: </a:t>
            </a:r>
            <a:r>
              <a:rPr lang="cs-CZ" b="1" dirty="0" err="1"/>
              <a:t>Arial</a:t>
            </a:r>
            <a:r>
              <a:rPr lang="cs-CZ" b="1" dirty="0"/>
              <a:t> 20px </a:t>
            </a:r>
            <a:r>
              <a:rPr lang="cs-CZ" b="1" dirty="0" err="1"/>
              <a:t>brown</a:t>
            </a:r>
            <a:r>
              <a:rPr lang="cs-CZ" b="1" dirty="0"/>
              <a:t>;}, </a:t>
            </a:r>
            <a:r>
              <a:rPr lang="cs-CZ" dirty="0"/>
              <a:t>bude mít nadpis dané písmo a hnědou barvu, a protože jsme neměnili vlastnost font-</a:t>
            </a:r>
            <a:r>
              <a:rPr lang="cs-CZ" dirty="0" err="1"/>
              <a:t>weight</a:t>
            </a:r>
            <a:r>
              <a:rPr lang="cs-CZ" dirty="0"/>
              <a:t>, zůstane tučné písmo definované prohlížečem.</a:t>
            </a:r>
          </a:p>
          <a:p>
            <a:pPr marL="0" indent="0">
              <a:buNone/>
            </a:pPr>
            <a:r>
              <a:rPr lang="cs-CZ" dirty="0"/>
              <a:t>3. Definujeme-li třídu </a:t>
            </a:r>
            <a:r>
              <a:rPr lang="cs-CZ" b="1" dirty="0"/>
              <a:t>.hlavni {</a:t>
            </a:r>
            <a:r>
              <a:rPr lang="cs-CZ" b="1" dirty="0" err="1"/>
              <a:t>color:red</a:t>
            </a:r>
            <a:r>
              <a:rPr lang="cs-CZ" b="1" dirty="0"/>
              <a:t>; </a:t>
            </a:r>
            <a:r>
              <a:rPr lang="cs-CZ" b="1" dirty="0" err="1"/>
              <a:t>font-style:italic</a:t>
            </a:r>
            <a:r>
              <a:rPr lang="cs-CZ" b="1" dirty="0"/>
              <a:t>;}, </a:t>
            </a:r>
            <a:r>
              <a:rPr lang="cs-CZ" dirty="0"/>
              <a:t>pak nadpisy s touto třídou </a:t>
            </a:r>
            <a:r>
              <a:rPr lang="cs-CZ" b="1" dirty="0"/>
              <a:t>&lt;h1 </a:t>
            </a:r>
            <a:r>
              <a:rPr lang="cs-CZ" b="1" dirty="0" err="1"/>
              <a:t>class</a:t>
            </a:r>
            <a:r>
              <a:rPr lang="cs-CZ" b="1" dirty="0"/>
              <a:t>="hlavni"&gt; </a:t>
            </a:r>
            <a:r>
              <a:rPr lang="cs-CZ" dirty="0"/>
              <a:t>budou kurzívou, červené barvy a dále budou mít ostatní vlastnosti elementu h1 (písmo </a:t>
            </a:r>
            <a:r>
              <a:rPr lang="cs-CZ" dirty="0" err="1"/>
              <a:t>Arial</a:t>
            </a:r>
            <a:r>
              <a:rPr lang="cs-CZ" dirty="0"/>
              <a:t> 20px) a zbylé vlastnosti předefinované prohlížečem (tučné písmo).</a:t>
            </a:r>
          </a:p>
          <a:p>
            <a:pPr marL="0" indent="0">
              <a:buNone/>
            </a:pPr>
            <a:r>
              <a:rPr lang="cs-CZ" dirty="0"/>
              <a:t>4. Definujeme-li styl pro identifikátor </a:t>
            </a:r>
            <a:r>
              <a:rPr lang="cs-CZ" b="1" dirty="0"/>
              <a:t>#</a:t>
            </a:r>
            <a:r>
              <a:rPr lang="cs-CZ" b="1" dirty="0" err="1"/>
              <a:t>prvni</a:t>
            </a:r>
            <a:r>
              <a:rPr lang="cs-CZ" b="1" dirty="0"/>
              <a:t> {</a:t>
            </a:r>
            <a:r>
              <a:rPr lang="cs-CZ" b="1" dirty="0" err="1"/>
              <a:t>color:orange</a:t>
            </a:r>
            <a:r>
              <a:rPr lang="cs-CZ" b="1" dirty="0"/>
              <a:t>;},</a:t>
            </a:r>
            <a:r>
              <a:rPr lang="cs-CZ" dirty="0"/>
              <a:t> bude mít nadpis  </a:t>
            </a:r>
            <a:r>
              <a:rPr lang="cs-CZ" b="1" dirty="0"/>
              <a:t>&lt;h1 id="</a:t>
            </a:r>
            <a:r>
              <a:rPr lang="cs-CZ" b="1" dirty="0" err="1"/>
              <a:t>prvni</a:t>
            </a:r>
            <a:r>
              <a:rPr lang="cs-CZ" b="1" dirty="0"/>
              <a:t>" </a:t>
            </a:r>
            <a:r>
              <a:rPr lang="cs-CZ" b="1" dirty="0" err="1"/>
              <a:t>class</a:t>
            </a:r>
            <a:r>
              <a:rPr lang="cs-CZ" b="1" dirty="0"/>
              <a:t>="hlavni"&gt; </a:t>
            </a:r>
            <a:r>
              <a:rPr lang="cs-CZ" dirty="0"/>
              <a:t>oranžovou barvu a kurzívu (identifikátor má vyšší prioritu než třída stylu), dále pak ostatní vlastnosti elementu h1 (písmo </a:t>
            </a:r>
            <a:r>
              <a:rPr lang="cs-CZ" dirty="0" err="1"/>
              <a:t>Arial</a:t>
            </a:r>
            <a:r>
              <a:rPr lang="cs-CZ" dirty="0"/>
              <a:t> 20px) a zbylé vlastnosti předefinované prohlížečem (tučné písmo).</a:t>
            </a:r>
          </a:p>
        </p:txBody>
      </p:sp>
    </p:spTree>
    <p:extLst>
      <p:ext uri="{BB962C8B-B14F-4D97-AF65-F5344CB8AC3E}">
        <p14:creationId xmlns:p14="http://schemas.microsoft.com/office/powerpoint/2010/main" val="36390707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0491" y="925080"/>
            <a:ext cx="10515600" cy="5170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err="1"/>
              <a:t>Tag</a:t>
            </a:r>
            <a:r>
              <a:rPr lang="cs-CZ" dirty="0"/>
              <a:t> </a:t>
            </a:r>
            <a:r>
              <a:rPr lang="cs-CZ" b="1" dirty="0"/>
              <a:t>&lt;link&gt; </a:t>
            </a:r>
            <a:r>
              <a:rPr lang="cs-CZ" dirty="0"/>
              <a:t>se používá k provázání dokumentu s externím souborem. Nejčastěji se tak k dokumentu připojují CSS styly. Smí být obsažen pouze v hlavičce (</a:t>
            </a:r>
            <a:r>
              <a:rPr lang="cs-CZ" dirty="0" err="1"/>
              <a:t>tag</a:t>
            </a:r>
            <a:r>
              <a:rPr lang="cs-CZ" dirty="0"/>
              <a:t> &lt;</a:t>
            </a:r>
            <a:r>
              <a:rPr lang="cs-CZ" dirty="0" err="1"/>
              <a:t>head</a:t>
            </a:r>
            <a:r>
              <a:rPr lang="cs-CZ" dirty="0"/>
              <a:t>&gt;) a to i několikrát. Nemá obsah, má pouze atributy a je nepárový.</a:t>
            </a:r>
          </a:p>
          <a:p>
            <a:pPr marL="0" indent="0">
              <a:buNone/>
            </a:pPr>
            <a:r>
              <a:rPr lang="cs-CZ" b="1" dirty="0"/>
              <a:t>Atributy</a:t>
            </a:r>
          </a:p>
          <a:p>
            <a:pPr marL="0" indent="0">
              <a:buNone/>
            </a:pPr>
            <a:r>
              <a:rPr lang="cs-CZ" dirty="0" err="1"/>
              <a:t>href</a:t>
            </a:r>
            <a:r>
              <a:rPr lang="cs-CZ" dirty="0"/>
              <a:t> - Specifikuje umístění připojovaného souboru (dokumentu).</a:t>
            </a:r>
          </a:p>
          <a:p>
            <a:pPr marL="0" indent="0">
              <a:buNone/>
            </a:pPr>
            <a:r>
              <a:rPr lang="cs-CZ" dirty="0"/>
              <a:t>media - Specifikuje typ zařízení, pro které je připojovaný dokument určen (jedná se o pravidlo @media).</a:t>
            </a:r>
          </a:p>
          <a:p>
            <a:pPr marL="0" indent="0">
              <a:buNone/>
            </a:pPr>
            <a:r>
              <a:rPr lang="cs-CZ" dirty="0" err="1"/>
              <a:t>rel</a:t>
            </a:r>
            <a:r>
              <a:rPr lang="cs-CZ" dirty="0"/>
              <a:t> - Specifikuje vztah mezi dokumenty. Nejčastější hodnoty jsou </a:t>
            </a:r>
            <a:r>
              <a:rPr lang="cs-CZ" dirty="0" err="1"/>
              <a:t>stylesheet</a:t>
            </a:r>
            <a:r>
              <a:rPr lang="cs-CZ" dirty="0"/>
              <a:t> a </a:t>
            </a:r>
            <a:r>
              <a:rPr lang="cs-CZ" dirty="0" err="1"/>
              <a:t>icon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/>
              <a:t>type - Typ připojovaného souboru (dokumentu). Nejčastěji text/</a:t>
            </a:r>
            <a:r>
              <a:rPr lang="cs-CZ" dirty="0" err="1"/>
              <a:t>css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71990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886265"/>
            <a:ext cx="10515600" cy="5556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Syntaxe CSS</a:t>
            </a:r>
          </a:p>
          <a:p>
            <a:pPr marL="0" indent="0">
              <a:buNone/>
            </a:pPr>
            <a:r>
              <a:rPr lang="cs-CZ" dirty="0"/>
              <a:t>zápis se skládá ze tří částí: </a:t>
            </a:r>
            <a:r>
              <a:rPr lang="cs-CZ" b="1" dirty="0"/>
              <a:t>selektor</a:t>
            </a:r>
            <a:r>
              <a:rPr lang="cs-CZ" dirty="0"/>
              <a:t>, </a:t>
            </a:r>
            <a:r>
              <a:rPr lang="cs-CZ" b="1" dirty="0"/>
              <a:t>vlastnost</a:t>
            </a:r>
            <a:r>
              <a:rPr lang="cs-CZ" dirty="0"/>
              <a:t>, </a:t>
            </a:r>
            <a:r>
              <a:rPr lang="cs-CZ" b="1" dirty="0"/>
              <a:t>hodnota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Selektor - určuje, čeho se definovaný vzhled týká</a:t>
            </a:r>
          </a:p>
          <a:p>
            <a:pPr marL="0" indent="0">
              <a:buNone/>
            </a:pPr>
            <a:r>
              <a:rPr lang="cs-CZ" dirty="0"/>
              <a:t>Vlastnost - je klíčové slovo, které je přesně specifikované a vymezuje grafickou úpravu (např.: barva, šířka, velikost, atd.), zapisuje se do </a:t>
            </a:r>
            <a:r>
              <a:rPr lang="cs-CZ" b="1" dirty="0"/>
              <a:t>složených závorek</a:t>
            </a:r>
            <a:r>
              <a:rPr lang="cs-CZ" dirty="0"/>
              <a:t> </a:t>
            </a:r>
            <a:r>
              <a:rPr lang="cs-CZ" b="1" dirty="0"/>
              <a:t>{</a:t>
            </a:r>
            <a:r>
              <a:rPr lang="cs-CZ" dirty="0"/>
              <a:t> a </a:t>
            </a:r>
            <a:r>
              <a:rPr lang="cs-CZ" b="1" dirty="0"/>
              <a:t>}</a:t>
            </a:r>
            <a:r>
              <a:rPr lang="cs-CZ" dirty="0"/>
              <a:t>, v závorkách může být několik vlastností najednou, jednotlivé vlastnosti se oddělují </a:t>
            </a:r>
            <a:r>
              <a:rPr lang="cs-CZ" b="1" dirty="0"/>
              <a:t>středníkem ;</a:t>
            </a:r>
          </a:p>
          <a:p>
            <a:pPr marL="0" indent="0">
              <a:buNone/>
            </a:pPr>
            <a:r>
              <a:rPr lang="cs-CZ" dirty="0"/>
              <a:t>Hodnota – je vlastní hodnota pro danou vlastnost, odděluje se od vlastnosti </a:t>
            </a:r>
            <a:r>
              <a:rPr lang="cs-CZ" b="1" dirty="0"/>
              <a:t>dvojtečkou :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50910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09599"/>
            <a:ext cx="10515600" cy="5863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b="1" dirty="0"/>
              <a:t>Rozlišujeme selektory:</a:t>
            </a:r>
          </a:p>
          <a:p>
            <a:r>
              <a:rPr lang="cs-CZ" dirty="0"/>
              <a:t>Univerzální - týká se úplně všeho, co se zobrazuje, zapisuje se symbolem hvězdičky, </a:t>
            </a:r>
            <a:r>
              <a:rPr lang="cs-CZ" b="1" dirty="0"/>
              <a:t>*</a:t>
            </a:r>
            <a:r>
              <a:rPr lang="cs-CZ" dirty="0"/>
              <a:t> {</a:t>
            </a:r>
            <a:r>
              <a:rPr lang="cs-CZ" dirty="0" err="1"/>
              <a:t>color</a:t>
            </a:r>
            <a:r>
              <a:rPr lang="cs-CZ" dirty="0"/>
              <a:t>: green}</a:t>
            </a:r>
          </a:p>
          <a:p>
            <a:r>
              <a:rPr lang="cs-CZ" dirty="0"/>
              <a:t>Značkový - týká se jen určitého HTML prvku (např.: odstavce, nadpisu či obrázku) </a:t>
            </a:r>
          </a:p>
          <a:p>
            <a:pPr marL="0" indent="0">
              <a:buNone/>
            </a:pPr>
            <a:r>
              <a:rPr lang="cs-CZ" b="1" dirty="0"/>
              <a:t>body </a:t>
            </a:r>
            <a:r>
              <a:rPr lang="cs-CZ" dirty="0"/>
              <a:t>{background-</a:t>
            </a:r>
            <a:r>
              <a:rPr lang="cs-CZ" dirty="0" err="1"/>
              <a:t>color</a:t>
            </a:r>
            <a:r>
              <a:rPr lang="cs-CZ" dirty="0"/>
              <a:t>: navy} </a:t>
            </a:r>
          </a:p>
          <a:p>
            <a:pPr marL="0" indent="0">
              <a:buNone/>
            </a:pPr>
            <a:r>
              <a:rPr lang="cs-CZ" b="1" dirty="0"/>
              <a:t>h2</a:t>
            </a:r>
            <a:r>
              <a:rPr lang="cs-CZ" dirty="0"/>
              <a:t> {font-</a:t>
            </a:r>
            <a:r>
              <a:rPr lang="cs-CZ" dirty="0" err="1"/>
              <a:t>size</a:t>
            </a:r>
            <a:r>
              <a:rPr lang="cs-CZ" dirty="0"/>
              <a:t>: 16pt} </a:t>
            </a:r>
          </a:p>
          <a:p>
            <a:pPr marL="0" indent="0">
              <a:buNone/>
            </a:pPr>
            <a:r>
              <a:rPr lang="cs-CZ" b="1" dirty="0"/>
              <a:t>p</a:t>
            </a:r>
            <a:r>
              <a:rPr lang="cs-CZ" dirty="0"/>
              <a:t> {font-</a:t>
            </a:r>
            <a:r>
              <a:rPr lang="cs-CZ" dirty="0" err="1"/>
              <a:t>family</a:t>
            </a:r>
            <a:r>
              <a:rPr lang="cs-CZ" dirty="0"/>
              <a:t>: </a:t>
            </a:r>
            <a:r>
              <a:rPr lang="cs-CZ" dirty="0" err="1"/>
              <a:t>Tahoma</a:t>
            </a:r>
            <a:r>
              <a:rPr lang="cs-CZ" dirty="0"/>
              <a:t>, </a:t>
            </a:r>
            <a:r>
              <a:rPr lang="cs-CZ" dirty="0" err="1"/>
              <a:t>sans</a:t>
            </a:r>
            <a:r>
              <a:rPr lang="cs-CZ" dirty="0"/>
              <a:t>-serif}</a:t>
            </a:r>
          </a:p>
          <a:p>
            <a:r>
              <a:rPr lang="cs-CZ" dirty="0"/>
              <a:t>Složený</a:t>
            </a:r>
            <a:r>
              <a:rPr lang="cs-CZ" b="1" dirty="0"/>
              <a:t> - </a:t>
            </a:r>
            <a:r>
              <a:rPr lang="cs-CZ" dirty="0"/>
              <a:t>týká se více HTML prvků u kterých se používá jedna tatáž vlastnost se stejnou hodnotou, HTML prvky se oddělují čárkou</a:t>
            </a:r>
          </a:p>
          <a:p>
            <a:pPr marL="0" indent="0">
              <a:buNone/>
            </a:pPr>
            <a:r>
              <a:rPr lang="pt-BR" b="1" dirty="0"/>
              <a:t>h1, h2, h3</a:t>
            </a:r>
            <a:r>
              <a:rPr lang="pt-BR" dirty="0"/>
              <a:t> {font-family: Arial, sans-serif}</a:t>
            </a:r>
            <a:endParaRPr lang="cs-CZ" dirty="0"/>
          </a:p>
          <a:p>
            <a:r>
              <a:rPr lang="cs-CZ" dirty="0"/>
              <a:t>Třídy a identifikátorů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74375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02581" y="647764"/>
            <a:ext cx="10083867" cy="565750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b="1" dirty="0"/>
              <a:t>Div</a:t>
            </a:r>
            <a:r>
              <a:rPr lang="cs-CZ" dirty="0"/>
              <a:t> a </a:t>
            </a:r>
            <a:r>
              <a:rPr lang="cs-CZ" b="1" dirty="0" err="1"/>
              <a:t>span</a:t>
            </a:r>
            <a:r>
              <a:rPr lang="cs-CZ" dirty="0"/>
              <a:t> jsou neutrální </a:t>
            </a:r>
            <a:r>
              <a:rPr lang="cs-CZ" dirty="0" err="1"/>
              <a:t>tagy</a:t>
            </a:r>
            <a:r>
              <a:rPr lang="cs-CZ" dirty="0"/>
              <a:t> – nedávají obsahu v HTML dokumentu význam a sami o sobě, nijak HTML dokument neformátují. Jedná se o párové </a:t>
            </a:r>
            <a:r>
              <a:rPr lang="cs-CZ" dirty="0" err="1"/>
              <a:t>tagy</a:t>
            </a:r>
            <a:r>
              <a:rPr lang="cs-CZ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/>
              <a:t>Obrovské využití ve spojení s CSS - rozmístění jednotlivých prvků, </a:t>
            </a:r>
            <a:r>
              <a:rPr lang="cs-CZ" dirty="0" err="1"/>
              <a:t>pozicování</a:t>
            </a:r>
            <a:r>
              <a:rPr lang="cs-CZ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/>
              <a:t>&lt;</a:t>
            </a:r>
            <a:r>
              <a:rPr lang="cs-CZ" dirty="0" err="1"/>
              <a:t>span</a:t>
            </a:r>
            <a:r>
              <a:rPr lang="cs-CZ" dirty="0"/>
              <a:t>&gt; logické vymezení části textu, která bude jinak formátována.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dirty="0"/>
              <a:t>Nezalamuje před a po sobě řádku (řádkový element).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/>
              <a:t>&lt;div&gt; nejčastěji se překládá jako oddíl. Zahrnuje v sobě libovolně velkou oblast textu včetně nadpisů, obrázků a tabulek. </a:t>
            </a:r>
            <a:r>
              <a:rPr lang="pl-PL" dirty="0"/>
              <a:t>Před a za oddílem se zalomí řádek (blokový element).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/>
              <a:t>Největší použití </a:t>
            </a:r>
            <a:r>
              <a:rPr lang="cs-CZ" dirty="0" err="1"/>
              <a:t>tagu</a:t>
            </a:r>
            <a:r>
              <a:rPr lang="cs-CZ" dirty="0"/>
              <a:t> &lt;div&gt; je pro prostorové vyčlenění oddílů na stránce.</a:t>
            </a:r>
          </a:p>
        </p:txBody>
      </p:sp>
    </p:spTree>
    <p:extLst>
      <p:ext uri="{BB962C8B-B14F-4D97-AF65-F5344CB8AC3E}">
        <p14:creationId xmlns:p14="http://schemas.microsoft.com/office/powerpoint/2010/main" val="28007763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Zápis barev</a:t>
            </a:r>
          </a:p>
          <a:p>
            <a:pPr marL="0" indent="0">
              <a:buNone/>
            </a:pPr>
            <a:r>
              <a:rPr lang="cs-CZ" dirty="0"/>
              <a:t>- anglické pojmenování barvy</a:t>
            </a:r>
          </a:p>
          <a:p>
            <a:pPr marL="0" indent="0">
              <a:buNone/>
            </a:pPr>
            <a:r>
              <a:rPr lang="cs-CZ" dirty="0"/>
              <a:t>např.: </a:t>
            </a:r>
            <a:r>
              <a:rPr lang="cs-CZ" dirty="0" err="1"/>
              <a:t>red</a:t>
            </a:r>
            <a:r>
              <a:rPr lang="cs-CZ" dirty="0"/>
              <a:t>, blue, </a:t>
            </a:r>
            <a:r>
              <a:rPr lang="cs-CZ" dirty="0" err="1"/>
              <a:t>yellow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nejjednodušší, ale omezené množství barev</a:t>
            </a:r>
          </a:p>
          <a:p>
            <a:pPr marL="0" indent="0">
              <a:buNone/>
            </a:pPr>
            <a:r>
              <a:rPr lang="cs-CZ" dirty="0"/>
              <a:t>- RGB kódem s hexadecimální (šestnáctkovým) číslem 00 až FF</a:t>
            </a:r>
          </a:p>
          <a:p>
            <a:pPr marL="0" indent="0">
              <a:buNone/>
            </a:pPr>
            <a:r>
              <a:rPr lang="cs-CZ" dirty="0"/>
              <a:t>např.: #FF00FF, na začátku se vždy píše křížek #</a:t>
            </a:r>
          </a:p>
          <a:p>
            <a:pPr marL="0" indent="0">
              <a:buNone/>
            </a:pPr>
            <a:r>
              <a:rPr lang="cs-CZ" dirty="0"/>
              <a:t>- RGB kódem s desítkovým číslem 0 až 255:</a:t>
            </a:r>
          </a:p>
          <a:p>
            <a:pPr marL="0" indent="0">
              <a:buNone/>
            </a:pPr>
            <a:r>
              <a:rPr lang="cs-CZ" dirty="0"/>
              <a:t>např.: </a:t>
            </a:r>
            <a:r>
              <a:rPr lang="cs-CZ" dirty="0" err="1"/>
              <a:t>rgb</a:t>
            </a:r>
            <a:r>
              <a:rPr lang="cs-CZ" dirty="0"/>
              <a:t>(128,0,255)</a:t>
            </a:r>
          </a:p>
          <a:p>
            <a:pPr marL="0" indent="0">
              <a:buNone/>
            </a:pPr>
            <a:r>
              <a:rPr lang="cs-CZ" dirty="0"/>
              <a:t>Základní barvy</a:t>
            </a:r>
          </a:p>
          <a:p>
            <a:pPr marL="0" indent="0">
              <a:buNone/>
            </a:pPr>
            <a:r>
              <a:rPr lang="cs-CZ" dirty="0"/>
              <a:t>Bezpečné barvy - na všech zařízeních s podporou 256 barev (bitová hloubka 8) se zobrazí správně.</a:t>
            </a:r>
          </a:p>
        </p:txBody>
      </p:sp>
    </p:spTree>
    <p:extLst>
      <p:ext uri="{BB962C8B-B14F-4D97-AF65-F5344CB8AC3E}">
        <p14:creationId xmlns:p14="http://schemas.microsoft.com/office/powerpoint/2010/main" val="42489620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8666"/>
          </a:xfrm>
        </p:spPr>
        <p:txBody>
          <a:bodyPr>
            <a:normAutofit/>
          </a:bodyPr>
          <a:lstStyle/>
          <a:p>
            <a:r>
              <a:rPr lang="cs-CZ" sz="3600" b="1" dirty="0"/>
              <a:t>CSS pozicování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9174" y="1288911"/>
            <a:ext cx="10515600" cy="50721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Jakýkoliv objekt (obrázek, tabulka, text, cokoliv) lze umístit kamkoliv na stránku, s objekty se může posouvat a mohou se překrývat.</a:t>
            </a:r>
          </a:p>
          <a:p>
            <a:pPr marL="0" indent="0">
              <a:buNone/>
            </a:pPr>
            <a:r>
              <a:rPr lang="cs-CZ" dirty="0"/>
              <a:t>Existují dva druhy pozicování.</a:t>
            </a:r>
          </a:p>
          <a:p>
            <a:r>
              <a:rPr lang="cs-CZ" dirty="0"/>
              <a:t>Absolutní pozice umístí objekt do stránky na udané souřadnice bez ohledu na okolní text.</a:t>
            </a:r>
          </a:p>
          <a:p>
            <a:r>
              <a:rPr lang="cs-CZ" dirty="0"/>
              <a:t>Relativní pozice naproti tomu určuje pouze, o kolik se má objekt posunout oproti své normální poloze.</a:t>
            </a:r>
          </a:p>
          <a:p>
            <a:pPr marL="0" indent="0">
              <a:buNone/>
            </a:pPr>
            <a:r>
              <a:rPr lang="cs-CZ" dirty="0"/>
              <a:t>Překrývání (z-index)</a:t>
            </a:r>
          </a:p>
          <a:p>
            <a:pPr marL="0" indent="0">
              <a:buNone/>
            </a:pPr>
            <a:r>
              <a:rPr lang="cs-CZ" dirty="0"/>
              <a:t>při přesouvání objektů může dojít k překryvu, proto existuje vlastnost určující, který objekt bude navrchu. Ta vlastnost se jmenuje</a:t>
            </a:r>
            <a:r>
              <a:rPr lang="cs-CZ" b="1" dirty="0"/>
              <a:t> z-index</a:t>
            </a:r>
            <a:r>
              <a:rPr lang="cs-CZ" dirty="0"/>
              <a:t> a dosahuje hodnot celých čísel. Přitom vyšší číslo znamená vyšší pozici při překrývání.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9313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02191"/>
            <a:ext cx="10515600" cy="728179"/>
          </a:xfrm>
        </p:spPr>
        <p:txBody>
          <a:bodyPr/>
          <a:lstStyle/>
          <a:p>
            <a:r>
              <a:rPr lang="cs-CZ" dirty="0"/>
              <a:t>Vrstvy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706355"/>
            <a:ext cx="10515600" cy="2809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Díky vrstvám můžeme například umístit několik prvků na stránce přes sebe, nebo vytvořit jednotlivé oblasti, které se tváří jako samostatné prvky stránek.</a:t>
            </a:r>
          </a:p>
          <a:p>
            <a:pPr marL="0" indent="0">
              <a:buNone/>
            </a:pPr>
            <a:r>
              <a:rPr lang="cs-CZ" sz="3200" dirty="0"/>
              <a:t>Vrstvám lze nastavit většinu CSS vlastností, jaké známe.</a:t>
            </a:r>
          </a:p>
          <a:p>
            <a:pPr marL="0" indent="0">
              <a:buNone/>
            </a:pPr>
            <a:r>
              <a:rPr lang="cs-CZ" sz="3200" dirty="0"/>
              <a:t>Můžeme jim definovat např. vlastnosti textu uvnitř vrstev.</a:t>
            </a:r>
          </a:p>
        </p:txBody>
      </p:sp>
    </p:spTree>
    <p:extLst>
      <p:ext uri="{BB962C8B-B14F-4D97-AF65-F5344CB8AC3E}">
        <p14:creationId xmlns:p14="http://schemas.microsoft.com/office/powerpoint/2010/main" val="30457962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AAA9D8F-8774-42AE-9608-87C66BF0A95C}"/>
              </a:ext>
            </a:extLst>
          </p:cNvPr>
          <p:cNvSpPr/>
          <p:nvPr/>
        </p:nvSpPr>
        <p:spPr>
          <a:xfrm>
            <a:off x="976603" y="797510"/>
            <a:ext cx="973493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&lt;!</a:t>
            </a:r>
            <a:r>
              <a:rPr lang="cs-CZ" sz="2800" dirty="0" err="1"/>
              <a:t>doctype</a:t>
            </a:r>
            <a:r>
              <a:rPr lang="cs-CZ" sz="2800" dirty="0"/>
              <a:t> </a:t>
            </a:r>
            <a:r>
              <a:rPr lang="cs-CZ" sz="2800" dirty="0" err="1"/>
              <a:t>html</a:t>
            </a:r>
            <a:r>
              <a:rPr lang="cs-CZ" sz="2800" dirty="0"/>
              <a:t>&gt; </a:t>
            </a:r>
          </a:p>
          <a:p>
            <a:r>
              <a:rPr lang="cs-CZ" sz="2800" dirty="0"/>
              <a:t>&lt;</a:t>
            </a:r>
            <a:r>
              <a:rPr lang="cs-CZ" sz="2800" dirty="0" err="1"/>
              <a:t>html</a:t>
            </a:r>
            <a:r>
              <a:rPr lang="cs-CZ" sz="2800" dirty="0"/>
              <a:t>&gt; </a:t>
            </a:r>
          </a:p>
          <a:p>
            <a:r>
              <a:rPr lang="cs-CZ" sz="2800" dirty="0"/>
              <a:t>  &lt;</a:t>
            </a:r>
            <a:r>
              <a:rPr lang="cs-CZ" sz="2800" dirty="0" err="1"/>
              <a:t>head</a:t>
            </a:r>
            <a:r>
              <a:rPr lang="cs-CZ" sz="2800" dirty="0"/>
              <a:t>&gt;</a:t>
            </a:r>
          </a:p>
          <a:p>
            <a:r>
              <a:rPr lang="cs-CZ" sz="2800" dirty="0"/>
              <a:t>    &lt;meta </a:t>
            </a:r>
            <a:r>
              <a:rPr lang="cs-CZ" sz="2800" dirty="0" err="1"/>
              <a:t>charset</a:t>
            </a:r>
            <a:r>
              <a:rPr lang="cs-CZ" sz="2800" dirty="0"/>
              <a:t>="utf-8"&gt;</a:t>
            </a:r>
          </a:p>
          <a:p>
            <a:r>
              <a:rPr lang="cs-CZ" sz="2800" dirty="0"/>
              <a:t>    &lt;</a:t>
            </a:r>
            <a:r>
              <a:rPr lang="cs-CZ" sz="2800" dirty="0" err="1"/>
              <a:t>title</a:t>
            </a:r>
            <a:r>
              <a:rPr lang="cs-CZ" sz="2800" dirty="0"/>
              <a:t>&gt;CSS styly - primy </a:t>
            </a:r>
            <a:r>
              <a:rPr lang="cs-CZ" sz="2800" dirty="0" err="1"/>
              <a:t>zapis</a:t>
            </a:r>
            <a:r>
              <a:rPr lang="cs-CZ" sz="2800" dirty="0"/>
              <a:t>&lt;/</a:t>
            </a:r>
            <a:r>
              <a:rPr lang="cs-CZ" sz="2800" dirty="0" err="1"/>
              <a:t>title</a:t>
            </a:r>
            <a:r>
              <a:rPr lang="cs-CZ" sz="2800" dirty="0"/>
              <a:t>&gt; </a:t>
            </a:r>
          </a:p>
          <a:p>
            <a:r>
              <a:rPr lang="cs-CZ" sz="2800" dirty="0"/>
              <a:t>  &lt;/</a:t>
            </a:r>
            <a:r>
              <a:rPr lang="cs-CZ" sz="2800" dirty="0" err="1"/>
              <a:t>head</a:t>
            </a:r>
            <a:r>
              <a:rPr lang="cs-CZ" sz="2800" dirty="0"/>
              <a:t>&gt;</a:t>
            </a:r>
          </a:p>
          <a:p>
            <a:r>
              <a:rPr lang="cs-CZ" sz="2800" dirty="0"/>
              <a:t>  &lt;body&gt;</a:t>
            </a:r>
          </a:p>
          <a:p>
            <a:r>
              <a:rPr lang="cs-CZ" sz="2800" dirty="0"/>
              <a:t>    &lt;h1 style="</a:t>
            </a:r>
            <a:r>
              <a:rPr lang="cs-CZ" sz="2800" dirty="0" err="1"/>
              <a:t>color</a:t>
            </a:r>
            <a:r>
              <a:rPr lang="cs-CZ" sz="2800" dirty="0"/>
              <a:t>: green"&gt;Tento nadpis bude zelený.&lt;/h1&gt;    </a:t>
            </a:r>
          </a:p>
          <a:p>
            <a:r>
              <a:rPr lang="cs-CZ" sz="2800" dirty="0"/>
              <a:t>    &lt;h2 style="</a:t>
            </a:r>
            <a:r>
              <a:rPr lang="cs-CZ" sz="2800" dirty="0" err="1"/>
              <a:t>color</a:t>
            </a:r>
            <a:r>
              <a:rPr lang="cs-CZ" sz="2800" dirty="0"/>
              <a:t>: blue"&gt;Tento podnadpis bude modrý.&lt;/h2&gt; </a:t>
            </a:r>
          </a:p>
          <a:p>
            <a:r>
              <a:rPr lang="cs-CZ" sz="2800" dirty="0"/>
              <a:t>    &lt;p style="</a:t>
            </a:r>
            <a:r>
              <a:rPr lang="cs-CZ" sz="2800" dirty="0" err="1"/>
              <a:t>color</a:t>
            </a:r>
            <a:r>
              <a:rPr lang="cs-CZ" sz="2800" dirty="0"/>
              <a:t>: </a:t>
            </a:r>
            <a:r>
              <a:rPr lang="cs-CZ" sz="2800" dirty="0" err="1"/>
              <a:t>red</a:t>
            </a:r>
            <a:r>
              <a:rPr lang="cs-CZ" sz="2800" dirty="0"/>
              <a:t>"&gt;Tento odstavec bude červený.&lt;/p&gt;</a:t>
            </a:r>
          </a:p>
          <a:p>
            <a:r>
              <a:rPr lang="cs-CZ" sz="2800" dirty="0"/>
              <a:t>  &lt;/body&gt;</a:t>
            </a:r>
          </a:p>
          <a:p>
            <a:r>
              <a:rPr lang="cs-CZ" sz="2800" dirty="0"/>
              <a:t>&lt;/</a:t>
            </a:r>
            <a:r>
              <a:rPr lang="cs-CZ" sz="2800" dirty="0" err="1"/>
              <a:t>html</a:t>
            </a:r>
            <a:r>
              <a:rPr lang="cs-CZ" sz="2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3059708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789373A-5F5E-41CC-AAFD-FE90F1ECEA93}"/>
              </a:ext>
            </a:extLst>
          </p:cNvPr>
          <p:cNvSpPr/>
          <p:nvPr/>
        </p:nvSpPr>
        <p:spPr>
          <a:xfrm>
            <a:off x="1818968" y="352626"/>
            <a:ext cx="566338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/>
              <a:t>&lt;!</a:t>
            </a:r>
            <a:r>
              <a:rPr lang="cs-CZ" sz="2400" dirty="0" err="1"/>
              <a:t>doctype</a:t>
            </a:r>
            <a:r>
              <a:rPr lang="cs-CZ" sz="2400" dirty="0"/>
              <a:t> </a:t>
            </a:r>
            <a:r>
              <a:rPr lang="cs-CZ" sz="2400" dirty="0" err="1"/>
              <a:t>html</a:t>
            </a:r>
            <a:r>
              <a:rPr lang="cs-CZ" sz="2400" dirty="0"/>
              <a:t>&gt; </a:t>
            </a:r>
          </a:p>
          <a:p>
            <a:r>
              <a:rPr lang="cs-CZ" sz="2400" dirty="0"/>
              <a:t>&lt;</a:t>
            </a:r>
            <a:r>
              <a:rPr lang="cs-CZ" sz="2400" dirty="0" err="1"/>
              <a:t>html</a:t>
            </a:r>
            <a:r>
              <a:rPr lang="cs-CZ" sz="2400" dirty="0"/>
              <a:t>&gt; </a:t>
            </a:r>
          </a:p>
          <a:p>
            <a:r>
              <a:rPr lang="cs-CZ" sz="2400" dirty="0"/>
              <a:t>  &lt;</a:t>
            </a:r>
            <a:r>
              <a:rPr lang="cs-CZ" sz="2400" dirty="0" err="1"/>
              <a:t>head</a:t>
            </a:r>
            <a:r>
              <a:rPr lang="cs-CZ" sz="2400" dirty="0"/>
              <a:t>&gt;</a:t>
            </a:r>
          </a:p>
          <a:p>
            <a:r>
              <a:rPr lang="cs-CZ" sz="2400" dirty="0"/>
              <a:t>    &lt;meta </a:t>
            </a:r>
            <a:r>
              <a:rPr lang="cs-CZ" sz="2400" dirty="0" err="1"/>
              <a:t>charset</a:t>
            </a:r>
            <a:r>
              <a:rPr lang="cs-CZ" sz="2400" dirty="0"/>
              <a:t>="utf-8"&gt;</a:t>
            </a:r>
          </a:p>
          <a:p>
            <a:r>
              <a:rPr lang="cs-CZ" sz="2400" dirty="0"/>
              <a:t>    &lt;</a:t>
            </a:r>
            <a:r>
              <a:rPr lang="cs-CZ" sz="2400" dirty="0" err="1"/>
              <a:t>title</a:t>
            </a:r>
            <a:r>
              <a:rPr lang="cs-CZ" sz="2400" dirty="0"/>
              <a:t>&gt;CSS styly - </a:t>
            </a:r>
            <a:r>
              <a:rPr lang="cs-CZ" sz="2400" dirty="0" err="1"/>
              <a:t>stylopis</a:t>
            </a:r>
            <a:r>
              <a:rPr lang="cs-CZ" sz="2400" dirty="0"/>
              <a:t>&lt;/</a:t>
            </a:r>
            <a:r>
              <a:rPr lang="cs-CZ" sz="2400" dirty="0" err="1"/>
              <a:t>title</a:t>
            </a:r>
            <a:r>
              <a:rPr lang="cs-CZ" sz="2400" dirty="0"/>
              <a:t>&gt; </a:t>
            </a:r>
          </a:p>
          <a:p>
            <a:r>
              <a:rPr lang="cs-CZ" sz="2400" dirty="0"/>
              <a:t>    &lt;style type="text/</a:t>
            </a:r>
            <a:r>
              <a:rPr lang="cs-CZ" sz="2400" dirty="0" err="1"/>
              <a:t>css</a:t>
            </a:r>
            <a:r>
              <a:rPr lang="cs-CZ" sz="2400" dirty="0"/>
              <a:t>"&gt;</a:t>
            </a:r>
          </a:p>
          <a:p>
            <a:r>
              <a:rPr lang="cs-CZ" sz="2400" dirty="0"/>
              <a:t>     h1    {</a:t>
            </a:r>
            <a:r>
              <a:rPr lang="cs-CZ" sz="2400" dirty="0" err="1"/>
              <a:t>color</a:t>
            </a:r>
            <a:r>
              <a:rPr lang="cs-CZ" sz="2400" dirty="0"/>
              <a:t>: green; text-</a:t>
            </a:r>
            <a:r>
              <a:rPr lang="cs-CZ" sz="2400" dirty="0" err="1"/>
              <a:t>align</a:t>
            </a:r>
            <a:r>
              <a:rPr lang="cs-CZ" sz="2400" dirty="0"/>
              <a:t>: center}</a:t>
            </a:r>
          </a:p>
          <a:p>
            <a:r>
              <a:rPr lang="cs-CZ" sz="2400" dirty="0"/>
              <a:t>     h2    {</a:t>
            </a:r>
            <a:r>
              <a:rPr lang="cs-CZ" sz="2400" dirty="0" err="1"/>
              <a:t>color</a:t>
            </a:r>
            <a:r>
              <a:rPr lang="cs-CZ" sz="2400" dirty="0"/>
              <a:t>: blue; font-style: </a:t>
            </a:r>
            <a:r>
              <a:rPr lang="cs-CZ" sz="2400" dirty="0" err="1"/>
              <a:t>italic</a:t>
            </a:r>
            <a:r>
              <a:rPr lang="cs-CZ" sz="2400" dirty="0"/>
              <a:t>}</a:t>
            </a:r>
          </a:p>
          <a:p>
            <a:r>
              <a:rPr lang="cs-CZ" sz="2400" dirty="0"/>
              <a:t>     p     {</a:t>
            </a:r>
            <a:r>
              <a:rPr lang="cs-CZ" sz="2400" dirty="0" err="1"/>
              <a:t>color</a:t>
            </a:r>
            <a:r>
              <a:rPr lang="cs-CZ" sz="2400" dirty="0"/>
              <a:t>: </a:t>
            </a:r>
            <a:r>
              <a:rPr lang="cs-CZ" sz="2400" dirty="0" err="1"/>
              <a:t>red</a:t>
            </a:r>
            <a:r>
              <a:rPr lang="cs-CZ" sz="2400" dirty="0"/>
              <a:t>}</a:t>
            </a:r>
          </a:p>
          <a:p>
            <a:r>
              <a:rPr lang="cs-CZ" sz="2400" dirty="0"/>
              <a:t>    &lt;/style&gt;</a:t>
            </a:r>
          </a:p>
          <a:p>
            <a:r>
              <a:rPr lang="cs-CZ" sz="2400" dirty="0"/>
              <a:t>  &lt;/</a:t>
            </a:r>
            <a:r>
              <a:rPr lang="cs-CZ" sz="2400" dirty="0" err="1"/>
              <a:t>head</a:t>
            </a:r>
            <a:r>
              <a:rPr lang="cs-CZ" sz="2400" dirty="0"/>
              <a:t>&gt;</a:t>
            </a:r>
          </a:p>
          <a:p>
            <a:r>
              <a:rPr lang="cs-CZ" sz="2400" dirty="0"/>
              <a:t>  &lt;body&gt;</a:t>
            </a:r>
          </a:p>
          <a:p>
            <a:r>
              <a:rPr lang="cs-CZ" sz="2400" dirty="0"/>
              <a:t>    &lt;h1&gt;Stylovaný nadpis. &lt;/h1&gt;</a:t>
            </a:r>
          </a:p>
          <a:p>
            <a:r>
              <a:rPr lang="cs-CZ" sz="2400" dirty="0"/>
              <a:t>    &lt;h2&gt;Stylovaný podnadpis. &lt;/h2&gt;</a:t>
            </a:r>
          </a:p>
          <a:p>
            <a:r>
              <a:rPr lang="cs-CZ" sz="2400" dirty="0"/>
              <a:t>    &lt;p&gt;Tento odstavec bude červený. &lt;/p&gt;</a:t>
            </a:r>
          </a:p>
          <a:p>
            <a:r>
              <a:rPr lang="cs-CZ" sz="2400" dirty="0"/>
              <a:t>  &lt;/body&gt;</a:t>
            </a:r>
          </a:p>
          <a:p>
            <a:r>
              <a:rPr lang="cs-CZ" sz="2400" dirty="0"/>
              <a:t>&lt;/</a:t>
            </a:r>
            <a:r>
              <a:rPr lang="cs-CZ" sz="2400" dirty="0" err="1"/>
              <a:t>html</a:t>
            </a:r>
            <a:r>
              <a:rPr lang="cs-CZ" sz="24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5247505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C9496A56-1459-4120-9081-651910E06FB0}"/>
              </a:ext>
            </a:extLst>
          </p:cNvPr>
          <p:cNvSpPr/>
          <p:nvPr/>
        </p:nvSpPr>
        <p:spPr>
          <a:xfrm>
            <a:off x="780661" y="582067"/>
            <a:ext cx="727165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/>
              <a:t>&lt;!</a:t>
            </a:r>
            <a:r>
              <a:rPr lang="cs-CZ" sz="2400" dirty="0" err="1"/>
              <a:t>doctype</a:t>
            </a:r>
            <a:r>
              <a:rPr lang="cs-CZ" sz="2400" dirty="0"/>
              <a:t> </a:t>
            </a:r>
            <a:r>
              <a:rPr lang="cs-CZ" sz="2400" dirty="0" err="1"/>
              <a:t>html</a:t>
            </a:r>
            <a:r>
              <a:rPr lang="cs-CZ" sz="2400" dirty="0"/>
              <a:t>&gt;</a:t>
            </a:r>
          </a:p>
          <a:p>
            <a:r>
              <a:rPr lang="cs-CZ" sz="2400" dirty="0"/>
              <a:t>&lt;</a:t>
            </a:r>
            <a:r>
              <a:rPr lang="cs-CZ" sz="2400" dirty="0" err="1"/>
              <a:t>html</a:t>
            </a:r>
            <a:r>
              <a:rPr lang="cs-CZ" sz="2400" dirty="0"/>
              <a:t>&gt;</a:t>
            </a:r>
          </a:p>
          <a:p>
            <a:r>
              <a:rPr lang="cs-CZ" sz="2400" dirty="0"/>
              <a:t>  &lt;</a:t>
            </a:r>
            <a:r>
              <a:rPr lang="cs-CZ" sz="2400" dirty="0" err="1"/>
              <a:t>head</a:t>
            </a:r>
            <a:r>
              <a:rPr lang="cs-CZ" sz="2400" dirty="0"/>
              <a:t>&gt;</a:t>
            </a:r>
          </a:p>
          <a:p>
            <a:r>
              <a:rPr lang="cs-CZ" sz="2400" dirty="0"/>
              <a:t>   &lt;meta </a:t>
            </a:r>
            <a:r>
              <a:rPr lang="cs-CZ" sz="2400" dirty="0" err="1"/>
              <a:t>charset</a:t>
            </a:r>
            <a:r>
              <a:rPr lang="cs-CZ" sz="2400" dirty="0"/>
              <a:t>="utf-8"&gt;</a:t>
            </a:r>
          </a:p>
          <a:p>
            <a:r>
              <a:rPr lang="cs-CZ" sz="2400" dirty="0"/>
              <a:t>   &lt;</a:t>
            </a:r>
            <a:r>
              <a:rPr lang="cs-CZ" sz="2400" dirty="0" err="1"/>
              <a:t>title</a:t>
            </a:r>
            <a:r>
              <a:rPr lang="cs-CZ" sz="2400" dirty="0"/>
              <a:t>&gt;Stránka s externím </a:t>
            </a:r>
            <a:r>
              <a:rPr lang="cs-CZ" sz="2400" dirty="0" err="1"/>
              <a:t>stylopisem</a:t>
            </a:r>
            <a:r>
              <a:rPr lang="cs-CZ" sz="2400" dirty="0"/>
              <a:t>&lt;/</a:t>
            </a:r>
            <a:r>
              <a:rPr lang="cs-CZ" sz="2400" dirty="0" err="1"/>
              <a:t>title</a:t>
            </a:r>
            <a:r>
              <a:rPr lang="cs-CZ" sz="2400" dirty="0"/>
              <a:t>&gt;</a:t>
            </a:r>
          </a:p>
          <a:p>
            <a:r>
              <a:rPr lang="cs-CZ" sz="2400" dirty="0"/>
              <a:t>   &lt;link </a:t>
            </a:r>
            <a:r>
              <a:rPr lang="cs-CZ" sz="2400" dirty="0" err="1"/>
              <a:t>rel</a:t>
            </a:r>
            <a:r>
              <a:rPr lang="cs-CZ" sz="2400" dirty="0"/>
              <a:t>="</a:t>
            </a:r>
            <a:r>
              <a:rPr lang="cs-CZ" sz="2400" dirty="0" err="1"/>
              <a:t>stylesheet</a:t>
            </a:r>
            <a:r>
              <a:rPr lang="cs-CZ" sz="2400" dirty="0"/>
              <a:t>" type="text/</a:t>
            </a:r>
            <a:r>
              <a:rPr lang="cs-CZ" sz="2400" dirty="0" err="1"/>
              <a:t>css</a:t>
            </a:r>
            <a:r>
              <a:rPr lang="cs-CZ" sz="2400" dirty="0"/>
              <a:t>" </a:t>
            </a:r>
            <a:r>
              <a:rPr lang="cs-CZ" sz="2400" dirty="0" err="1"/>
              <a:t>href</a:t>
            </a:r>
            <a:r>
              <a:rPr lang="cs-CZ" sz="2400" dirty="0"/>
              <a:t>="styly.css"&gt;</a:t>
            </a:r>
          </a:p>
          <a:p>
            <a:r>
              <a:rPr lang="cs-CZ" sz="2400" dirty="0"/>
              <a:t>  &lt;/</a:t>
            </a:r>
            <a:r>
              <a:rPr lang="cs-CZ" sz="2400" dirty="0" err="1"/>
              <a:t>head</a:t>
            </a:r>
            <a:r>
              <a:rPr lang="cs-CZ" sz="2400" dirty="0"/>
              <a:t>&gt;</a:t>
            </a:r>
          </a:p>
          <a:p>
            <a:r>
              <a:rPr lang="cs-CZ" sz="2400" dirty="0"/>
              <a:t>  &lt;body&gt;</a:t>
            </a:r>
          </a:p>
          <a:p>
            <a:r>
              <a:rPr lang="cs-CZ" sz="2400" dirty="0"/>
              <a:t>    &lt;h1&gt;Externě stylovaný nadpis.&lt;/h1&gt;</a:t>
            </a:r>
          </a:p>
          <a:p>
            <a:r>
              <a:rPr lang="cs-CZ" sz="2400" dirty="0"/>
              <a:t>    &lt;h2&gt;Externě stylovaný podnadpis.&lt;/h2&gt;</a:t>
            </a:r>
          </a:p>
          <a:p>
            <a:r>
              <a:rPr lang="cs-CZ" sz="2400" dirty="0"/>
              <a:t>    &lt;p&gt;Tento odstavec bude červený. &lt;/p&gt;</a:t>
            </a:r>
          </a:p>
          <a:p>
            <a:r>
              <a:rPr lang="cs-CZ" sz="2400" dirty="0"/>
              <a:t>  &lt;/body&gt;</a:t>
            </a:r>
          </a:p>
          <a:p>
            <a:r>
              <a:rPr lang="cs-CZ" sz="2400" dirty="0"/>
              <a:t>&lt;/</a:t>
            </a:r>
            <a:r>
              <a:rPr lang="cs-CZ" sz="2400" dirty="0" err="1"/>
              <a:t>html</a:t>
            </a:r>
            <a:r>
              <a:rPr lang="cs-CZ" sz="2400" dirty="0"/>
              <a:t>&gt;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41CB6F5-C1FC-4CBB-A1B7-6F902AF161CD}"/>
              </a:ext>
            </a:extLst>
          </p:cNvPr>
          <p:cNvSpPr/>
          <p:nvPr/>
        </p:nvSpPr>
        <p:spPr>
          <a:xfrm>
            <a:off x="6630954" y="4976785"/>
            <a:ext cx="48923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/>
              <a:t>h2    {</a:t>
            </a:r>
            <a:r>
              <a:rPr lang="cs-CZ" sz="2400" dirty="0" err="1"/>
              <a:t>color</a:t>
            </a:r>
            <a:r>
              <a:rPr lang="cs-CZ" sz="2400" dirty="0"/>
              <a:t>: blue; font-style: </a:t>
            </a:r>
            <a:r>
              <a:rPr lang="cs-CZ" sz="2400" dirty="0" err="1"/>
              <a:t>italic</a:t>
            </a:r>
            <a:r>
              <a:rPr lang="cs-CZ" sz="2400" dirty="0"/>
              <a:t>}</a:t>
            </a:r>
          </a:p>
          <a:p>
            <a:r>
              <a:rPr lang="cs-CZ" sz="2400" dirty="0"/>
              <a:t>h1    {</a:t>
            </a:r>
            <a:r>
              <a:rPr lang="cs-CZ" sz="2400" dirty="0" err="1"/>
              <a:t>color</a:t>
            </a:r>
            <a:r>
              <a:rPr lang="cs-CZ" sz="2400" dirty="0"/>
              <a:t>: green; text-</a:t>
            </a:r>
            <a:r>
              <a:rPr lang="cs-CZ" sz="2400" dirty="0" err="1"/>
              <a:t>align</a:t>
            </a:r>
            <a:r>
              <a:rPr lang="cs-CZ" sz="2400" dirty="0"/>
              <a:t>: center}</a:t>
            </a:r>
          </a:p>
          <a:p>
            <a:r>
              <a:rPr lang="cs-CZ" sz="2400" dirty="0"/>
              <a:t>p     {</a:t>
            </a:r>
            <a:r>
              <a:rPr lang="cs-CZ" sz="2400" dirty="0" err="1"/>
              <a:t>color</a:t>
            </a:r>
            <a:r>
              <a:rPr lang="cs-CZ" sz="2400" dirty="0"/>
              <a:t>: </a:t>
            </a:r>
            <a:r>
              <a:rPr lang="cs-CZ" sz="2400" dirty="0" err="1"/>
              <a:t>red</a:t>
            </a:r>
            <a:r>
              <a:rPr lang="cs-CZ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63642196"/>
      </p:ext>
    </p:extLst>
  </p:cSld>
  <p:clrMapOvr>
    <a:masterClrMapping/>
  </p:clrMapOvr>
</p:sld>
</file>

<file path=ppt/theme/theme1.xml><?xml version="1.0" encoding="utf-8"?>
<a:theme xmlns:a="http://schemas.openxmlformats.org/drawingml/2006/main" name="1_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8C34C418378AB4F887A525FF55687F3" ma:contentTypeVersion="2" ma:contentTypeDescription="Vytvoří nový dokument" ma:contentTypeScope="" ma:versionID="c7821b5382df7ac4776a8c3e5c531abd">
  <xsd:schema xmlns:xsd="http://www.w3.org/2001/XMLSchema" xmlns:xs="http://www.w3.org/2001/XMLSchema" xmlns:p="http://schemas.microsoft.com/office/2006/metadata/properties" xmlns:ns2="634ca7c2-ed89-4e50-b01b-cb339238ed1f" targetNamespace="http://schemas.microsoft.com/office/2006/metadata/properties" ma:root="true" ma:fieldsID="adf384bb7e9b82e740616668524d3f66" ns2:_="">
    <xsd:import namespace="634ca7c2-ed89-4e50-b01b-cb339238ed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4ca7c2-ed89-4e50-b01b-cb339238ed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244F90-451F-4B44-8A5F-F48205D548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34CB7E-0C2D-48EF-BA60-DFEE01B8836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86CDF63-037C-43B3-AAFB-4F62CCF0A7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4ca7c2-ed89-4e50-b01b-cb339238ed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5223</Words>
  <Application>Microsoft Office PowerPoint</Application>
  <PresentationFormat>Širokoúhlá obrazovka</PresentationFormat>
  <Paragraphs>537</Paragraphs>
  <Slides>61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61</vt:i4>
      </vt:variant>
    </vt:vector>
  </HeadingPairs>
  <TitlesOfParts>
    <vt:vector size="67" baseType="lpstr">
      <vt:lpstr>Arial</vt:lpstr>
      <vt:lpstr>Calibri</vt:lpstr>
      <vt:lpstr>Calibri Light</vt:lpstr>
      <vt:lpstr>Consolas</vt:lpstr>
      <vt:lpstr>Times New Roman</vt:lpstr>
      <vt:lpstr>1_Motiv Office</vt:lpstr>
      <vt:lpstr>Prezentace aplikace PowerPoint</vt:lpstr>
      <vt:lpstr>Vývoj jazyka HTML </vt:lpstr>
      <vt:lpstr>Prezentace aplikace PowerPoint</vt:lpstr>
      <vt:lpstr>HTML5 </vt:lpstr>
      <vt:lpstr>Koncepce jazyka HTML</vt:lpstr>
      <vt:lpstr>Ukládání souborů HTML</vt:lpstr>
      <vt:lpstr>Struktura HTML stránky</vt:lpstr>
      <vt:lpstr>Doctype</vt:lpstr>
      <vt:lpstr>Blok HTML a tagy</vt:lpstr>
      <vt:lpstr>Prezentace aplikace PowerPoint</vt:lpstr>
      <vt:lpstr>Hlavička HTML stránek </vt:lpstr>
      <vt:lpstr>Prezentace aplikace PowerPoint</vt:lpstr>
      <vt:lpstr>Obsah hlavičky </vt:lpstr>
      <vt:lpstr>Titulek stránky</vt:lpstr>
      <vt:lpstr>Tělo HTML stránky </vt:lpstr>
      <vt:lpstr>Použití meta tagů </vt:lpstr>
      <vt:lpstr> Práce s textem</vt:lpstr>
      <vt:lpstr>Prezentace aplikace PowerPoint</vt:lpstr>
      <vt:lpstr>Prezentace aplikace PowerPoint</vt:lpstr>
      <vt:lpstr>Prezentace aplikace PowerPoint</vt:lpstr>
      <vt:lpstr>Prezentace aplikace PowerPoint</vt:lpstr>
      <vt:lpstr> Nastavení barvy, velikosti a fontu písma. </vt:lpstr>
      <vt:lpstr> Práce se seznamy</vt:lpstr>
      <vt:lpstr>Prezentace aplikace PowerPoint</vt:lpstr>
      <vt:lpstr>Prezentace aplikace PowerPoint</vt:lpstr>
      <vt:lpstr>Tabulky</vt:lpstr>
      <vt:lpstr>Atributy elementu table</vt:lpstr>
      <vt:lpstr>Prezentace aplikace PowerPoint</vt:lpstr>
      <vt:lpstr>Atributy elementu &lt;a&gt;</vt:lpstr>
      <vt:lpstr>Prezentace aplikace PowerPoint</vt:lpstr>
      <vt:lpstr>Obrázek  &lt;img&gt;</vt:lpstr>
      <vt:lpstr>Atributy elementu &lt;img&gt;</vt:lpstr>
      <vt:lpstr>Prezentace aplikace PowerPoint</vt:lpstr>
      <vt:lpstr>Multimédia - audio a video</vt:lpstr>
      <vt:lpstr> Formuláře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Validace stránek </vt:lpstr>
      <vt:lpstr>Prezentace aplikace PowerPoint</vt:lpstr>
      <vt:lpstr>Prezentace aplikace PowerPoint</vt:lpstr>
      <vt:lpstr>CSS styly (Cascading Style Sheets)</vt:lpstr>
      <vt:lpstr>Připojení kaskádových stylů do HTML stránky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CSS pozicování</vt:lpstr>
      <vt:lpstr>Vrstvy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 Kalčicová</dc:creator>
  <cp:lastModifiedBy>Jakub Kubík</cp:lastModifiedBy>
  <cp:revision>13</cp:revision>
  <dcterms:created xsi:type="dcterms:W3CDTF">2021-03-11T20:57:16Z</dcterms:created>
  <dcterms:modified xsi:type="dcterms:W3CDTF">2021-03-12T09:34:58Z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0x010100B8C34C418378AB4F887A525FF55687F3</vt:lpwstr>
  </property>
</Properties>
</file>