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61" r:id="rId4"/>
    <p:sldId id="262" r:id="rId5"/>
    <p:sldId id="263" r:id="rId6"/>
    <p:sldId id="260" r:id="rId7"/>
    <p:sldId id="264" r:id="rId8"/>
    <p:sldId id="258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81" d="100"/>
          <a:sy n="81" d="100"/>
        </p:scale>
        <p:origin x="114" y="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7B40207-CAE5-4F56-B1DB-B00492A2D3FF}" type="datetimeFigureOut">
              <a:rPr lang="cs-CZ" smtClean="0"/>
              <a:t>07.04.2021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74193CE-A9E2-489E-8E99-8D8351C325EF}" type="slidenum">
              <a:rPr lang="cs-CZ" smtClean="0"/>
              <a:t>‹#›</a:t>
            </a:fld>
            <a:endParaRPr lang="cs-CZ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1465408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40207-CAE5-4F56-B1DB-B00492A2D3FF}" type="datetimeFigureOut">
              <a:rPr lang="cs-CZ" smtClean="0"/>
              <a:t>07.04.2021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193CE-A9E2-489E-8E99-8D8351C325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5698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oddíl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7B40207-CAE5-4F56-B1DB-B00492A2D3FF}" type="datetimeFigureOut">
              <a:rPr lang="cs-CZ" smtClean="0"/>
              <a:t>07.04.2021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74193CE-A9E2-489E-8E99-8D8351C325EF}" type="slidenum">
              <a:rPr lang="cs-CZ" smtClean="0"/>
              <a:t>‹#›</a:t>
            </a:fld>
            <a:endParaRPr lang="cs-CZ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6274350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40207-CAE5-4F56-B1DB-B00492A2D3FF}" type="datetimeFigureOut">
              <a:rPr lang="cs-CZ" smtClean="0"/>
              <a:t>07.04.2021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193CE-A9E2-489E-8E99-8D8351C325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6773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40207-CAE5-4F56-B1DB-B00492A2D3FF}" type="datetimeFigureOut">
              <a:rPr lang="cs-CZ" smtClean="0"/>
              <a:t>07.04.2021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193CE-A9E2-489E-8E99-8D8351C325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0143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40207-CAE5-4F56-B1DB-B00492A2D3FF}" type="datetimeFigureOut">
              <a:rPr lang="cs-CZ" smtClean="0"/>
              <a:t>07.04.2021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193CE-A9E2-489E-8E99-8D8351C325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19743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40207-CAE5-4F56-B1DB-B00492A2D3FF}" type="datetimeFigureOut">
              <a:rPr lang="cs-CZ" smtClean="0"/>
              <a:t>07.04.2021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193CE-A9E2-489E-8E99-8D8351C325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6383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7B40207-CAE5-4F56-B1DB-B00492A2D3FF}" type="datetimeFigureOut">
              <a:rPr lang="cs-CZ" smtClean="0"/>
              <a:t>07.04.2021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74193CE-A9E2-489E-8E99-8D8351C325EF}" type="slidenum">
              <a:rPr lang="cs-CZ" smtClean="0"/>
              <a:t>‹#›</a:t>
            </a:fld>
            <a:endParaRPr lang="cs-CZ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78037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7B40207-CAE5-4F56-B1DB-B00492A2D3FF}" type="datetimeFigureOut">
              <a:rPr lang="cs-CZ" smtClean="0"/>
              <a:t>07.04.2021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74193CE-A9E2-489E-8E99-8D8351C325EF}" type="slidenum">
              <a:rPr lang="cs-CZ" smtClean="0"/>
              <a:t>‹#›</a:t>
            </a:fld>
            <a:endParaRPr lang="cs-CZ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59768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40207-CAE5-4F56-B1DB-B00492A2D3FF}" type="datetimeFigureOut">
              <a:rPr lang="cs-CZ" smtClean="0"/>
              <a:t>07.04.2021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193CE-A9E2-489E-8E99-8D8351C325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55113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40207-CAE5-4F56-B1DB-B00492A2D3FF}" type="datetimeFigureOut">
              <a:rPr lang="cs-CZ" smtClean="0"/>
              <a:t>07.04.2021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193CE-A9E2-489E-8E99-8D8351C325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0653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47B40207-CAE5-4F56-B1DB-B00492A2D3FF}" type="datetimeFigureOut">
              <a:rPr lang="cs-CZ" smtClean="0"/>
              <a:t>07.04.2021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074193CE-A9E2-489E-8E99-8D8351C325EF}" type="slidenum">
              <a:rPr lang="cs-CZ" smtClean="0"/>
              <a:t>‹#›</a:t>
            </a:fld>
            <a:endParaRPr lang="cs-CZ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3415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q7SMsQBEUw?feature=oembed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92BfuxHn2XE?feature=oembed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8oJS1BMKE64?feature=oembed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jClLBoEbfI?feature=oembed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DaPJkYo2quc?feature=oembed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lgoritmy.net/article/75/Porovnani-algoritmu" TargetMode="External"/><Relationship Id="rId2" Type="http://schemas.openxmlformats.org/officeDocument/2006/relationships/hyperlink" Target="https://cs.wikipedia.org/wiki/%C5%98adic%C3%AD_algoritmu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9ECB0E0D-AC1B-4E83-84EA-237BFA2063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9">
            <a:extLst>
              <a:ext uri="{FF2B5EF4-FFF2-40B4-BE49-F238E27FC236}">
                <a16:creationId xmlns:a16="http://schemas.microsoft.com/office/drawing/2014/main" id="{D6DCB3B1-E1A7-4510-831B-77C8EFF566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10132A3B-10CF-4EEB-BA1F-A63D2ED61D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014E52ED-3C51-46E6-BE4B-14FFAB2C3D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46108E42-8F61-47E6-8947-F5EDA24D0E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8521" y="1480930"/>
            <a:ext cx="5751537" cy="3848521"/>
          </a:xfrm>
        </p:spPr>
        <p:txBody>
          <a:bodyPr anchor="ctr">
            <a:normAutofit/>
          </a:bodyPr>
          <a:lstStyle/>
          <a:p>
            <a:pPr algn="r"/>
            <a:r>
              <a:rPr lang="cs-CZ" sz="6600" dirty="0">
                <a:latin typeface="Bahnschrift SemiCondensed" panose="020B0502040204020203" pitchFamily="34" charset="0"/>
              </a:rPr>
              <a:t>Řadicí algoritmy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C9CD4B5-8F55-4B86-A983-0D76ADC694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19870" y="1480929"/>
            <a:ext cx="2593610" cy="3848522"/>
          </a:xfrm>
        </p:spPr>
        <p:txBody>
          <a:bodyPr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cs-CZ" dirty="0"/>
              <a:t>Richard Krot</a:t>
            </a:r>
            <a:r>
              <a:rPr lang="en-US" dirty="0"/>
              <a:t> - 4.PC</a:t>
            </a:r>
          </a:p>
        </p:txBody>
      </p:sp>
      <p:cxnSp>
        <p:nvCxnSpPr>
          <p:cNvPr id="13" name="Straight Connector 13">
            <a:extLst>
              <a:ext uri="{FF2B5EF4-FFF2-40B4-BE49-F238E27FC236}">
                <a16:creationId xmlns:a16="http://schemas.microsoft.com/office/drawing/2014/main" id="{6116DDC6-8F07-46CC-8751-E5C9346B2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674964" y="2388358"/>
            <a:ext cx="0" cy="1856096"/>
          </a:xfrm>
          <a:prstGeom prst="line">
            <a:avLst/>
          </a:prstGeom>
          <a:ln w="25400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7485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76DA8D-F949-4C38-BF83-E3BE6F1E1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Řadicí algoritmy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308E2DB-5027-490C-87BB-39E2CDE59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err="1"/>
              <a:t>Řazení</a:t>
            </a:r>
            <a:r>
              <a:rPr lang="en-US" sz="2800" dirty="0"/>
              <a:t> </a:t>
            </a:r>
            <a:r>
              <a:rPr lang="en-US" sz="2800" dirty="0" err="1"/>
              <a:t>dat</a:t>
            </a:r>
            <a:r>
              <a:rPr lang="en-US" sz="2800" dirty="0"/>
              <a:t> </a:t>
            </a:r>
            <a:r>
              <a:rPr lang="en-US" sz="2800" dirty="0" err="1"/>
              <a:t>podle</a:t>
            </a:r>
            <a:r>
              <a:rPr lang="en-US" sz="2800" dirty="0"/>
              <a:t> </a:t>
            </a:r>
            <a:r>
              <a:rPr lang="en-US" sz="2800" dirty="0" err="1"/>
              <a:t>určitého</a:t>
            </a:r>
            <a:r>
              <a:rPr lang="en-US" sz="2800" dirty="0"/>
              <a:t> </a:t>
            </a:r>
            <a:r>
              <a:rPr lang="en-US" sz="2800" dirty="0" err="1"/>
              <a:t>kritéria</a:t>
            </a:r>
            <a:r>
              <a:rPr lang="en-US" sz="2800" dirty="0"/>
              <a:t> je </a:t>
            </a:r>
            <a:r>
              <a:rPr lang="en-US" sz="2800" dirty="0" err="1"/>
              <a:t>jedním</a:t>
            </a:r>
            <a:r>
              <a:rPr lang="en-US" sz="2800" dirty="0"/>
              <a:t> z </a:t>
            </a:r>
            <a:r>
              <a:rPr lang="en-US" sz="2800" dirty="0" err="1"/>
              <a:t>algoritmicky</a:t>
            </a:r>
            <a:r>
              <a:rPr lang="en-US" sz="2800" dirty="0"/>
              <a:t> </a:t>
            </a:r>
            <a:r>
              <a:rPr lang="en-US" sz="2800" dirty="0" err="1"/>
              <a:t>nejčastěji</a:t>
            </a:r>
            <a:r>
              <a:rPr lang="en-US" sz="2800" dirty="0"/>
              <a:t> </a:t>
            </a:r>
            <a:r>
              <a:rPr lang="en-US" sz="2800" dirty="0" err="1"/>
              <a:t>řešených</a:t>
            </a:r>
            <a:r>
              <a:rPr lang="en-US" sz="2800" dirty="0"/>
              <a:t> </a:t>
            </a:r>
            <a:r>
              <a:rPr lang="en-US" sz="2800" dirty="0" err="1"/>
              <a:t>problémů</a:t>
            </a:r>
            <a:r>
              <a:rPr lang="en-US" sz="2800" dirty="0"/>
              <a:t>. </a:t>
            </a:r>
            <a:endParaRPr lang="cs-CZ" sz="2800" dirty="0"/>
          </a:p>
          <a:p>
            <a:r>
              <a:rPr lang="en-US" sz="2800" dirty="0" err="1"/>
              <a:t>Odhaduje</a:t>
            </a:r>
            <a:r>
              <a:rPr lang="en-US" sz="2800" dirty="0"/>
              <a:t> se, </a:t>
            </a:r>
            <a:r>
              <a:rPr lang="en-US" sz="2800" dirty="0" err="1"/>
              <a:t>že</a:t>
            </a:r>
            <a:r>
              <a:rPr lang="en-US" sz="2800" dirty="0"/>
              <a:t> </a:t>
            </a:r>
            <a:r>
              <a:rPr lang="en-US" sz="2800" dirty="0" err="1"/>
              <a:t>řazením</a:t>
            </a:r>
            <a:r>
              <a:rPr lang="en-US" sz="2800" dirty="0"/>
              <a:t> </a:t>
            </a:r>
            <a:r>
              <a:rPr lang="en-US" sz="2800" dirty="0" err="1"/>
              <a:t>stráví</a:t>
            </a:r>
            <a:r>
              <a:rPr lang="en-US" sz="2800" dirty="0"/>
              <a:t> </a:t>
            </a:r>
            <a:r>
              <a:rPr lang="en-US" sz="2800" dirty="0" err="1"/>
              <a:t>programy</a:t>
            </a:r>
            <a:r>
              <a:rPr lang="en-US" sz="2800" dirty="0"/>
              <a:t> </a:t>
            </a:r>
            <a:r>
              <a:rPr lang="en-US" sz="2800" dirty="0" err="1"/>
              <a:t>až</a:t>
            </a:r>
            <a:r>
              <a:rPr lang="en-US" sz="2800" dirty="0"/>
              <a:t> </a:t>
            </a:r>
            <a:r>
              <a:rPr lang="en-US" sz="2800" dirty="0" err="1"/>
              <a:t>čtvrtinu</a:t>
            </a:r>
            <a:r>
              <a:rPr lang="en-US" sz="2800" dirty="0"/>
              <a:t> </a:t>
            </a:r>
            <a:r>
              <a:rPr lang="en-US" sz="2800" dirty="0" err="1"/>
              <a:t>času</a:t>
            </a:r>
            <a:r>
              <a:rPr lang="en-US" sz="2800" dirty="0"/>
              <a:t>. </a:t>
            </a:r>
            <a:r>
              <a:rPr lang="en-US" sz="2800" dirty="0" err="1"/>
              <a:t>Řazení</a:t>
            </a:r>
            <a:r>
              <a:rPr lang="en-US" sz="2800" dirty="0"/>
              <a:t> se </a:t>
            </a:r>
            <a:r>
              <a:rPr lang="en-US" sz="2800" dirty="0" err="1"/>
              <a:t>totiž</a:t>
            </a:r>
            <a:r>
              <a:rPr lang="en-US" sz="2800" dirty="0"/>
              <a:t> </a:t>
            </a:r>
            <a:r>
              <a:rPr lang="en-US" sz="2800" dirty="0" err="1"/>
              <a:t>objevuje</a:t>
            </a:r>
            <a:r>
              <a:rPr lang="en-US" sz="2800" dirty="0"/>
              <a:t> </a:t>
            </a:r>
            <a:r>
              <a:rPr lang="en-US" sz="2800" dirty="0" err="1"/>
              <a:t>jako</a:t>
            </a:r>
            <a:r>
              <a:rPr lang="en-US" sz="2800" dirty="0"/>
              <a:t> </a:t>
            </a:r>
            <a:r>
              <a:rPr lang="en-US" sz="2800" dirty="0" err="1"/>
              <a:t>častá</a:t>
            </a:r>
            <a:r>
              <a:rPr lang="en-US" sz="2800" dirty="0"/>
              <a:t> </a:t>
            </a:r>
            <a:r>
              <a:rPr lang="en-US" sz="2800" dirty="0" err="1"/>
              <a:t>podúloha</a:t>
            </a:r>
            <a:r>
              <a:rPr lang="en-US" sz="2800" dirty="0"/>
              <a:t> v </a:t>
            </a:r>
            <a:r>
              <a:rPr lang="en-US" sz="2800" dirty="0" err="1"/>
              <a:t>mnoha</a:t>
            </a:r>
            <a:r>
              <a:rPr lang="en-US" sz="2800" dirty="0"/>
              <a:t> </a:t>
            </a:r>
            <a:r>
              <a:rPr lang="en-US" sz="2800" dirty="0" err="1"/>
              <a:t>dalších</a:t>
            </a:r>
            <a:r>
              <a:rPr lang="en-US" sz="2800" dirty="0"/>
              <a:t> </a:t>
            </a:r>
            <a:r>
              <a:rPr lang="en-US" sz="2800" dirty="0" err="1"/>
              <a:t>algoritmech</a:t>
            </a:r>
            <a:r>
              <a:rPr lang="en-US" sz="2800" dirty="0"/>
              <a:t>. </a:t>
            </a:r>
            <a:endParaRPr lang="cs-CZ" sz="2800" dirty="0"/>
          </a:p>
          <a:p>
            <a:r>
              <a:rPr lang="cs-CZ" sz="2800" dirty="0"/>
              <a:t>Při volbě vhodného řadícího algoritmu je třeba dbát na několik kritérií - výkon algoritmu (jeho časová složitost), implementační složitost, vhodnost pro danou datovou strukturu a v neposlední řadě stabilita algoritmu. </a:t>
            </a:r>
          </a:p>
        </p:txBody>
      </p:sp>
    </p:spTree>
    <p:extLst>
      <p:ext uri="{BB962C8B-B14F-4D97-AF65-F5344CB8AC3E}">
        <p14:creationId xmlns:p14="http://schemas.microsoft.com/office/powerpoint/2010/main" val="52590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8D52D8-D052-409E-8269-1E308DC7C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Řadicí algoritmy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F7D56A7-1A59-4BEA-9353-F9C5385FE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Matematicky bylo dokázáno, že asymptotická časová složitost žádného řadícího algoritmu založeného na porovnávání dvou prvků nemůže být lepší než lineárně-logaritmická v závislosti na počtu řazených prvků. </a:t>
            </a:r>
          </a:p>
          <a:p>
            <a:r>
              <a:rPr lang="cs-CZ" dirty="0"/>
              <a:t>Výpočet si totiž lze představit jako průchod binárním stromem, který má </a:t>
            </a:r>
            <a:r>
              <a:rPr lang="cs-CZ" b="1" dirty="0"/>
              <a:t>n</a:t>
            </a:r>
            <a:r>
              <a:rPr lang="en-US" b="1" dirty="0"/>
              <a:t>!</a:t>
            </a:r>
            <a:r>
              <a:rPr lang="cs-CZ" b="1" dirty="0"/>
              <a:t> </a:t>
            </a:r>
            <a:r>
              <a:rPr lang="cs-CZ" dirty="0"/>
              <a:t>listů. </a:t>
            </a:r>
            <a:endParaRPr lang="en-US" dirty="0"/>
          </a:p>
          <a:p>
            <a:r>
              <a:rPr lang="cs-CZ" dirty="0"/>
              <a:t>Každý jeden z nich představuje permutaci řazených prvků. </a:t>
            </a:r>
            <a:endParaRPr lang="en-US" dirty="0"/>
          </a:p>
          <a:p>
            <a:r>
              <a:rPr lang="cs-CZ" dirty="0"/>
              <a:t>Výška tohoto stromu je </a:t>
            </a:r>
            <a:r>
              <a:rPr lang="en-US" dirty="0"/>
              <a:t>log n!</a:t>
            </a:r>
            <a:r>
              <a:rPr lang="cs-CZ" dirty="0"/>
              <a:t>, což je asymptoticky rovno </a:t>
            </a:r>
            <a:r>
              <a:rPr lang="en-US" dirty="0"/>
              <a:t>n*</a:t>
            </a:r>
            <a:r>
              <a:rPr lang="en-US" dirty="0" err="1"/>
              <a:t>logn</a:t>
            </a:r>
            <a:r>
              <a:rPr lang="cs-CZ" dirty="0"/>
              <a:t>. </a:t>
            </a:r>
          </a:p>
          <a:p>
            <a:r>
              <a:rPr lang="cs-CZ" dirty="0"/>
              <a:t>Cesta z kořene do listu, která odpovídá seřazení vstupní posloupnosti, nemůže být nikdy kratší.</a:t>
            </a:r>
          </a:p>
        </p:txBody>
      </p:sp>
    </p:spTree>
    <p:extLst>
      <p:ext uri="{BB962C8B-B14F-4D97-AF65-F5344CB8AC3E}">
        <p14:creationId xmlns:p14="http://schemas.microsoft.com/office/powerpoint/2010/main" val="3281035043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F2927C5-4B52-4055-A9C5-06978F405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Formální definice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4B6A68-68C9-4D08-B5B5-66BADAF586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Nechť</a:t>
            </a:r>
            <a:r>
              <a:rPr lang="en-US" dirty="0"/>
              <a:t> </a:t>
            </a:r>
            <a:r>
              <a:rPr lang="en-US" b="1" dirty="0"/>
              <a:t>R</a:t>
            </a:r>
            <a:r>
              <a:rPr lang="en-US" sz="1400" b="1" dirty="0"/>
              <a:t>1</a:t>
            </a:r>
            <a:r>
              <a:rPr lang="cs-CZ" dirty="0"/>
              <a:t> až</a:t>
            </a:r>
            <a:r>
              <a:rPr lang="en-US" dirty="0"/>
              <a:t> </a:t>
            </a:r>
            <a:r>
              <a:rPr lang="en-US" b="1" dirty="0"/>
              <a:t>R</a:t>
            </a:r>
            <a:r>
              <a:rPr lang="en-US" sz="1400" b="1" dirty="0"/>
              <a:t>n</a:t>
            </a:r>
            <a:r>
              <a:rPr lang="cs-CZ" dirty="0"/>
              <a:t> jsou prvky určené k seřazení. </a:t>
            </a:r>
            <a:endParaRPr lang="en-US" dirty="0"/>
          </a:p>
          <a:p>
            <a:r>
              <a:rPr lang="cs-CZ" dirty="0"/>
              <a:t>Aby bylo množné prvky jednoznačně seřadit, musí existovat injektivní zobrazení </a:t>
            </a:r>
            <a:r>
              <a:rPr lang="cs-CZ" b="1" dirty="0"/>
              <a:t>f</a:t>
            </a:r>
            <a:r>
              <a:rPr lang="cs-CZ" dirty="0"/>
              <a:t>, které každému prvku přiřadí tzv. </a:t>
            </a:r>
            <a:r>
              <a:rPr lang="cs-CZ" b="1" dirty="0"/>
              <a:t>klíč</a:t>
            </a:r>
            <a:r>
              <a:rPr lang="cs-CZ" dirty="0"/>
              <a:t>. </a:t>
            </a:r>
            <a:endParaRPr lang="en-US" dirty="0"/>
          </a:p>
          <a:p>
            <a:r>
              <a:rPr lang="cs-CZ" dirty="0"/>
              <a:t>Množina všech klíčů generovaných tímto zobrazením musí být uspořádaná. To znamená, že pro každou dvojici klíčů musí být možné jednoznačně určit, který z nich je větší, který menší, či zda se klíče sobě navzájem rovnají. </a:t>
            </a:r>
            <a:endParaRPr lang="en-US" dirty="0"/>
          </a:p>
          <a:p>
            <a:r>
              <a:rPr lang="cs-CZ" dirty="0"/>
              <a:t>Nechť</a:t>
            </a:r>
            <a:r>
              <a:rPr lang="en-US" dirty="0"/>
              <a:t> K</a:t>
            </a:r>
            <a:r>
              <a:rPr lang="en-US" sz="1400" dirty="0"/>
              <a:t>i</a:t>
            </a:r>
            <a:r>
              <a:rPr lang="cs-CZ" dirty="0"/>
              <a:t> je klíč prvku</a:t>
            </a:r>
            <a:r>
              <a:rPr lang="en-US" dirty="0"/>
              <a:t> </a:t>
            </a:r>
            <a:r>
              <a:rPr lang="en-US" b="1" dirty="0"/>
              <a:t>R</a:t>
            </a:r>
            <a:r>
              <a:rPr lang="en-US" sz="1400" b="1" dirty="0"/>
              <a:t>i</a:t>
            </a:r>
            <a:r>
              <a:rPr lang="cs-CZ" dirty="0"/>
              <a:t>. Seřadit prvky </a:t>
            </a:r>
            <a:r>
              <a:rPr lang="en-US" b="1" dirty="0"/>
              <a:t>R</a:t>
            </a:r>
            <a:r>
              <a:rPr lang="en-US" sz="1400" b="1" dirty="0"/>
              <a:t>1</a:t>
            </a:r>
            <a:r>
              <a:rPr lang="en-US" sz="2000" dirty="0"/>
              <a:t> </a:t>
            </a:r>
            <a:r>
              <a:rPr lang="cs-CZ" dirty="0"/>
              <a:t>až </a:t>
            </a:r>
            <a:r>
              <a:rPr lang="en-US" b="1" dirty="0"/>
              <a:t>R</a:t>
            </a:r>
            <a:r>
              <a:rPr lang="en-US" sz="1400" b="1" dirty="0"/>
              <a:t>n</a:t>
            </a:r>
            <a:r>
              <a:rPr lang="cs-CZ" dirty="0"/>
              <a:t> znamená nalézt takovou jejich posloupnost, pro kterou platí:</a:t>
            </a:r>
          </a:p>
        </p:txBody>
      </p:sp>
      <p:pic>
        <p:nvPicPr>
          <p:cNvPr id="5" name="Obrázek 4" descr="Obsah obrázku text&#10;&#10;Popis byl vytvořen automaticky">
            <a:extLst>
              <a:ext uri="{FF2B5EF4-FFF2-40B4-BE49-F238E27FC236}">
                <a16:creationId xmlns:a16="http://schemas.microsoft.com/office/drawing/2014/main" id="{027421F0-634A-41BC-8C2C-34C1421D5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631" y="5457789"/>
            <a:ext cx="3620737" cy="8192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868104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A41548-6445-46E2-8741-808D43F18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Získávání klíče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F50624B-7FA7-42FC-B8BA-27B66AAB78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Množiny přirozených, celých a reálných čísel jsou uspořádané a výpočetní stroje s nimi dokáží (ač s omezenou přesností) efektivně pracovat. Proto se čísla používají jako klíče nejčastěji. </a:t>
            </a:r>
            <a:endParaRPr lang="en-US" dirty="0"/>
          </a:p>
          <a:p>
            <a:r>
              <a:rPr lang="en-US" dirty="0" err="1"/>
              <a:t>Znaky</a:t>
            </a:r>
            <a:r>
              <a:rPr lang="en-US" dirty="0"/>
              <a:t> </a:t>
            </a:r>
            <a:r>
              <a:rPr lang="en-US" dirty="0" err="1"/>
              <a:t>lze</a:t>
            </a:r>
            <a:r>
              <a:rPr lang="en-US" dirty="0"/>
              <a:t> </a:t>
            </a:r>
            <a:r>
              <a:rPr lang="en-US" dirty="0" err="1"/>
              <a:t>považovat</a:t>
            </a:r>
            <a:r>
              <a:rPr lang="en-US" dirty="0"/>
              <a:t> za </a:t>
            </a:r>
            <a:r>
              <a:rPr lang="en-US" dirty="0" err="1"/>
              <a:t>přirozená</a:t>
            </a:r>
            <a:r>
              <a:rPr lang="en-US" dirty="0"/>
              <a:t> </a:t>
            </a:r>
            <a:r>
              <a:rPr lang="en-US" dirty="0" err="1"/>
              <a:t>čísla</a:t>
            </a:r>
            <a:r>
              <a:rPr lang="en-US" dirty="0"/>
              <a:t> a </a:t>
            </a:r>
            <a:r>
              <a:rPr lang="en-US" dirty="0" err="1"/>
              <a:t>jejich</a:t>
            </a:r>
            <a:r>
              <a:rPr lang="en-US" dirty="0"/>
              <a:t> </a:t>
            </a:r>
            <a:r>
              <a:rPr lang="en-US" dirty="0" err="1"/>
              <a:t>řetězce</a:t>
            </a:r>
            <a:r>
              <a:rPr lang="en-US" dirty="0"/>
              <a:t> za </a:t>
            </a:r>
            <a:r>
              <a:rPr lang="en-US" dirty="0" err="1"/>
              <a:t>posloupnosti</a:t>
            </a:r>
            <a:r>
              <a:rPr lang="en-US" dirty="0"/>
              <a:t> </a:t>
            </a:r>
            <a:r>
              <a:rPr lang="en-US" dirty="0" err="1"/>
              <a:t>přirozených</a:t>
            </a:r>
            <a:r>
              <a:rPr lang="en-US" dirty="0"/>
              <a:t> </a:t>
            </a:r>
            <a:r>
              <a:rPr lang="en-US" dirty="0" err="1"/>
              <a:t>čísel</a:t>
            </a:r>
            <a:r>
              <a:rPr lang="en-US" dirty="0"/>
              <a:t>. </a:t>
            </a:r>
          </a:p>
          <a:p>
            <a:r>
              <a:rPr lang="en-US" dirty="0" err="1"/>
              <a:t>Nejjednodušší</a:t>
            </a:r>
            <a:r>
              <a:rPr lang="en-US" dirty="0"/>
              <a:t> </a:t>
            </a:r>
            <a:r>
              <a:rPr lang="en-US" dirty="0" err="1"/>
              <a:t>lexikografické</a:t>
            </a:r>
            <a:r>
              <a:rPr lang="en-US" dirty="0"/>
              <a:t> </a:t>
            </a:r>
            <a:r>
              <a:rPr lang="en-US" dirty="0" err="1"/>
              <a:t>algoritmy</a:t>
            </a:r>
            <a:r>
              <a:rPr lang="en-US" dirty="0"/>
              <a:t> </a:t>
            </a:r>
            <a:r>
              <a:rPr lang="en-US" dirty="0" err="1"/>
              <a:t>řadí</a:t>
            </a:r>
            <a:r>
              <a:rPr lang="en-US" dirty="0"/>
              <a:t> </a:t>
            </a:r>
            <a:r>
              <a:rPr lang="en-US" dirty="0" err="1"/>
              <a:t>řetězce</a:t>
            </a:r>
            <a:r>
              <a:rPr lang="en-US" dirty="0"/>
              <a:t> </a:t>
            </a:r>
            <a:r>
              <a:rPr lang="en-US" dirty="0" err="1"/>
              <a:t>tak</a:t>
            </a:r>
            <a:r>
              <a:rPr lang="en-US" dirty="0"/>
              <a:t>, </a:t>
            </a:r>
            <a:r>
              <a:rPr lang="en-US" dirty="0" err="1"/>
              <a:t>že</a:t>
            </a:r>
            <a:r>
              <a:rPr lang="en-US" dirty="0"/>
              <a:t> </a:t>
            </a:r>
            <a:r>
              <a:rPr lang="en-US" dirty="0" err="1"/>
              <a:t>postupují</a:t>
            </a:r>
            <a:r>
              <a:rPr lang="en-US" dirty="0"/>
              <a:t> </a:t>
            </a:r>
            <a:r>
              <a:rPr lang="en-US" dirty="0" err="1"/>
              <a:t>znak</a:t>
            </a:r>
            <a:r>
              <a:rPr lang="en-US" dirty="0"/>
              <a:t> po </a:t>
            </a:r>
            <a:r>
              <a:rPr lang="en-US" dirty="0" err="1"/>
              <a:t>znaku</a:t>
            </a:r>
            <a:r>
              <a:rPr lang="en-US" dirty="0"/>
              <a:t>. </a:t>
            </a:r>
            <a:r>
              <a:rPr lang="en-US" dirty="0" err="1"/>
              <a:t>Jiné</a:t>
            </a:r>
            <a:r>
              <a:rPr lang="en-US" dirty="0"/>
              <a:t> </a:t>
            </a:r>
            <a:r>
              <a:rPr lang="en-US" dirty="0" err="1"/>
              <a:t>algoritmy</a:t>
            </a:r>
            <a:r>
              <a:rPr lang="en-US" dirty="0"/>
              <a:t> </a:t>
            </a:r>
            <a:r>
              <a:rPr lang="en-US" dirty="0" err="1"/>
              <a:t>mohou</a:t>
            </a:r>
            <a:r>
              <a:rPr lang="en-US" dirty="0"/>
              <a:t> </a:t>
            </a:r>
            <a:r>
              <a:rPr lang="en-US" dirty="0" err="1"/>
              <a:t>nejprve</a:t>
            </a:r>
            <a:r>
              <a:rPr lang="en-US" dirty="0"/>
              <a:t> </a:t>
            </a:r>
            <a:r>
              <a:rPr lang="en-US" dirty="0" err="1"/>
              <a:t>řetězec</a:t>
            </a:r>
            <a:r>
              <a:rPr lang="en-US" dirty="0"/>
              <a:t> </a:t>
            </a:r>
            <a:r>
              <a:rPr lang="en-US" dirty="0" err="1"/>
              <a:t>převést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jiný</a:t>
            </a:r>
            <a:r>
              <a:rPr lang="en-US" dirty="0"/>
              <a:t> </a:t>
            </a:r>
            <a:r>
              <a:rPr lang="en-US" dirty="0" err="1"/>
              <a:t>řetězec</a:t>
            </a:r>
            <a:r>
              <a:rPr lang="en-US" dirty="0"/>
              <a:t>,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kterém</a:t>
            </a:r>
            <a:r>
              <a:rPr lang="en-US" dirty="0"/>
              <a:t> </a:t>
            </a:r>
            <a:r>
              <a:rPr lang="en-US" dirty="0" err="1"/>
              <a:t>jsou</a:t>
            </a:r>
            <a:r>
              <a:rPr lang="en-US" dirty="0"/>
              <a:t> </a:t>
            </a:r>
            <a:r>
              <a:rPr lang="en-US" dirty="0" err="1"/>
              <a:t>určité</a:t>
            </a:r>
            <a:r>
              <a:rPr lang="en-US" dirty="0"/>
              <a:t> </a:t>
            </a:r>
            <a:r>
              <a:rPr lang="en-US" dirty="0" err="1"/>
              <a:t>znaky</a:t>
            </a:r>
            <a:r>
              <a:rPr lang="en-US" dirty="0"/>
              <a:t> </a:t>
            </a:r>
            <a:r>
              <a:rPr lang="en-US" dirty="0" err="1"/>
              <a:t>či</a:t>
            </a:r>
            <a:r>
              <a:rPr lang="en-US" dirty="0"/>
              <a:t> </a:t>
            </a:r>
            <a:r>
              <a:rPr lang="en-US" dirty="0" err="1"/>
              <a:t>skupiny</a:t>
            </a:r>
            <a:r>
              <a:rPr lang="en-US" dirty="0"/>
              <a:t> </a:t>
            </a:r>
            <a:r>
              <a:rPr lang="en-US" dirty="0" err="1"/>
              <a:t>znaků</a:t>
            </a:r>
            <a:r>
              <a:rPr lang="en-US" dirty="0"/>
              <a:t> </a:t>
            </a:r>
            <a:r>
              <a:rPr lang="en-US" dirty="0" err="1"/>
              <a:t>nahrazeny</a:t>
            </a:r>
            <a:r>
              <a:rPr lang="en-US" dirty="0"/>
              <a:t> </a:t>
            </a:r>
            <a:r>
              <a:rPr lang="en-US" dirty="0" err="1"/>
              <a:t>jinými</a:t>
            </a:r>
            <a:r>
              <a:rPr lang="en-US" dirty="0"/>
              <a:t>. </a:t>
            </a:r>
          </a:p>
          <a:p>
            <a:r>
              <a:rPr lang="en-US" dirty="0" err="1"/>
              <a:t>Některé</a:t>
            </a:r>
            <a:r>
              <a:rPr lang="en-US" dirty="0"/>
              <a:t> </a:t>
            </a:r>
            <a:r>
              <a:rPr lang="en-US" dirty="0" err="1"/>
              <a:t>algoritmy</a:t>
            </a:r>
            <a:r>
              <a:rPr lang="en-US" dirty="0"/>
              <a:t> </a:t>
            </a:r>
            <a:r>
              <a:rPr lang="en-US" dirty="0" err="1"/>
              <a:t>mohou</a:t>
            </a:r>
            <a:r>
              <a:rPr lang="en-US" dirty="0"/>
              <a:t> </a:t>
            </a:r>
            <a:r>
              <a:rPr lang="en-US" dirty="0" err="1"/>
              <a:t>dokonce</a:t>
            </a:r>
            <a:r>
              <a:rPr lang="en-US" dirty="0"/>
              <a:t> </a:t>
            </a:r>
            <a:r>
              <a:rPr lang="en-US" dirty="0" err="1"/>
              <a:t>celý</a:t>
            </a:r>
            <a:r>
              <a:rPr lang="en-US" dirty="0"/>
              <a:t> </a:t>
            </a:r>
            <a:r>
              <a:rPr lang="en-US" dirty="0" err="1"/>
              <a:t>řetězec</a:t>
            </a:r>
            <a:r>
              <a:rPr lang="en-US" dirty="0"/>
              <a:t> </a:t>
            </a:r>
            <a:r>
              <a:rPr lang="en-US" dirty="0" err="1"/>
              <a:t>převést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jedno</a:t>
            </a:r>
            <a:r>
              <a:rPr lang="en-US" dirty="0"/>
              <a:t> </a:t>
            </a:r>
            <a:r>
              <a:rPr lang="en-US" dirty="0" err="1"/>
              <a:t>číslo</a:t>
            </a:r>
            <a:r>
              <a:rPr lang="en-US" dirty="0"/>
              <a:t> a to </a:t>
            </a:r>
            <a:r>
              <a:rPr lang="en-US" dirty="0" err="1"/>
              <a:t>použit</a:t>
            </a:r>
            <a:r>
              <a:rPr lang="en-US" dirty="0"/>
              <a:t> </a:t>
            </a:r>
            <a:r>
              <a:rPr lang="en-US" dirty="0" err="1"/>
              <a:t>jako</a:t>
            </a:r>
            <a:r>
              <a:rPr lang="en-US" dirty="0"/>
              <a:t> </a:t>
            </a:r>
            <a:r>
              <a:rPr lang="en-US" dirty="0" err="1"/>
              <a:t>klíč</a:t>
            </a:r>
            <a:r>
              <a:rPr lang="en-US" dirty="0"/>
              <a:t>. </a:t>
            </a:r>
            <a:r>
              <a:rPr lang="en-US" dirty="0" err="1"/>
              <a:t>Klíče</a:t>
            </a:r>
            <a:r>
              <a:rPr lang="en-US" dirty="0"/>
              <a:t> se </a:t>
            </a:r>
            <a:r>
              <a:rPr lang="en-US" dirty="0" err="1"/>
              <a:t>používají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proto, </a:t>
            </a:r>
            <a:r>
              <a:rPr lang="en-US" dirty="0" err="1"/>
              <a:t>že</a:t>
            </a:r>
            <a:r>
              <a:rPr lang="en-US" dirty="0"/>
              <a:t> </a:t>
            </a:r>
            <a:r>
              <a:rPr lang="en-US" dirty="0" err="1"/>
              <a:t>jsou</a:t>
            </a:r>
            <a:r>
              <a:rPr lang="en-US" dirty="0"/>
              <a:t> </a:t>
            </a:r>
            <a:r>
              <a:rPr lang="en-US" dirty="0" err="1"/>
              <a:t>zpravidla</a:t>
            </a:r>
            <a:r>
              <a:rPr lang="en-US" dirty="0"/>
              <a:t> </a:t>
            </a:r>
            <a:r>
              <a:rPr lang="en-US" dirty="0" err="1"/>
              <a:t>menší</a:t>
            </a:r>
            <a:r>
              <a:rPr lang="en-US" dirty="0"/>
              <a:t> </a:t>
            </a:r>
            <a:r>
              <a:rPr lang="en-US" dirty="0" err="1"/>
              <a:t>než</a:t>
            </a:r>
            <a:r>
              <a:rPr lang="en-US" dirty="0"/>
              <a:t> </a:t>
            </a:r>
            <a:r>
              <a:rPr lang="en-US" dirty="0" err="1"/>
              <a:t>řazené</a:t>
            </a:r>
            <a:r>
              <a:rPr lang="en-US" dirty="0"/>
              <a:t> </a:t>
            </a:r>
            <a:r>
              <a:rPr lang="en-US" dirty="0" err="1"/>
              <a:t>prvky</a:t>
            </a:r>
            <a:r>
              <a:rPr lang="en-US" dirty="0"/>
              <a:t>.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CD30499-97EB-4F2C-8C2D-83FDF79AF3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539" y="5981700"/>
            <a:ext cx="3553321" cy="45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9420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9D962E-D940-4F76-8A9F-69DF4B599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Vlastnosti řadících algoritmů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EC3E468-887C-4D0C-96E0-4831DC050F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časová složitost </a:t>
            </a:r>
            <a:r>
              <a:rPr lang="cs-CZ" dirty="0"/>
              <a:t>- přibližný řád růstu doby výpočtu v závislosti na počtu řazených prvků </a:t>
            </a:r>
            <a:endParaRPr lang="en-US" dirty="0"/>
          </a:p>
          <a:p>
            <a:r>
              <a:rPr lang="cs-CZ" b="1" dirty="0"/>
              <a:t>paměťová složitost </a:t>
            </a:r>
            <a:r>
              <a:rPr lang="cs-CZ" dirty="0"/>
              <a:t>- řád velikosti potřebné paměti v závislosti na počtu řazených prvků </a:t>
            </a:r>
            <a:endParaRPr lang="en-US" dirty="0"/>
          </a:p>
          <a:p>
            <a:r>
              <a:rPr lang="cs-CZ" b="1" dirty="0"/>
              <a:t>stabilita</a:t>
            </a:r>
            <a:r>
              <a:rPr lang="cs-CZ" dirty="0"/>
              <a:t> - stabilní řadící algoritmus zachovává relativní pořadí prvků se stejným klíčem, tedy nepřesouvá prvky, které nemusí </a:t>
            </a:r>
            <a:endParaRPr lang="en-US" dirty="0"/>
          </a:p>
          <a:p>
            <a:r>
              <a:rPr lang="cs-CZ" b="1" dirty="0"/>
              <a:t>přirozenost</a:t>
            </a:r>
            <a:r>
              <a:rPr lang="cs-CZ" dirty="0"/>
              <a:t> - rychlost přirozeného řadícího algoritmu roste s rostoucím podílem seřazených prvků na vstupu</a:t>
            </a:r>
          </a:p>
        </p:txBody>
      </p:sp>
    </p:spTree>
    <p:extLst>
      <p:ext uri="{BB962C8B-B14F-4D97-AF65-F5344CB8AC3E}">
        <p14:creationId xmlns:p14="http://schemas.microsoft.com/office/powerpoint/2010/main" val="1553160943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A667B1-C188-4C3A-A9B4-AC3C6BA0E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Vícenásobné řazení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B6D956B-5D04-43D3-9BB8-6FE1F251D2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Jako vícenásobné řazení se označuje opakované řazení jedné posloupnosti použitím různých zobrazení prvků na klíče. </a:t>
            </a:r>
            <a:endParaRPr lang="en-US" sz="3200" dirty="0"/>
          </a:p>
          <a:p>
            <a:r>
              <a:rPr lang="cs-CZ" sz="3200" dirty="0"/>
              <a:t>Příkladem je například řazení osob dle příjmení a poté dle jména. Použitý algoritmus musí být stabilní, aby řazení dle jména nenarušilo již existující pořadí osob dle příjmení.</a:t>
            </a:r>
          </a:p>
        </p:txBody>
      </p:sp>
    </p:spTree>
    <p:extLst>
      <p:ext uri="{BB962C8B-B14F-4D97-AF65-F5344CB8AC3E}">
        <p14:creationId xmlns:p14="http://schemas.microsoft.com/office/powerpoint/2010/main" val="1939468263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1D69D7F-3820-4044-B99F-29FC0B768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Časová složitost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5BE596D-AE05-4CB2-9893-B9B1D12BE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Z hlediska časové složitosti jsou nejvýkonnějšími algoritmy ty, které neporovnávají jednotlivé hodnoty prvků, ale fungují na jiném </a:t>
            </a:r>
            <a:r>
              <a:rPr lang="cs-CZ" dirty="0" err="1"/>
              <a:t>pricipu</a:t>
            </a:r>
            <a:r>
              <a:rPr lang="cs-CZ" dirty="0"/>
              <a:t>. Příkladem je například </a:t>
            </a:r>
            <a:r>
              <a:rPr lang="cs-CZ" b="1" dirty="0" err="1"/>
              <a:t>counting</a:t>
            </a:r>
            <a:r>
              <a:rPr lang="cs-CZ" b="1" dirty="0"/>
              <a:t> sort </a:t>
            </a:r>
            <a:r>
              <a:rPr lang="cs-CZ" dirty="0"/>
              <a:t>(který počítá výskyty jednotlivých hodnot) nebo </a:t>
            </a:r>
            <a:r>
              <a:rPr lang="cs-CZ" b="1" dirty="0"/>
              <a:t>radix sort </a:t>
            </a:r>
            <a:r>
              <a:rPr lang="cs-CZ" dirty="0"/>
              <a:t>(řadí řetězce fixní délky dle jednotlivých znaků). </a:t>
            </a:r>
          </a:p>
          <a:p>
            <a:r>
              <a:rPr lang="cs-CZ" dirty="0"/>
              <a:t>Tyto algoritmy ale nejsou vhodné pro všeobecné použití. Z tohoto důvodu volíme algoritmy třídy</a:t>
            </a:r>
            <a:r>
              <a:rPr lang="en-US" dirty="0"/>
              <a:t> </a:t>
            </a:r>
            <a:r>
              <a:rPr lang="cs-CZ" b="1" dirty="0"/>
              <a:t>O</a:t>
            </a:r>
            <a:r>
              <a:rPr lang="en-US" b="1" dirty="0"/>
              <a:t>(n*</a:t>
            </a:r>
            <a:r>
              <a:rPr lang="cs-CZ" b="1" dirty="0"/>
              <a:t>log(n)</a:t>
            </a:r>
            <a:r>
              <a:rPr lang="en-US" b="1" dirty="0"/>
              <a:t>) - </a:t>
            </a:r>
            <a:r>
              <a:rPr lang="cs-CZ" b="1" dirty="0" err="1"/>
              <a:t>heapsort</a:t>
            </a:r>
            <a:r>
              <a:rPr lang="cs-CZ" b="1" dirty="0"/>
              <a:t>, </a:t>
            </a:r>
            <a:r>
              <a:rPr lang="cs-CZ" b="1" dirty="0" err="1"/>
              <a:t>quicksort</a:t>
            </a:r>
            <a:r>
              <a:rPr lang="cs-CZ" dirty="0"/>
              <a:t> nebo </a:t>
            </a:r>
            <a:r>
              <a:rPr lang="cs-CZ" b="1" dirty="0" err="1"/>
              <a:t>merge</a:t>
            </a:r>
            <a:r>
              <a:rPr lang="cs-CZ" b="1" dirty="0"/>
              <a:t> sort</a:t>
            </a:r>
            <a:r>
              <a:rPr lang="cs-CZ" dirty="0"/>
              <a:t>. Tyto algoritmy jsou optimální, jelikož bylo dokázáno, že algoritmus založený na bázi porovnávání hodnot musí mít složitost </a:t>
            </a:r>
            <a:r>
              <a:rPr lang="cs-CZ" b="1" strike="sngStrike" dirty="0"/>
              <a:t>O</a:t>
            </a:r>
            <a:r>
              <a:rPr lang="en-US" b="1" dirty="0"/>
              <a:t>(n*</a:t>
            </a:r>
            <a:r>
              <a:rPr lang="cs-CZ" b="1" dirty="0"/>
              <a:t>log(n)</a:t>
            </a:r>
            <a:r>
              <a:rPr lang="en-US" b="1" dirty="0"/>
              <a:t>)</a:t>
            </a:r>
            <a:r>
              <a:rPr lang="cs-CZ" dirty="0"/>
              <a:t>. Za předpokladu malé velikosti dat jsou vhodným řešením algoritmy se složitostí </a:t>
            </a:r>
            <a:r>
              <a:rPr lang="el-GR" b="1" dirty="0"/>
              <a:t>Ο(</a:t>
            </a:r>
            <a:r>
              <a:rPr lang="cs-CZ" b="1" dirty="0"/>
              <a:t>n^2) </a:t>
            </a:r>
            <a:r>
              <a:rPr lang="cs-CZ" dirty="0"/>
              <a:t>– </a:t>
            </a:r>
            <a:r>
              <a:rPr lang="cs-CZ" b="1" dirty="0" err="1"/>
              <a:t>bubble</a:t>
            </a:r>
            <a:r>
              <a:rPr lang="cs-CZ" b="1" dirty="0"/>
              <a:t> sort, </a:t>
            </a:r>
            <a:r>
              <a:rPr lang="cs-CZ" b="1" dirty="0" err="1"/>
              <a:t>insertion</a:t>
            </a:r>
            <a:r>
              <a:rPr lang="cs-CZ" b="1" dirty="0"/>
              <a:t> sort, </a:t>
            </a:r>
            <a:r>
              <a:rPr lang="cs-CZ" b="1" dirty="0" err="1"/>
              <a:t>selection</a:t>
            </a:r>
            <a:r>
              <a:rPr lang="cs-CZ" b="1" dirty="0"/>
              <a:t> sort</a:t>
            </a:r>
            <a:r>
              <a:rPr lang="cs-CZ" dirty="0"/>
              <a:t>, protože je jejich implementace velmi jednoduchá. Z kvadratických algoritmů je nejvýkonnější </a:t>
            </a:r>
            <a:r>
              <a:rPr lang="cs-CZ" b="1" dirty="0"/>
              <a:t>Shell sort </a:t>
            </a:r>
            <a:r>
              <a:rPr lang="cs-CZ" dirty="0"/>
              <a:t>- řazení se snižujícím se přírůstkem.</a:t>
            </a:r>
          </a:p>
        </p:txBody>
      </p:sp>
    </p:spTree>
    <p:extLst>
      <p:ext uri="{BB962C8B-B14F-4D97-AF65-F5344CB8AC3E}">
        <p14:creationId xmlns:p14="http://schemas.microsoft.com/office/powerpoint/2010/main" val="3518569282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A954CB-BAC9-4044-873D-AFB470CC5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Srovnání řadicích algoritmu</a:t>
            </a:r>
          </a:p>
        </p:txBody>
      </p:sp>
      <p:graphicFrame>
        <p:nvGraphicFramePr>
          <p:cNvPr id="7" name="Tabulka 7">
            <a:extLst>
              <a:ext uri="{FF2B5EF4-FFF2-40B4-BE49-F238E27FC236}">
                <a16:creationId xmlns:a16="http://schemas.microsoft.com/office/drawing/2014/main" id="{F8CF27FE-3C13-4F41-B621-B5FBAEFF93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7422094"/>
              </p:ext>
            </p:extLst>
          </p:nvPr>
        </p:nvGraphicFramePr>
        <p:xfrm>
          <a:off x="1371600" y="1484416"/>
          <a:ext cx="9874332" cy="5237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0239">
                  <a:extLst>
                    <a:ext uri="{9D8B030D-6E8A-4147-A177-3AD203B41FA5}">
                      <a16:colId xmlns:a16="http://schemas.microsoft.com/office/drawing/2014/main" val="336066212"/>
                    </a:ext>
                  </a:extLst>
                </a:gridCol>
                <a:gridCol w="4355870">
                  <a:extLst>
                    <a:ext uri="{9D8B030D-6E8A-4147-A177-3AD203B41FA5}">
                      <a16:colId xmlns:a16="http://schemas.microsoft.com/office/drawing/2014/main" val="4183698448"/>
                    </a:ext>
                  </a:extLst>
                </a:gridCol>
                <a:gridCol w="1282535">
                  <a:extLst>
                    <a:ext uri="{9D8B030D-6E8A-4147-A177-3AD203B41FA5}">
                      <a16:colId xmlns:a16="http://schemas.microsoft.com/office/drawing/2014/main" val="16962357"/>
                    </a:ext>
                  </a:extLst>
                </a:gridCol>
                <a:gridCol w="926275">
                  <a:extLst>
                    <a:ext uri="{9D8B030D-6E8A-4147-A177-3AD203B41FA5}">
                      <a16:colId xmlns:a16="http://schemas.microsoft.com/office/drawing/2014/main" val="72919695"/>
                    </a:ext>
                  </a:extLst>
                </a:gridCol>
                <a:gridCol w="1389413">
                  <a:extLst>
                    <a:ext uri="{9D8B030D-6E8A-4147-A177-3AD203B41FA5}">
                      <a16:colId xmlns:a16="http://schemas.microsoft.com/office/drawing/2014/main" val="2796562971"/>
                    </a:ext>
                  </a:extLst>
                </a:gridCol>
              </a:tblGrid>
              <a:tr h="406522">
                <a:tc>
                  <a:txBody>
                    <a:bodyPr/>
                    <a:lstStyle/>
                    <a:p>
                      <a:r>
                        <a:rPr lang="en-US" u="none" dirty="0"/>
                        <a:t>N</a:t>
                      </a:r>
                      <a:r>
                        <a:rPr lang="cs-CZ" u="none" dirty="0" err="1"/>
                        <a:t>ázev</a:t>
                      </a:r>
                      <a:endParaRPr lang="cs-CZ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Poznámka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Přirozený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Stabilní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Složitostí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866919"/>
                  </a:ext>
                </a:extLst>
              </a:tr>
              <a:tr h="406522">
                <a:tc>
                  <a:txBody>
                    <a:bodyPr/>
                    <a:lstStyle/>
                    <a:p>
                      <a:r>
                        <a:rPr lang="cs-CZ" dirty="0"/>
                        <a:t>B</a:t>
                      </a:r>
                      <a:r>
                        <a:rPr lang="en-US" dirty="0" err="1"/>
                        <a:t>ubble</a:t>
                      </a:r>
                      <a:r>
                        <a:rPr lang="en-US" dirty="0"/>
                        <a:t> sort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Ano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Ano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O(n^2)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796439"/>
                  </a:ext>
                </a:extLst>
              </a:tr>
              <a:tr h="406522">
                <a:tc>
                  <a:txBody>
                    <a:bodyPr/>
                    <a:lstStyle/>
                    <a:p>
                      <a:r>
                        <a:rPr lang="en-US" dirty="0" err="1"/>
                        <a:t>Shakersort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Ano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Ano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O(n^2)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198781"/>
                  </a:ext>
                </a:extLst>
              </a:tr>
              <a:tr h="406522">
                <a:tc>
                  <a:txBody>
                    <a:bodyPr/>
                    <a:lstStyle/>
                    <a:p>
                      <a:r>
                        <a:rPr lang="en-US" dirty="0"/>
                        <a:t>Selection sort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trike="sngStrike" dirty="0"/>
                        <a:t>O</a:t>
                      </a:r>
                      <a:r>
                        <a:rPr lang="en-US" dirty="0"/>
                        <a:t>(n^2)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062421"/>
                  </a:ext>
                </a:extLst>
              </a:tr>
              <a:tr h="406522">
                <a:tc>
                  <a:txBody>
                    <a:bodyPr/>
                    <a:lstStyle/>
                    <a:p>
                      <a:r>
                        <a:rPr lang="en-US" dirty="0"/>
                        <a:t>Insertion sort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Ano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Ano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O(n^2)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086206"/>
                  </a:ext>
                </a:extLst>
              </a:tr>
              <a:tr h="677994">
                <a:tc>
                  <a:txBody>
                    <a:bodyPr/>
                    <a:lstStyle/>
                    <a:p>
                      <a:r>
                        <a:rPr lang="en-US" dirty="0"/>
                        <a:t>Shell sort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Nejvýkonnější kvadratický algoritmus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Ano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O(n^2)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741418"/>
                  </a:ext>
                </a:extLst>
              </a:tr>
              <a:tr h="406522">
                <a:tc>
                  <a:txBody>
                    <a:bodyPr/>
                    <a:lstStyle/>
                    <a:p>
                      <a:r>
                        <a:rPr lang="en-US" dirty="0"/>
                        <a:t>Heapsort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trike="sngStrike" dirty="0"/>
                        <a:t>O</a:t>
                      </a:r>
                      <a:r>
                        <a:rPr lang="en-US" dirty="0"/>
                        <a:t>(n*log(n))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185261"/>
                  </a:ext>
                </a:extLst>
              </a:tr>
              <a:tr h="406522">
                <a:tc>
                  <a:txBody>
                    <a:bodyPr/>
                    <a:lstStyle/>
                    <a:p>
                      <a:r>
                        <a:rPr lang="en-US" dirty="0"/>
                        <a:t>Merge sort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Ano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Ano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trike="sngStrike" dirty="0"/>
                        <a:t>O</a:t>
                      </a:r>
                      <a:r>
                        <a:rPr lang="en-US" dirty="0"/>
                        <a:t>(n*log(n))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679065"/>
                  </a:ext>
                </a:extLst>
              </a:tr>
              <a:tr h="406522">
                <a:tc>
                  <a:txBody>
                    <a:bodyPr/>
                    <a:lstStyle/>
                    <a:p>
                      <a:r>
                        <a:rPr lang="en-US" dirty="0"/>
                        <a:t>Quicksort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O(n*log(n))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046655"/>
                  </a:ext>
                </a:extLst>
              </a:tr>
              <a:tr h="667518">
                <a:tc>
                  <a:txBody>
                    <a:bodyPr/>
                    <a:lstStyle/>
                    <a:p>
                      <a:r>
                        <a:rPr lang="en-US" dirty="0"/>
                        <a:t>Radix sort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Konstantní délka řazených řetězců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Ano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trike="sngStrike" dirty="0"/>
                        <a:t>O</a:t>
                      </a:r>
                      <a:r>
                        <a:rPr lang="en-US" dirty="0"/>
                        <a:t>(n)</a:t>
                      </a:r>
                      <a:endParaRPr lang="cs-CZ" dirty="0"/>
                    </a:p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444167"/>
                  </a:ext>
                </a:extLst>
              </a:tr>
              <a:tr h="639331">
                <a:tc>
                  <a:txBody>
                    <a:bodyPr/>
                    <a:lstStyle/>
                    <a:p>
                      <a:r>
                        <a:rPr lang="en-US" dirty="0"/>
                        <a:t>Counting sort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Má smysl počítat výskyty hodnot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Ano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trike="sngStrike" dirty="0"/>
                        <a:t>O</a:t>
                      </a:r>
                      <a:r>
                        <a:rPr lang="en-US" dirty="0"/>
                        <a:t>(n)</a:t>
                      </a:r>
                      <a:endParaRPr lang="cs-CZ" dirty="0"/>
                    </a:p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397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62145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E3AF4E9-2A3E-4B17-A1EF-D891ED54E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Bubble</a:t>
            </a:r>
            <a:r>
              <a:rPr lang="cs-CZ" dirty="0"/>
              <a:t> sort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F8F6D79-AE53-46F7-B42C-F95A3BFB86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err="1"/>
              <a:t>Bubble</a:t>
            </a:r>
            <a:r>
              <a:rPr lang="cs-CZ" b="1" dirty="0"/>
              <a:t> sort</a:t>
            </a:r>
            <a:r>
              <a:rPr lang="cs-CZ" dirty="0"/>
              <a:t> (bublinkové řazení) je jednoduchý stabilní řadící algoritmem se složitostí </a:t>
            </a:r>
            <a:r>
              <a:rPr lang="cs-CZ" b="1" dirty="0"/>
              <a:t>O(n^2)</a:t>
            </a:r>
            <a:r>
              <a:rPr lang="cs-CZ" dirty="0"/>
              <a:t>. Vylepšením </a:t>
            </a:r>
            <a:r>
              <a:rPr lang="cs-CZ" b="1" dirty="0" err="1"/>
              <a:t>bubble</a:t>
            </a:r>
            <a:r>
              <a:rPr lang="cs-CZ" b="1" dirty="0"/>
              <a:t> sortu </a:t>
            </a:r>
            <a:r>
              <a:rPr lang="cs-CZ" dirty="0"/>
              <a:t>je </a:t>
            </a:r>
            <a:r>
              <a:rPr lang="cs-CZ" b="1" dirty="0" err="1"/>
              <a:t>shakersort</a:t>
            </a:r>
            <a:r>
              <a:rPr lang="cs-CZ" dirty="0"/>
              <a:t> (oboustranný </a:t>
            </a:r>
            <a:r>
              <a:rPr lang="cs-CZ" dirty="0" err="1"/>
              <a:t>bubble</a:t>
            </a:r>
            <a:r>
              <a:rPr lang="cs-CZ" dirty="0"/>
              <a:t> sort).</a:t>
            </a:r>
            <a:endParaRPr lang="en-US" dirty="0"/>
          </a:p>
          <a:p>
            <a:pPr marL="0" indent="0">
              <a:buNone/>
            </a:pPr>
            <a:r>
              <a:rPr lang="cs-CZ" sz="2400" b="1" u="sng" dirty="0"/>
              <a:t>Princip</a:t>
            </a:r>
            <a:r>
              <a:rPr lang="en-US" sz="2400" b="1" u="sng" dirty="0"/>
              <a:t>:</a:t>
            </a:r>
          </a:p>
          <a:p>
            <a:pPr marL="0" indent="0">
              <a:buNone/>
            </a:pPr>
            <a:r>
              <a:rPr lang="cs-CZ" dirty="0"/>
              <a:t>Porovnává dva sousední prvky, a pokud je nižší číslo nalevo od vyššího, tak je prohodí (nižší číslo je lehčí a rychleji stoupá ke konci pole) a se stejnou logikou pokračuje na dalším indexu. Pokud jsou čísla ve správném pořadí, tak je neprohodí – pouze postoupí </a:t>
            </a:r>
            <a:r>
              <a:rPr lang="cs-CZ" dirty="0" err="1"/>
              <a:t>dale</a:t>
            </a:r>
            <a:r>
              <a:rPr lang="en-US" dirty="0"/>
              <a:t>.</a:t>
            </a:r>
            <a:endParaRPr lang="cs-CZ" dirty="0"/>
          </a:p>
        </p:txBody>
      </p:sp>
      <p:pic>
        <p:nvPicPr>
          <p:cNvPr id="4" name="Online médium 3" title="Bubble Sort">
            <a:hlinkClick r:id="" action="ppaction://media"/>
            <a:extLst>
              <a:ext uri="{FF2B5EF4-FFF2-40B4-BE49-F238E27FC236}">
                <a16:creationId xmlns:a16="http://schemas.microsoft.com/office/drawing/2014/main" id="{473685AD-9110-4AF8-8A5A-B245B40B1FD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323386" y="4765880"/>
            <a:ext cx="3545228" cy="200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0284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8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67BE04-61A1-4ADE-8EF2-92EB01EFF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Selection</a:t>
            </a:r>
            <a:r>
              <a:rPr lang="cs-CZ" dirty="0"/>
              <a:t> sort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94849EE-D9A3-45D8-89DE-368770AC0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2725387"/>
          </a:xfrm>
        </p:spPr>
        <p:txBody>
          <a:bodyPr>
            <a:normAutofit fontScale="92500" lnSpcReduction="20000"/>
          </a:bodyPr>
          <a:lstStyle/>
          <a:p>
            <a:r>
              <a:rPr lang="cs-CZ" b="1" dirty="0" err="1"/>
              <a:t>Selection</a:t>
            </a:r>
            <a:r>
              <a:rPr lang="cs-CZ" b="1" dirty="0"/>
              <a:t> sort</a:t>
            </a:r>
            <a:r>
              <a:rPr lang="cs-CZ" dirty="0"/>
              <a:t> (řazení výběrem) je jednoduchý nestabilní řadící algoritmus se složitostí </a:t>
            </a:r>
            <a:r>
              <a:rPr lang="cs-CZ" b="1" dirty="0"/>
              <a:t>O(n^2)</a:t>
            </a:r>
            <a:r>
              <a:rPr lang="cs-CZ" dirty="0"/>
              <a:t>. V porovnání s dalšími kvadratickými algoritmy je </a:t>
            </a:r>
            <a:r>
              <a:rPr lang="cs-CZ" b="1" dirty="0" err="1"/>
              <a:t>selection</a:t>
            </a:r>
            <a:r>
              <a:rPr lang="cs-CZ" b="1" dirty="0"/>
              <a:t> sort</a:t>
            </a:r>
            <a:r>
              <a:rPr lang="cs-CZ" dirty="0"/>
              <a:t> v obecném případě rychlejší než </a:t>
            </a:r>
            <a:r>
              <a:rPr lang="cs-CZ" b="1" dirty="0" err="1"/>
              <a:t>bubble</a:t>
            </a:r>
            <a:r>
              <a:rPr lang="cs-CZ" b="1" dirty="0"/>
              <a:t> sort</a:t>
            </a:r>
            <a:r>
              <a:rPr lang="cs-CZ" dirty="0"/>
              <a:t>, avšak pomalejší než </a:t>
            </a:r>
            <a:r>
              <a:rPr lang="cs-CZ" dirty="0" err="1"/>
              <a:t>insertion</a:t>
            </a:r>
            <a:r>
              <a:rPr lang="cs-CZ" dirty="0"/>
              <a:t> sort. Výhodou </a:t>
            </a:r>
            <a:r>
              <a:rPr lang="cs-CZ" b="1" dirty="0" err="1"/>
              <a:t>selection</a:t>
            </a:r>
            <a:r>
              <a:rPr lang="cs-CZ" b="1" dirty="0"/>
              <a:t> sortu</a:t>
            </a:r>
            <a:r>
              <a:rPr lang="cs-CZ" dirty="0"/>
              <a:t> oproti algoritmům s asymptotickou složitostí </a:t>
            </a:r>
            <a:r>
              <a:rPr lang="cs-CZ" b="1" dirty="0"/>
              <a:t>O(n</a:t>
            </a:r>
            <a:r>
              <a:rPr lang="en-US" b="1" dirty="0"/>
              <a:t>*</a:t>
            </a:r>
            <a:r>
              <a:rPr lang="cs-CZ" b="1" dirty="0"/>
              <a:t>log</a:t>
            </a:r>
            <a:r>
              <a:rPr lang="en-US" b="1" dirty="0"/>
              <a:t>(</a:t>
            </a:r>
            <a:r>
              <a:rPr lang="cs-CZ" b="1" dirty="0"/>
              <a:t>n</a:t>
            </a:r>
            <a:r>
              <a:rPr lang="en-US" b="1" dirty="0"/>
              <a:t>)</a:t>
            </a:r>
            <a:r>
              <a:rPr lang="cs-CZ" b="1" dirty="0"/>
              <a:t>) </a:t>
            </a:r>
            <a:r>
              <a:rPr lang="cs-CZ" dirty="0"/>
              <a:t>(</a:t>
            </a:r>
            <a:r>
              <a:rPr lang="cs-CZ" b="1" dirty="0" err="1"/>
              <a:t>quicksort</a:t>
            </a:r>
            <a:r>
              <a:rPr lang="cs-CZ" dirty="0"/>
              <a:t>, </a:t>
            </a:r>
            <a:r>
              <a:rPr lang="cs-CZ" b="1" dirty="0" err="1"/>
              <a:t>merge</a:t>
            </a:r>
            <a:r>
              <a:rPr lang="cs-CZ" b="1" dirty="0"/>
              <a:t> sort</a:t>
            </a:r>
            <a:r>
              <a:rPr lang="cs-CZ" dirty="0"/>
              <a:t>, </a:t>
            </a:r>
            <a:r>
              <a:rPr lang="cs-CZ" b="1" dirty="0" err="1"/>
              <a:t>heapsort</a:t>
            </a:r>
            <a:r>
              <a:rPr lang="cs-CZ" dirty="0"/>
              <a:t>) je jeho konstantní paměťová složitost.</a:t>
            </a:r>
            <a:endParaRPr lang="en-US" dirty="0"/>
          </a:p>
          <a:p>
            <a:pPr marL="0" indent="0">
              <a:buNone/>
            </a:pPr>
            <a:r>
              <a:rPr lang="cs-CZ" sz="2400" b="1" u="sng" dirty="0"/>
              <a:t>Princip </a:t>
            </a:r>
            <a:endParaRPr lang="en-US" sz="2400" b="1" u="sng" dirty="0"/>
          </a:p>
          <a:p>
            <a:pPr marL="0" indent="0">
              <a:buNone/>
            </a:pPr>
            <a:r>
              <a:rPr lang="cs-CZ" dirty="0" err="1"/>
              <a:t>Selection</a:t>
            </a:r>
            <a:r>
              <a:rPr lang="cs-CZ" dirty="0"/>
              <a:t> sort vychází z myšlenky, že pokud řadíme pole od největšího prvku k nejmenšímu, tak první bude nejvyšší prvek, za ním nejvyšší prvek ze zbytku pole atd., čili stačí pouze postupně vybírat nejvyšší prvky z neseřazené části pole a umísťovat je na konec seřazené části.</a:t>
            </a:r>
          </a:p>
        </p:txBody>
      </p:sp>
      <p:pic>
        <p:nvPicPr>
          <p:cNvPr id="4" name="Online médium 3" title="Selection Sort">
            <a:hlinkClick r:id="" action="ppaction://media"/>
            <a:extLst>
              <a:ext uri="{FF2B5EF4-FFF2-40B4-BE49-F238E27FC236}">
                <a16:creationId xmlns:a16="http://schemas.microsoft.com/office/drawing/2014/main" id="{3A5ACD30-F13D-4195-BEF0-E2C014245FB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395125" y="4762005"/>
            <a:ext cx="3401749" cy="192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208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8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E11F2ED-DE7A-4093-96AA-86C4B02C0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Insertion sort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91FFABB-4BFE-4F14-80A5-5BD4988C6D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1"/>
            <a:ext cx="9601200" cy="2677886"/>
          </a:xfrm>
        </p:spPr>
        <p:txBody>
          <a:bodyPr>
            <a:normAutofit lnSpcReduction="10000"/>
          </a:bodyPr>
          <a:lstStyle/>
          <a:p>
            <a:r>
              <a:rPr lang="cs-CZ" b="1" dirty="0" err="1"/>
              <a:t>Insertion</a:t>
            </a:r>
            <a:r>
              <a:rPr lang="cs-CZ" b="1" dirty="0"/>
              <a:t> sort </a:t>
            </a:r>
            <a:r>
              <a:rPr lang="cs-CZ" dirty="0"/>
              <a:t>(řazení vkládáním) je stabilní řadící algoritmus založený na principu porovnávání řazených hodnot se složitostí </a:t>
            </a:r>
            <a:r>
              <a:rPr lang="cs-CZ" b="1" dirty="0"/>
              <a:t>O(n^2)</a:t>
            </a:r>
            <a:r>
              <a:rPr lang="cs-CZ" dirty="0"/>
              <a:t>. Vylepšením </a:t>
            </a:r>
            <a:r>
              <a:rPr lang="cs-CZ" b="1" dirty="0" err="1"/>
              <a:t>Insertion</a:t>
            </a:r>
            <a:r>
              <a:rPr lang="cs-CZ" b="1" dirty="0"/>
              <a:t> sortu </a:t>
            </a:r>
            <a:r>
              <a:rPr lang="cs-CZ" dirty="0"/>
              <a:t>je výkonnější, ale nestabilní, </a:t>
            </a:r>
            <a:r>
              <a:rPr lang="cs-CZ" b="1" dirty="0"/>
              <a:t>Shell sort</a:t>
            </a:r>
            <a:r>
              <a:rPr lang="cs-CZ" dirty="0"/>
              <a:t>.</a:t>
            </a:r>
            <a:endParaRPr lang="en-US" dirty="0"/>
          </a:p>
          <a:p>
            <a:pPr marL="0" indent="0">
              <a:buNone/>
            </a:pPr>
            <a:r>
              <a:rPr lang="cs-CZ" sz="2400" b="1" u="sng" dirty="0"/>
              <a:t>Princip </a:t>
            </a:r>
            <a:endParaRPr lang="en-US" sz="2400" b="1" u="sng" dirty="0"/>
          </a:p>
          <a:p>
            <a:pPr marL="0" indent="0">
              <a:buNone/>
            </a:pPr>
            <a:r>
              <a:rPr lang="cs-CZ" dirty="0" err="1"/>
              <a:t>Insertion</a:t>
            </a:r>
            <a:r>
              <a:rPr lang="cs-CZ" dirty="0"/>
              <a:t> sort využívá tohoto myšlenkového postupu: </a:t>
            </a:r>
            <a:r>
              <a:rPr lang="cs-CZ" dirty="0" err="1"/>
              <a:t>Mějmě</a:t>
            </a:r>
            <a:r>
              <a:rPr lang="cs-CZ" dirty="0"/>
              <a:t> jeden prvek, ten je triviálně seřazen. Vezměme následující prvek a zařaďme jej na správné místo v již seřazených prvcích. (Tímto je nyní seřazeno o jeden prvek více než v předchozím kroku.) Dokud pole obsahuje nezařazené prvky, tak GOTO: 2.</a:t>
            </a:r>
          </a:p>
        </p:txBody>
      </p:sp>
      <p:pic>
        <p:nvPicPr>
          <p:cNvPr id="4" name="Online médium 3" title="Insertion Sort">
            <a:hlinkClick r:id="" action="ppaction://media"/>
            <a:extLst>
              <a:ext uri="{FF2B5EF4-FFF2-40B4-BE49-F238E27FC236}">
                <a16:creationId xmlns:a16="http://schemas.microsoft.com/office/drawing/2014/main" id="{17429AE2-CFC2-4F89-8AC6-7BB910C0DD0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542252" y="4888184"/>
            <a:ext cx="3107496" cy="1755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8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8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01C616-BD50-4922-92B0-0F716E493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Shaker sort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B035969-F877-4367-8CC1-2F8F7D84EF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2400301"/>
          </a:xfrm>
        </p:spPr>
        <p:txBody>
          <a:bodyPr>
            <a:normAutofit fontScale="92500" lnSpcReduction="10000"/>
          </a:bodyPr>
          <a:lstStyle/>
          <a:p>
            <a:r>
              <a:rPr lang="cs-CZ" b="1" dirty="0" err="1"/>
              <a:t>Shaker</a:t>
            </a:r>
            <a:r>
              <a:rPr lang="cs-CZ" b="1" dirty="0"/>
              <a:t> sort </a:t>
            </a:r>
            <a:r>
              <a:rPr lang="cs-CZ" dirty="0"/>
              <a:t>(</a:t>
            </a:r>
            <a:r>
              <a:rPr lang="cs-CZ" dirty="0" err="1"/>
              <a:t>shake</a:t>
            </a:r>
            <a:r>
              <a:rPr lang="cs-CZ" dirty="0"/>
              <a:t> sort, cocktail sort) je stabilní řadící algoritmus s asymptotickou složitostí </a:t>
            </a:r>
            <a:r>
              <a:rPr lang="cs-CZ" b="1" dirty="0"/>
              <a:t>O(n^2)</a:t>
            </a:r>
            <a:r>
              <a:rPr lang="cs-CZ" dirty="0"/>
              <a:t>. </a:t>
            </a:r>
            <a:r>
              <a:rPr lang="cs-CZ" b="1" dirty="0" err="1"/>
              <a:t>Shakersort</a:t>
            </a:r>
            <a:r>
              <a:rPr lang="cs-CZ" dirty="0"/>
              <a:t> je vylepšením </a:t>
            </a:r>
            <a:r>
              <a:rPr lang="cs-CZ" b="1" dirty="0" err="1"/>
              <a:t>bubble</a:t>
            </a:r>
            <a:r>
              <a:rPr lang="cs-CZ" b="1" dirty="0"/>
              <a:t> sortu</a:t>
            </a:r>
            <a:r>
              <a:rPr lang="cs-CZ" dirty="0"/>
              <a:t>.</a:t>
            </a:r>
            <a:endParaRPr lang="en-US" dirty="0"/>
          </a:p>
          <a:p>
            <a:pPr marL="0" indent="0">
              <a:buNone/>
            </a:pPr>
            <a:r>
              <a:rPr lang="cs-CZ" sz="2400" b="1" u="sng" dirty="0"/>
              <a:t>Princip </a:t>
            </a:r>
            <a:endParaRPr lang="en-US" sz="2400" b="1" u="sng" dirty="0"/>
          </a:p>
          <a:p>
            <a:pPr marL="0" indent="0">
              <a:buNone/>
            </a:pPr>
            <a:r>
              <a:rPr lang="cs-CZ" b="1" dirty="0" err="1"/>
              <a:t>Shaker</a:t>
            </a:r>
            <a:r>
              <a:rPr lang="cs-CZ" b="1" dirty="0"/>
              <a:t> sort </a:t>
            </a:r>
            <a:r>
              <a:rPr lang="cs-CZ" dirty="0"/>
              <a:t>narozdíl od </a:t>
            </a:r>
            <a:r>
              <a:rPr lang="cs-CZ" b="1" dirty="0" err="1"/>
              <a:t>bubble</a:t>
            </a:r>
            <a:r>
              <a:rPr lang="cs-CZ" b="1" dirty="0"/>
              <a:t> sortu </a:t>
            </a:r>
            <a:r>
              <a:rPr lang="cs-CZ" dirty="0"/>
              <a:t>neřadí pole pouze jedním směrem, ale oběma. Každá iterace algoritmu se tedy skládá z dvou fází - při dopředné stoupá nejlehčí bublinka vzhůru, pří zpětné klesá nejtěžší bublinka ke dnu. Tímto postupem se předejde nedostatku </a:t>
            </a:r>
            <a:r>
              <a:rPr lang="cs-CZ" b="1" dirty="0" err="1"/>
              <a:t>bubble</a:t>
            </a:r>
            <a:r>
              <a:rPr lang="cs-CZ" b="1" dirty="0"/>
              <a:t> sortu</a:t>
            </a:r>
            <a:r>
              <a:rPr lang="cs-CZ" dirty="0"/>
              <a:t> tzv. problému želv a zajíců, který spočívá v tom, že vysoké hodnoty probublají na konec pole rychle, ale ty nízké postupují na začátek velmi pomalu.</a:t>
            </a:r>
          </a:p>
        </p:txBody>
      </p:sp>
      <p:pic>
        <p:nvPicPr>
          <p:cNvPr id="4" name="Online médium 3" title="Cocktail Shaker Sort">
            <a:hlinkClick r:id="" action="ppaction://media"/>
            <a:extLst>
              <a:ext uri="{FF2B5EF4-FFF2-40B4-BE49-F238E27FC236}">
                <a16:creationId xmlns:a16="http://schemas.microsoft.com/office/drawing/2014/main" id="{1D19725C-54BA-4B13-B710-01A511AF525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424713" y="4800601"/>
            <a:ext cx="3342574" cy="1888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4312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8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CAC0B87-B03D-4080-9148-3CDA72C43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Bogosort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7065F59-4DDA-445F-B2A2-1C942BB259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err="1"/>
              <a:t>Bogosort</a:t>
            </a:r>
            <a:r>
              <a:rPr lang="cs-CZ" dirty="0"/>
              <a:t> (</a:t>
            </a:r>
            <a:r>
              <a:rPr lang="cs-CZ" dirty="0" err="1"/>
              <a:t>stupid</a:t>
            </a:r>
            <a:r>
              <a:rPr lang="cs-CZ" dirty="0"/>
              <a:t> sort, </a:t>
            </a:r>
            <a:r>
              <a:rPr lang="cs-CZ" dirty="0" err="1"/>
              <a:t>slowsort</a:t>
            </a:r>
            <a:r>
              <a:rPr lang="cs-CZ" dirty="0"/>
              <a:t>) je algoritmus, který slouží k demonstraci nejhoršího možného postupu při řazení prvků. Jedná se pouze o teoretický algoritmus, jenž nemá kromě demonstrace samotné žádné praktické uplatnění.</a:t>
            </a:r>
            <a:endParaRPr lang="en-US" dirty="0"/>
          </a:p>
          <a:p>
            <a:pPr marL="0" indent="0">
              <a:buNone/>
            </a:pPr>
            <a:r>
              <a:rPr lang="cs-CZ" sz="2400" b="1" u="sng" dirty="0"/>
              <a:t>Princip </a:t>
            </a:r>
            <a:endParaRPr lang="en-US" sz="2400" b="1" u="sng" dirty="0"/>
          </a:p>
          <a:p>
            <a:pPr marL="0" indent="0">
              <a:buNone/>
            </a:pPr>
            <a:r>
              <a:rPr lang="cs-CZ" dirty="0"/>
              <a:t>Princip </a:t>
            </a:r>
            <a:r>
              <a:rPr lang="cs-CZ" b="1" dirty="0" err="1"/>
              <a:t>bogosortu</a:t>
            </a:r>
            <a:r>
              <a:rPr lang="cs-CZ" dirty="0"/>
              <a:t> je triviální – v každém svém kroku zkontroluje, jestli vstupní seznam není již seřazený. Pokud je seřazen, tak terminuje. V opačném případě promíchá seznam a vrátí se do prvního kroku.</a:t>
            </a:r>
          </a:p>
        </p:txBody>
      </p:sp>
      <p:pic>
        <p:nvPicPr>
          <p:cNvPr id="4" name="Online médium 3" title="Bogo Sort">
            <a:hlinkClick r:id="" action="ppaction://media"/>
            <a:extLst>
              <a:ext uri="{FF2B5EF4-FFF2-40B4-BE49-F238E27FC236}">
                <a16:creationId xmlns:a16="http://schemas.microsoft.com/office/drawing/2014/main" id="{06AEB106-4F46-4B3E-B97D-5C532C7AA29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367611" y="4756479"/>
            <a:ext cx="3456777" cy="195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6633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8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F3895B5-9BAB-430E-B133-DC2461592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</a:t>
            </a:r>
            <a:r>
              <a:rPr lang="cs-CZ" dirty="0" err="1"/>
              <a:t>ěkuji</a:t>
            </a:r>
            <a:r>
              <a:rPr lang="cs-CZ" dirty="0"/>
              <a:t> za shlédnutí prezentace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F074E39-EE79-40F4-8251-9ABE7D5FCC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2400" b="1" u="sng" dirty="0"/>
              <a:t>Zdroje</a:t>
            </a:r>
            <a:r>
              <a:rPr lang="en-US" sz="2400" b="1" u="sng" dirty="0"/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hlinkClick r:id="rId2"/>
              </a:rPr>
              <a:t>https://cs.wikipedia.org/wiki/%C5%98adic%C3%AD_algoritmus</a:t>
            </a:r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hlinkClick r:id="rId3"/>
              </a:rPr>
              <a:t>https://www.algoritmy.net/article/75/Porovnani-algoritmu</a:t>
            </a:r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http://voho.eu/wiki/radici-algoritmus/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7079563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říznutí">
  <a:themeElements>
    <a:clrScheme name="Oříznutí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Oříznutí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říznutí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TM10001105[[fn=Oříznutí]]</Template>
  <TotalTime>142</TotalTime>
  <Words>1301</Words>
  <Application>Microsoft Office PowerPoint</Application>
  <PresentationFormat>Širokoúhlá obrazovka</PresentationFormat>
  <Paragraphs>107</Paragraphs>
  <Slides>15</Slides>
  <Notes>0</Notes>
  <HiddenSlides>0</HiddenSlides>
  <MMClips>5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18" baseType="lpstr">
      <vt:lpstr>Bahnschrift SemiCondensed</vt:lpstr>
      <vt:lpstr>Franklin Gothic Book</vt:lpstr>
      <vt:lpstr>Oříznutí</vt:lpstr>
      <vt:lpstr>Řadicí algoritmy</vt:lpstr>
      <vt:lpstr>Řadicí algoritmy</vt:lpstr>
      <vt:lpstr>Řadicí algoritmy</vt:lpstr>
      <vt:lpstr>Formální definice</vt:lpstr>
      <vt:lpstr>Získávání klíče</vt:lpstr>
      <vt:lpstr>Vlastnosti řadících algoritmů</vt:lpstr>
      <vt:lpstr>Vícenásobné řazení</vt:lpstr>
      <vt:lpstr>Časová složitost</vt:lpstr>
      <vt:lpstr>Srovnání řadicích algoritmu</vt:lpstr>
      <vt:lpstr>Bubble sort</vt:lpstr>
      <vt:lpstr>Selection sort</vt:lpstr>
      <vt:lpstr>Insertion sort</vt:lpstr>
      <vt:lpstr>Shaker sort</vt:lpstr>
      <vt:lpstr>Bogosort</vt:lpstr>
      <vt:lpstr>Děkuji za shlédnutí prezentace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Richard Krot</dc:creator>
  <cp:lastModifiedBy>ozzina32@outlook.com</cp:lastModifiedBy>
  <cp:revision>24</cp:revision>
  <dcterms:created xsi:type="dcterms:W3CDTF">2021-04-07T18:35:33Z</dcterms:created>
  <dcterms:modified xsi:type="dcterms:W3CDTF">2021-04-07T20:58:21Z</dcterms:modified>
</cp:coreProperties>
</file>