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9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756FB-E05E-443F-88A1-CFC906389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4727" y="1597961"/>
            <a:ext cx="9144000" cy="31623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5DA97A-281B-4A77-9D2C-C5E6A860E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4727" y="4902488"/>
            <a:ext cx="9144000" cy="985075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7BAE-E194-4223-BB4E-5E487863F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1F6C9-7279-4DF8-9462-3EFEFA03F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57072-0A38-49AD-8D0D-0E42DD48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297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98199-C6CF-4DFF-A750-435F06CC7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2D5EB-F993-411F-9DBA-971321FC0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5D216-27F9-4078-8349-ABC9F614A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4F8A8-FBA7-4F25-ADEA-AF346495D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609F8-5897-4724-8FA6-3EFDE8F2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067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C0F0C-7BA8-490D-B4C9-CCE145DC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1709738"/>
            <a:ext cx="9143999" cy="3050523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90E61-B837-4BE4-9BC7-6AF706BCC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6" y="4902488"/>
            <a:ext cx="9143999" cy="9850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2E15F-E46D-44C6-9FB9-07B0BC545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F6955-3667-4857-B35A-9E12F7988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4B309-D15E-4FA1-9B8D-8C1F3B56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07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219AB-91F9-4F80-9B5D-2E6FE925F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9F334-D0CF-4DFD-BAA9-3ECD639B1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7362" y="2227809"/>
            <a:ext cx="4942438" cy="3949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5E0B5D-4613-4DA7-BA20-58B19BE8A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27809"/>
            <a:ext cx="4855265" cy="39491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311AB-0603-424D-BC42-0CEAB3562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3AA2AC-0C5F-4835-BE47-D780C298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C54C0-DFDA-4778-9EE8-5E5C30E05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32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F3603-5B09-4916-8324-A6BDAB4E0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365125"/>
            <a:ext cx="9942739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4073C-C15B-4218-9B84-675895517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5" y="1681163"/>
            <a:ext cx="49128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16D27-36F6-440B-A9BE-8B9499047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4726" y="2505075"/>
            <a:ext cx="4912849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12010D-7AC4-4A70-A211-6A29274119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8552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AE85B5-3350-49A4-86A1-E5DAED4916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85526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73E874-D08B-4D81-B82D-5DF242E4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174067-0FFA-41C3-A3A6-E8907CC32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947985-FBC0-4118-8877-2E327F637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99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E0282-3DE7-4AB9-83AC-AFEDD22AF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A7436C-706A-443F-86CD-4444C8281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B53292-7EA5-45D0-957F-636A44FC0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76F59D-34BB-462C-B506-040B9E982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58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E55245-AB52-41B4-9B28-55E6527DA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73B8AE-58B0-4FDF-8430-9D8D3DD53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E4D91-8619-43C1-841B-B5F47DE01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11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DA660-DF93-4947-B93F-BF118D3B5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457200"/>
            <a:ext cx="368729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0292E-B3E1-4FD6-A7FA-C165BAC21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844277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B0ECC-817B-4A71-AFB5-FC60A2BC3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253343"/>
            <a:ext cx="3687298" cy="361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88E0B-6135-4F59-A35A-2CA1A8BA4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DEF36-4037-4E6D-988F-CC8E3F11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C0D2D-D878-4723-A002-5A601EFB4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341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C59D5-B8A1-4C9C-A61F-E082A4433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720433"/>
            <a:ext cx="3687298" cy="15873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CB4F5F-E6E7-45C3-B35C-80F81FB1A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8277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33AB7-4F8E-4A9F-AC15-89E6A6E00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449286"/>
            <a:ext cx="3687298" cy="3419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4B526-866D-4E11-A7F9-081BD4EDF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58BF8-E962-4367-8495-62438FDD4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20AE1-C97D-4E6C-9DB2-B2904C2C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106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89E81-5CFF-4A28-B9C8-5D54E51DF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A4CC8-DCB0-4E94-98A7-236E3D186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1F802-21C2-44B2-A419-55469D826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DB709-08FF-4C4A-8670-4CCA9146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95375-1CC8-4950-8439-877451C42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491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8BDF0-A155-454D-B3E2-AD15D0905A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73242" y="827313"/>
            <a:ext cx="2280557" cy="506185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244E0D-96EC-4B35-BA5C-5DAFCC728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27313"/>
            <a:ext cx="8115300" cy="5061857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ADC4E-9FB1-439F-B0FB-47F47B342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E406-061A-4440-BA75-3B684FC84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D93CF-F5F3-4897-A51E-47D577FDD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2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E192E3E-68A9-4F36-936C-1C8D0B9EF132}"/>
              </a:ext>
            </a:extLst>
          </p:cNvPr>
          <p:cNvSpPr/>
          <p:nvPr/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214EB0-7E6D-4536-9350-5CB688B56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720434"/>
            <a:ext cx="9950103" cy="15073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5455E-4725-4924-BF7D-2E1FC9E39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7362" y="2427316"/>
            <a:ext cx="9950103" cy="3513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AD9D9-1A1D-4438-9F3D-E5E58FD72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43751" y="6356350"/>
            <a:ext cx="22966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8C28A28C-4C6A-46EA-90C0-4EE0B89CC5C7}" type="datetimeFigureOut">
              <a:rPr lang="en-US" smtClean="0"/>
              <a:pPr/>
              <a:t>4/28/2021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0A827-D7BF-4CA4-8C29-5AE54ADA47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610380" y="1926575"/>
            <a:ext cx="38303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17188-1DE1-4DA5-8161-21179E4AD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0355" y="6356350"/>
            <a:ext cx="410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130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1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goritmy.net/article/21/Binarni-vyhledavani" TargetMode="External"/><Relationship Id="rId2" Type="http://schemas.openxmlformats.org/officeDocument/2006/relationships/hyperlink" Target="https://www.itnetwork.cz/navrh/algoritmy/algoritmy-vyhledavani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javaalgoritmy.wz.cz/binary.htm" TargetMode="External"/><Relationship Id="rId4" Type="http://schemas.openxmlformats.org/officeDocument/2006/relationships/hyperlink" Target="http://javaalgoritmy.wz.cz/sekvence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63148A4-EAE8-49C7-89F1-8E48B3A26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192A415-CB89-4E46-A480-0195F40EDC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3828" y="4111201"/>
            <a:ext cx="8654267" cy="1124073"/>
          </a:xfrm>
        </p:spPr>
        <p:txBody>
          <a:bodyPr anchor="b">
            <a:normAutofit/>
          </a:bodyPr>
          <a:lstStyle/>
          <a:p>
            <a:r>
              <a:rPr lang="en-US" err="1"/>
              <a:t>Vyhledavac</a:t>
            </a:r>
            <a:r>
              <a:rPr lang="cs-CZ"/>
              <a:t>í algoritmy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0EB3113-C0AC-4A68-9578-56250B3CDD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2038" y="5371605"/>
            <a:ext cx="8656058" cy="672412"/>
          </a:xfrm>
        </p:spPr>
        <p:txBody>
          <a:bodyPr anchor="t">
            <a:normAutofit/>
          </a:bodyPr>
          <a:lstStyle/>
          <a:p>
            <a:r>
              <a:rPr lang="cs-CZ"/>
              <a:t>Richard </a:t>
            </a:r>
            <a:r>
              <a:rPr lang="cs-CZ" err="1"/>
              <a:t>Krot</a:t>
            </a:r>
            <a:r>
              <a:rPr lang="cs-CZ"/>
              <a:t> </a:t>
            </a:r>
            <a:r>
              <a:rPr lang="en-US"/>
              <a:t>– 4.PC</a:t>
            </a:r>
            <a:endParaRPr lang="cs-CZ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96FDE2F-8352-4200-8537-0E8FC365F4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0"/>
            <a:ext cx="3495110" cy="3414822"/>
          </a:xfrm>
          <a:custGeom>
            <a:avLst/>
            <a:gdLst>
              <a:gd name="connsiteX0" fmla="*/ 3495110 w 3495110"/>
              <a:gd name="connsiteY0" fmla="*/ 3414822 h 3414822"/>
              <a:gd name="connsiteX1" fmla="*/ 26047 w 3495110"/>
              <a:gd name="connsiteY1" fmla="*/ 3414822 h 3414822"/>
              <a:gd name="connsiteX2" fmla="*/ 192248 w 3495110"/>
              <a:gd name="connsiteY2" fmla="*/ 3410701 h 3414822"/>
              <a:gd name="connsiteX3" fmla="*/ 3495109 w 3495110"/>
              <a:gd name="connsiteY3" fmla="*/ 320 h 3414822"/>
              <a:gd name="connsiteX4" fmla="*/ 13063 w 3495110"/>
              <a:gd name="connsiteY4" fmla="*/ 320 h 3414822"/>
              <a:gd name="connsiteX5" fmla="*/ 13063 w 3495110"/>
              <a:gd name="connsiteY5" fmla="*/ 3414822 h 3414822"/>
              <a:gd name="connsiteX6" fmla="*/ 13062 w 3495110"/>
              <a:gd name="connsiteY6" fmla="*/ 3414822 h 3414822"/>
              <a:gd name="connsiteX7" fmla="*/ 13062 w 3495110"/>
              <a:gd name="connsiteY7" fmla="*/ 322 h 3414822"/>
              <a:gd name="connsiteX8" fmla="*/ 0 w 3495110"/>
              <a:gd name="connsiteY8" fmla="*/ 322 h 3414822"/>
              <a:gd name="connsiteX9" fmla="*/ 0 w 3495110"/>
              <a:gd name="connsiteY9" fmla="*/ 0 h 3414822"/>
              <a:gd name="connsiteX10" fmla="*/ 3495110 w 3495110"/>
              <a:gd name="connsiteY10" fmla="*/ 0 h 3414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95110" h="3414822">
                <a:moveTo>
                  <a:pt x="3495110" y="3414822"/>
                </a:moveTo>
                <a:lnTo>
                  <a:pt x="26047" y="3414822"/>
                </a:lnTo>
                <a:lnTo>
                  <a:pt x="192248" y="3410701"/>
                </a:lnTo>
                <a:cubicBezTo>
                  <a:pt x="2032056" y="3319241"/>
                  <a:pt x="3495109" y="1827339"/>
                  <a:pt x="3495109" y="320"/>
                </a:cubicBezTo>
                <a:lnTo>
                  <a:pt x="13063" y="320"/>
                </a:lnTo>
                <a:lnTo>
                  <a:pt x="13063" y="3414822"/>
                </a:lnTo>
                <a:lnTo>
                  <a:pt x="13062" y="3414822"/>
                </a:lnTo>
                <a:lnTo>
                  <a:pt x="13062" y="322"/>
                </a:lnTo>
                <a:lnTo>
                  <a:pt x="0" y="322"/>
                </a:lnTo>
                <a:lnTo>
                  <a:pt x="0" y="0"/>
                </a:lnTo>
                <a:lnTo>
                  <a:pt x="349511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03AE3B-3A9F-4A74-A626-EA434E9E0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8696893" y="0"/>
            <a:ext cx="3498943" cy="34148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FCCD1E-DF6C-443F-BB7E-935A8EC603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965" r="1" b="29286"/>
          <a:stretch/>
        </p:blipFill>
        <p:spPr>
          <a:xfrm>
            <a:off x="-1" y="10"/>
            <a:ext cx="8707925" cy="3414814"/>
          </a:xfrm>
          <a:custGeom>
            <a:avLst/>
            <a:gdLst/>
            <a:ahLst/>
            <a:cxnLst/>
            <a:rect l="l" t="t" r="r" b="b"/>
            <a:pathLst>
              <a:path w="8724646" h="3414824">
                <a:moveTo>
                  <a:pt x="3488733" y="0"/>
                </a:moveTo>
                <a:lnTo>
                  <a:pt x="8724646" y="0"/>
                </a:lnTo>
                <a:lnTo>
                  <a:pt x="8724646" y="3414822"/>
                </a:lnTo>
                <a:lnTo>
                  <a:pt x="3488733" y="3414822"/>
                </a:lnTo>
                <a:close/>
                <a:moveTo>
                  <a:pt x="3488732" y="0"/>
                </a:moveTo>
                <a:lnTo>
                  <a:pt x="3488732" y="3414824"/>
                </a:lnTo>
                <a:lnTo>
                  <a:pt x="0" y="3414824"/>
                </a:lnTo>
                <a:cubicBezTo>
                  <a:pt x="0" y="1528869"/>
                  <a:pt x="1561959" y="0"/>
                  <a:pt x="3488732" y="0"/>
                </a:cubicBezTo>
                <a:close/>
              </a:path>
            </a:pathLst>
          </a:custGeom>
        </p:spPr>
      </p:pic>
      <p:sp>
        <p:nvSpPr>
          <p:cNvPr id="22" name="Rectangle 34">
            <a:extLst>
              <a:ext uri="{FF2B5EF4-FFF2-40B4-BE49-F238E27FC236}">
                <a16:creationId xmlns:a16="http://schemas.microsoft.com/office/drawing/2014/main" id="{C4616447-380A-4DF1-834B-15E0529F4B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7925" y="0"/>
            <a:ext cx="3495111" cy="3415146"/>
          </a:xfrm>
          <a:custGeom>
            <a:avLst/>
            <a:gdLst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3484819 w 3484819"/>
              <a:gd name="connsiteY2" fmla="*/ 3430264 h 3430264"/>
              <a:gd name="connsiteX3" fmla="*/ 0 w 3484819"/>
              <a:gd name="connsiteY3" fmla="*/ 3430264 h 3430264"/>
              <a:gd name="connsiteX4" fmla="*/ 0 w 3484819"/>
              <a:gd name="connsiteY4" fmla="*/ 0 h 3430264"/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0 w 3484819"/>
              <a:gd name="connsiteY2" fmla="*/ 3430264 h 3430264"/>
              <a:gd name="connsiteX3" fmla="*/ 0 w 3484819"/>
              <a:gd name="connsiteY3" fmla="*/ 0 h 343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4819" h="3430264">
                <a:moveTo>
                  <a:pt x="0" y="0"/>
                </a:moveTo>
                <a:lnTo>
                  <a:pt x="3484819" y="0"/>
                </a:lnTo>
                <a:lnTo>
                  <a:pt x="0" y="34302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17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94AFD7-C796-4D5A-B414-3AB6796B8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Definice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5F9490C-ECDB-4CA0-84EE-DA02AD7763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Ve výpočetní technice je vyhledávací algoritmus </a:t>
            </a:r>
            <a:r>
              <a:rPr lang="cs-CZ" dirty="0" err="1"/>
              <a:t>algoritmus</a:t>
            </a:r>
            <a:r>
              <a:rPr lang="cs-CZ" dirty="0"/>
              <a:t>, který řeší problém s hledáním.</a:t>
            </a:r>
            <a:endParaRPr lang="en-US" dirty="0"/>
          </a:p>
          <a:p>
            <a:r>
              <a:rPr lang="cs-CZ" dirty="0"/>
              <a:t> Vyhledávací algoritmy pracují na získání informací uložených v nějaké datové struktuře nebo vypočítaných ve vyhledávacím prostoru problémové domény, a to buď s diskrétními nebo spojitými hodnotami.</a:t>
            </a:r>
          </a:p>
        </p:txBody>
      </p:sp>
    </p:spTree>
    <p:extLst>
      <p:ext uri="{BB962C8B-B14F-4D97-AF65-F5344CB8AC3E}">
        <p14:creationId xmlns:p14="http://schemas.microsoft.com/office/powerpoint/2010/main" val="3336434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87E8F3-1AF0-4582-9194-C93789858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Lineární (sekvenční) vyhledávání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6494C14-3E2D-4F40-AE56-A52C2D863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Binární vyhledávání (metoda půlení intervalu) Binární vyhledávání spočívá v tom, že hledaný prvek se porovná s prvkem uprostřed (v polovině) prohledávané posloupnosti. </a:t>
            </a:r>
            <a:endParaRPr lang="en-US" dirty="0"/>
          </a:p>
          <a:p>
            <a:r>
              <a:rPr lang="cs-CZ" dirty="0"/>
              <a:t>Jestliže se prvky shodují, je prvek nalezen. </a:t>
            </a:r>
            <a:endParaRPr lang="en-US" dirty="0"/>
          </a:p>
          <a:p>
            <a:r>
              <a:rPr lang="cs-CZ" dirty="0"/>
              <a:t>Pokud nedošlo ke shodě, prohledávání se provádí dál buď v horní (klíč hledané položky je větší než ten ve středu posloupnosti) nebo v dolní (klíč hledané položky je menší než ten ve středu posloupnosti) polovině posloupnosti. </a:t>
            </a:r>
            <a:endParaRPr lang="en-US" dirty="0"/>
          </a:p>
          <a:p>
            <a:r>
              <a:rPr lang="cs-CZ" dirty="0"/>
              <a:t>Pokud uvažovaná část posloupnosti již neexistuje, hledaná položka se v posloupnosti též nevyskytuje a algoritmus končí.</a:t>
            </a:r>
          </a:p>
        </p:txBody>
      </p:sp>
    </p:spTree>
    <p:extLst>
      <p:ext uri="{BB962C8B-B14F-4D97-AF65-F5344CB8AC3E}">
        <p14:creationId xmlns:p14="http://schemas.microsoft.com/office/powerpoint/2010/main" val="2922429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A11131-2A23-4982-8099-56FA64BD7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Implementace</a:t>
            </a:r>
            <a:r>
              <a:rPr lang="en-US" dirty="0"/>
              <a:t> l</a:t>
            </a:r>
            <a:r>
              <a:rPr lang="cs-CZ" dirty="0" err="1"/>
              <a:t>ineární</a:t>
            </a:r>
            <a:r>
              <a:rPr lang="en-US" dirty="0"/>
              <a:t>ho </a:t>
            </a:r>
            <a:r>
              <a:rPr lang="cs-CZ" dirty="0"/>
              <a:t>vyhledávání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002704-B13A-46FE-97DC-F1FAD7185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361" y="2227810"/>
            <a:ext cx="9950103" cy="3513514"/>
          </a:xfrm>
        </p:spPr>
        <p:txBody>
          <a:bodyPr/>
          <a:lstStyle/>
          <a:p>
            <a:r>
              <a:rPr lang="cs-CZ" dirty="0"/>
              <a:t>K algoritmu budeme potřebovat lineární datovou strukturu (pole), hledaný prvek (x) a velikost datové struktury. Pojďme se tedy podívat na kód, který je napsaný v jazyce C# (v ostatních jazycích by byl velmi podobný).</a:t>
            </a:r>
            <a:endParaRPr lang="en-US" dirty="0"/>
          </a:p>
          <a:p>
            <a:endParaRPr lang="cs-CZ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4A52252-04E9-4881-B0B9-8AC119950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362" y="3464323"/>
            <a:ext cx="10037276" cy="203132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/* v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pripade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, ze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vas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jazyk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nedokaze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urcit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velikost pole, bude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treba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predat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jeste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parametr n typu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int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,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ktery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bude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urcovat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velikost pole */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BC9458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1" i="0" u="none" strike="noStrike" cap="none" normalizeH="0" baseline="0" dirty="0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public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1" i="0" u="none" strike="noStrike" cap="none" normalizeH="0" baseline="0" dirty="0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static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int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sekvencniVyhledavani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(</a:t>
            </a: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int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[] pole, </a:t>
            </a: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int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x)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{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for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(</a:t>
            </a: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int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i =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A5C261"/>
                </a:solidFill>
                <a:effectLst/>
                <a:latin typeface="Arial Unicode MS"/>
              </a:rPr>
              <a:t>0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 i &lt;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pole.Length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 i++)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{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if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(pole[i] == x) </a:t>
            </a:r>
            <a:r>
              <a:rPr kumimoji="0" lang="cs-CZ" altLang="cs-CZ" sz="1400" b="1" i="0" u="none" strike="noStrike" cap="none" normalizeH="0" baseline="0" dirty="0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return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i;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//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vraci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index, pokud jsme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hledany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prvek nalezli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}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400" b="1" i="0" u="none" strike="noStrike" cap="none" normalizeH="0" baseline="0" dirty="0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return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-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A5C261"/>
                </a:solidFill>
                <a:effectLst/>
                <a:latin typeface="Arial Unicode MS"/>
              </a:rPr>
              <a:t>1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//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pri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neuspechu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vracime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-1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}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cs-CZ" altLang="cs-CZ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E1586706-72CF-411F-A0AF-36BBFD4F6FA7}"/>
              </a:ext>
            </a:extLst>
          </p:cNvPr>
          <p:cNvSpPr txBox="1">
            <a:spLocks/>
          </p:cNvSpPr>
          <p:nvPr/>
        </p:nvSpPr>
        <p:spPr>
          <a:xfrm>
            <a:off x="1164536" y="5618710"/>
            <a:ext cx="9950103" cy="1113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Máme jeden cyklus a v něm jednu podmínku. Vrací se index nalezeného čísla (v případě úspěchu) nebo -1 (v případě neúspěchu). Algoritmus se dá samozřejmě upravit tak, aby vracel například pravdivostní hodnoty nebo to co zrovna potřebujeme.</a:t>
            </a:r>
          </a:p>
        </p:txBody>
      </p:sp>
    </p:spTree>
    <p:extLst>
      <p:ext uri="{BB962C8B-B14F-4D97-AF65-F5344CB8AC3E}">
        <p14:creationId xmlns:p14="http://schemas.microsoft.com/office/powerpoint/2010/main" val="2116600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F79535-D16B-4A22-B20F-AD4961FBE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Binární vyhledávání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3FC19D4-0A6B-4B42-8741-DDFF34A9B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Binární vyhledávání spočívá v tom, že hledaný prvek se porovná s prvkem uprostřed (v polovině) prohledávané posloupnosti. </a:t>
            </a:r>
            <a:endParaRPr lang="en-US" dirty="0"/>
          </a:p>
          <a:p>
            <a:r>
              <a:rPr lang="cs-CZ" dirty="0"/>
              <a:t>Jestliže se prvky shodují, je prvek nalezen. </a:t>
            </a:r>
            <a:endParaRPr lang="en-US" dirty="0"/>
          </a:p>
          <a:p>
            <a:r>
              <a:rPr lang="cs-CZ" dirty="0"/>
              <a:t>Pokud nedošlo ke shodě, prohledávání se provádí dál buď v horní (klíč hledané položky je větší než ten ve středu posloupnosti) nebo v dolní (klíč hledané položky je menší než ten ve středu posloupnosti) polovině posloupnosti. </a:t>
            </a:r>
            <a:endParaRPr lang="en-US" dirty="0"/>
          </a:p>
          <a:p>
            <a:r>
              <a:rPr lang="cs-CZ" dirty="0"/>
              <a:t>Pokud uvažovaná část posloupnosti již neexistuje, hledaná položka se v posloupnosti též nevyskytuje a algoritmus končí.</a:t>
            </a:r>
            <a:endParaRPr lang="en-US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19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97E8EF-E66A-400A-9686-23FFF6458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</a:t>
            </a:r>
            <a:r>
              <a:rPr lang="cs-CZ" dirty="0"/>
              <a:t>ód binárního vyhledávání, bez </a:t>
            </a:r>
            <a:r>
              <a:rPr lang="cs-CZ" dirty="0" err="1"/>
              <a:t>rekuze</a:t>
            </a:r>
            <a:endParaRPr lang="cs-CZ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B8E33391-CCB3-4562-BBD4-7BB5C3663C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77362" y="2183528"/>
            <a:ext cx="9654138" cy="400109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public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1" i="0" u="none" strike="noStrike" cap="none" normalizeH="0" baseline="0" dirty="0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static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int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binary_search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(</a:t>
            </a: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int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[]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array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, </a:t>
            </a: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int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item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	</a:t>
            </a: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int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left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=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A5C261"/>
                </a:solidFill>
                <a:effectLst/>
                <a:latin typeface="Arial Unicode MS"/>
              </a:rPr>
              <a:t>0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	</a:t>
            </a: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int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right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=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array.Length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-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A5C261"/>
                </a:solidFill>
                <a:effectLst/>
                <a:latin typeface="Arial Unicode MS"/>
              </a:rPr>
              <a:t>1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	</a:t>
            </a: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int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center;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if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((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item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&lt;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array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[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left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]) || (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item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&gt;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array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[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right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]))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// prvek mimo rozsah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		return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-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A5C261"/>
                </a:solidFill>
                <a:effectLst/>
                <a:latin typeface="Arial Unicode MS"/>
              </a:rPr>
              <a:t>1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	</a:t>
            </a: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while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(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left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&lt;=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right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) {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// pokud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mame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co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delit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center = (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left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+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right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) /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A5C261"/>
                </a:solidFill>
                <a:effectLst/>
                <a:latin typeface="Arial Unicode MS"/>
              </a:rPr>
              <a:t>2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 </a:t>
            </a: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if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(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item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==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array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[center])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		return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center;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// nalezeno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else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if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(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item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&lt;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array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[center])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right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= center -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A5C261"/>
                </a:solidFill>
                <a:effectLst/>
                <a:latin typeface="Arial Unicode MS"/>
              </a:rPr>
              <a:t>1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//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vyhodime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pravou polovinu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else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left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= center +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A5C261"/>
                </a:solidFill>
                <a:effectLst/>
                <a:latin typeface="Arial Unicode MS"/>
              </a:rPr>
              <a:t>1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//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vyhodime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pravou polovinu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}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		return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-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A5C261"/>
                </a:solidFill>
                <a:effectLst/>
                <a:latin typeface="Arial Unicode MS"/>
              </a:rPr>
              <a:t>1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cs-CZ" altLang="cs-CZ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Open Sans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596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9229BD-FB3E-4ED6-AEF0-682220270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Interpolační vyhledávání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8D78E17-3944-4467-979C-EAF4AA81C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Interpolační vyhledávání je vylepšením binárního vyhledávání pro případ, kdy víme, že jsou čísla v poli nejen seřazená, ale také rovnoměrně rozložená.</a:t>
            </a:r>
          </a:p>
          <a:p>
            <a:pPr marL="0" indent="0">
              <a:buNone/>
            </a:pPr>
            <a:r>
              <a:rPr lang="cs-CZ" b="1" u="sng" dirty="0"/>
              <a:t>Princip</a:t>
            </a:r>
            <a:r>
              <a:rPr lang="en-US" b="1" u="sng" dirty="0"/>
              <a:t>:</a:t>
            </a:r>
            <a:endParaRPr lang="cs-CZ" b="1" u="sng" dirty="0"/>
          </a:p>
          <a:p>
            <a:r>
              <a:rPr lang="cs-CZ" dirty="0"/>
              <a:t>Interpolační vyhledávání vychází z úvahy, že pokud máme v poli například čísla od 0 do 100 a hledáme číslo 2, tak je přinejmenším nerozumné pole binárně dělit (napřed se podívat na index 50, pak 25, pak 12...), ale je daleko </a:t>
            </a:r>
            <a:r>
              <a:rPr lang="cs-CZ" dirty="0" err="1"/>
              <a:t>rozumnějsí</a:t>
            </a:r>
            <a:r>
              <a:rPr lang="cs-CZ" dirty="0"/>
              <a:t> se podívat někam kolem indexu 2, kde by se číslo mělo nacházet (vzhledem k rovnoměrnému rozložení).</a:t>
            </a:r>
          </a:p>
        </p:txBody>
      </p:sp>
    </p:spTree>
    <p:extLst>
      <p:ext uri="{BB962C8B-B14F-4D97-AF65-F5344CB8AC3E}">
        <p14:creationId xmlns:p14="http://schemas.microsoft.com/office/powerpoint/2010/main" val="2316735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480991-3B56-44D9-9531-6ADDC4AD1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Kód i</a:t>
            </a:r>
            <a:r>
              <a:rPr lang="en-US" dirty="0" err="1"/>
              <a:t>nterpola</a:t>
            </a:r>
            <a:r>
              <a:rPr lang="cs-CZ" dirty="0" err="1"/>
              <a:t>čního</a:t>
            </a:r>
            <a:r>
              <a:rPr lang="cs-CZ" dirty="0"/>
              <a:t> vyhledávaní, bez rekurze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D14622D-DEBC-427C-8CCE-A1BBD1B3A2A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77362" y="2183528"/>
            <a:ext cx="9539838" cy="400109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public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1" i="0" u="none" strike="noStrike" cap="none" normalizeH="0" baseline="0" dirty="0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static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int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binary_search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(</a:t>
            </a: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int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[]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array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, </a:t>
            </a: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int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item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)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{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	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left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=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A5C261"/>
                </a:solidFill>
                <a:effectLst/>
                <a:latin typeface="Arial Unicode MS"/>
              </a:rPr>
              <a:t>0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altLang="cs-CZ" sz="1400" dirty="0">
                <a:solidFill>
                  <a:srgbClr val="FFFFFF"/>
                </a:solidFill>
                <a:latin typeface="Arial Unicode MS"/>
              </a:rPr>
              <a:t>	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right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=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array.length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-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A5C261"/>
                </a:solidFill>
                <a:effectLst/>
                <a:latin typeface="Arial Unicode MS"/>
              </a:rPr>
              <a:t>1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if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((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item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&lt;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array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[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left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]) || (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item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&gt;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array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[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right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]))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// prvek mimo rozsah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cs-CZ" sz="1400" b="1" i="0" u="none" strike="noStrike" cap="none" normalizeH="0" baseline="0" dirty="0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		</a:t>
            </a:r>
            <a:r>
              <a:rPr kumimoji="0" lang="cs-CZ" altLang="cs-CZ" sz="1400" b="1" i="0" u="none" strike="noStrike" cap="none" normalizeH="0" baseline="0" dirty="0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return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-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A5C261"/>
                </a:solidFill>
                <a:effectLst/>
                <a:latin typeface="Arial Unicode MS"/>
              </a:rPr>
              <a:t>1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while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(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left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&lt;=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right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) {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// pokud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mame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co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delit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if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(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left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==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right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)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// ochrana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pred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delenim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nulou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	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candidate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=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left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else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	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candidate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=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left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+ (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right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-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left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) * (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item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-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array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[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left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]) / (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array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[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right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] -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array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[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left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]);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if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(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item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==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array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[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candidate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])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return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candidate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// nalezeno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else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if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(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item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&lt;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array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[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candidate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])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right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=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candidate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-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A5C261"/>
                </a:solidFill>
                <a:effectLst/>
                <a:latin typeface="Arial Unicode MS"/>
              </a:rPr>
              <a:t>1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//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vyhodime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pravou polovinu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else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left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=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candidate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+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A5C261"/>
                </a:solidFill>
                <a:effectLst/>
                <a:latin typeface="Arial Unicode MS"/>
              </a:rPr>
              <a:t>1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 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// </a:t>
            </a:r>
            <a:r>
              <a:rPr kumimoji="0" lang="cs-CZ" altLang="cs-CZ" sz="1400" b="0" i="0" u="none" strike="noStrike" cap="none" normalizeH="0" baseline="0" dirty="0" err="1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vyhodime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BC9458"/>
                </a:solidFill>
                <a:effectLst/>
                <a:latin typeface="Arial Unicode MS"/>
              </a:rPr>
              <a:t> pravou polovinu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</a:t>
            </a:r>
            <a:endParaRPr kumimoji="0" lang="en-US" altLang="cs-CZ" sz="14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}</a:t>
            </a:r>
            <a:endParaRPr kumimoji="0" lang="cs-CZ" altLang="cs-CZ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685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14B0FE-B8CB-4CDE-BC7E-979841B2A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Vyhledávání řetězce v textu</a:t>
            </a:r>
            <a:br>
              <a:rPr lang="en-US" dirty="0"/>
            </a:br>
            <a:r>
              <a:rPr lang="en-US" dirty="0"/>
              <a:t>(KMP - </a:t>
            </a:r>
            <a:r>
              <a:rPr lang="en-US" dirty="0" err="1"/>
              <a:t>Knuthův-Morrisův-Prattův</a:t>
            </a:r>
            <a:r>
              <a:rPr lang="en-US" dirty="0"/>
              <a:t>)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DA09CAE-5377-40DD-BCAD-5CA353EF38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KMP algoritmus je založen na následující úvaze: časové ztráty triviálního algoritmu vznikají tím, že v případě neshody vzorku s textem se vzorek posune o jednu pozici doprava a znovu se celý kontroluje. </a:t>
            </a:r>
            <a:endParaRPr lang="en-US" dirty="0"/>
          </a:p>
          <a:p>
            <a:r>
              <a:rPr lang="cs-CZ" dirty="0"/>
              <a:t>Je nutné se tedy v textu T často vracet při porovnávání se vzorkem zpět k pozicím, které již byly zkontrolovány. </a:t>
            </a:r>
            <a:endParaRPr lang="en-US" dirty="0"/>
          </a:p>
          <a:p>
            <a:r>
              <a:rPr lang="cs-CZ" dirty="0"/>
              <a:t>To znehodnocuje informaci, která byla získána předchozími porovnáními znaků. Snahou tohoto algoritmu je v případě neshody vzorku s textem vzorek posunout doprava tak, aby nebylo nutné se ve vlastním textu vracet.</a:t>
            </a:r>
          </a:p>
        </p:txBody>
      </p:sp>
    </p:spTree>
    <p:extLst>
      <p:ext uri="{BB962C8B-B14F-4D97-AF65-F5344CB8AC3E}">
        <p14:creationId xmlns:p14="http://schemas.microsoft.com/office/powerpoint/2010/main" val="2800957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DDFE74-9BD3-4896-9AF9-F35B84977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</a:t>
            </a:r>
            <a:r>
              <a:rPr lang="cs-CZ" dirty="0"/>
              <a:t>ód vyhledávání řetězce v textu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792028A-980A-4CC5-84B7-4EC551244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362" y="2427316"/>
            <a:ext cx="9950103" cy="192878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cs-CZ" b="1" u="sng" dirty="0"/>
              <a:t>Formální zápis problému</a:t>
            </a:r>
          </a:p>
          <a:p>
            <a:r>
              <a:rPr lang="cs-CZ" dirty="0"/>
              <a:t>KMP algoritmus je založen na následující úvaze: časové ztráty triviálního algoritmu vznikají tím, že v případě neshody vzorku s textem se vzorek posune o jednu pozici doprava a znovu se celý kontroluje. </a:t>
            </a:r>
          </a:p>
          <a:p>
            <a:r>
              <a:rPr lang="cs-CZ" dirty="0"/>
              <a:t>Je nutné se tedy v textu T často vracet při porovnávání se vzorkem zpět k pozicím, které již byly zkontrolovány. </a:t>
            </a:r>
          </a:p>
          <a:p>
            <a:r>
              <a:rPr lang="cs-CZ" dirty="0"/>
              <a:t>To znehodnocuje informaci, která byla získána předchozími porovnáními znaků.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C4821CE-21F1-48BA-8627-C4EF1AF44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535" y="4540766"/>
            <a:ext cx="7890565" cy="1754326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List&lt;</a:t>
            </a:r>
            <a:r>
              <a:rPr kumimoji="0" lang="cs-CZ" altLang="cs-CZ" sz="12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int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&gt; </a:t>
            </a:r>
            <a:r>
              <a:rPr kumimoji="0" lang="cs-CZ" altLang="cs-CZ" sz="12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mnozinaIndexu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= </a:t>
            </a:r>
            <a:r>
              <a:rPr kumimoji="0" lang="cs-CZ" altLang="cs-CZ" sz="12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new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List&lt;</a:t>
            </a:r>
            <a:r>
              <a:rPr kumimoji="0" lang="cs-CZ" altLang="cs-CZ" sz="12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int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&gt;();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2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for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(</a:t>
            </a:r>
            <a:r>
              <a:rPr kumimoji="0" lang="cs-CZ" altLang="cs-CZ" sz="12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int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i = 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A5C261"/>
                </a:solidFill>
                <a:effectLst/>
                <a:latin typeface="Arial Unicode MS"/>
              </a:rPr>
              <a:t>0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 i &lt; n - j; i++)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2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for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(</a:t>
            </a:r>
            <a:r>
              <a:rPr kumimoji="0" lang="cs-CZ" altLang="cs-CZ" sz="12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int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k = 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A5C261"/>
                </a:solidFill>
                <a:effectLst/>
                <a:latin typeface="Arial Unicode MS"/>
              </a:rPr>
              <a:t>0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 k &lt; j; k++)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	{	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2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if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(seno[i + k] != jehla[i]) { </a:t>
            </a:r>
            <a:r>
              <a:rPr kumimoji="0" lang="cs-CZ" altLang="cs-CZ" sz="12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break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	}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200" b="1" i="0" u="none" strike="noStrike" cap="none" normalizeH="0" baseline="0" dirty="0" err="1">
                <a:ln>
                  <a:noFill/>
                </a:ln>
                <a:solidFill>
                  <a:srgbClr val="C26230"/>
                </a:solidFill>
                <a:effectLst/>
                <a:latin typeface="Arial Unicode MS"/>
              </a:rPr>
              <a:t>if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 (k == j - 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A5C261"/>
                </a:solidFill>
                <a:effectLst/>
                <a:latin typeface="Arial Unicode MS"/>
              </a:rPr>
              <a:t>1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) { </a:t>
            </a:r>
            <a:r>
              <a:rPr kumimoji="0" lang="cs-CZ" altLang="cs-CZ" sz="12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mnozinaIndexu.add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(i);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 Unicode MS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1792183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30201F-245C-4488-9932-72E53BA1E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Prořezávej a hledej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DA0AAD2-4FAA-46C7-921D-B2893DCCF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362" y="2427316"/>
            <a:ext cx="9950103" cy="3833784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Prořezávej a hledej (</a:t>
            </a:r>
            <a:r>
              <a:rPr lang="cs-CZ" dirty="0" err="1"/>
              <a:t>Prune</a:t>
            </a:r>
            <a:r>
              <a:rPr lang="cs-CZ" dirty="0"/>
              <a:t> and </a:t>
            </a:r>
            <a:r>
              <a:rPr lang="cs-CZ" dirty="0" err="1"/>
              <a:t>search</a:t>
            </a:r>
            <a:r>
              <a:rPr lang="cs-CZ" dirty="0"/>
              <a:t>) je typ algoritmu založený na vyřazování neperspektivních dat – redukci velikosti problému. </a:t>
            </a:r>
          </a:p>
          <a:p>
            <a:r>
              <a:rPr lang="cs-CZ" dirty="0"/>
              <a:t>Toto paradigma je velmi podobné algoritmům typu rozděl a panuj (</a:t>
            </a:r>
            <a:r>
              <a:rPr lang="cs-CZ" dirty="0" err="1"/>
              <a:t>divide</a:t>
            </a:r>
            <a:r>
              <a:rPr lang="cs-CZ" dirty="0"/>
              <a:t> and </a:t>
            </a:r>
            <a:r>
              <a:rPr lang="cs-CZ" dirty="0" err="1"/>
              <a:t>conquer</a:t>
            </a:r>
            <a:r>
              <a:rPr lang="cs-CZ" dirty="0"/>
              <a:t>), zásadní rozdíl je ovšem v tom, že při prořezávání neprocházíme všechny větve, ale pouze ty, které pro nás dávají smysl.</a:t>
            </a:r>
          </a:p>
          <a:p>
            <a:pPr marL="0" indent="0">
              <a:buNone/>
            </a:pPr>
            <a:r>
              <a:rPr lang="cs-CZ" b="1" u="sng" dirty="0"/>
              <a:t>Příklad </a:t>
            </a:r>
          </a:p>
          <a:p>
            <a:r>
              <a:rPr lang="cs-CZ" dirty="0"/>
              <a:t>Pokud hledáme n-té nejvyšší číslo v neseřazeném poli, tak by řešením zajisté bylo pole seřadit a podívat se na zadaný index. </a:t>
            </a:r>
          </a:p>
          <a:p>
            <a:r>
              <a:rPr lang="cs-CZ" dirty="0"/>
              <a:t>Toto řešení ovšem není příliš efektivní. Lepším řešením je upravit například </a:t>
            </a:r>
            <a:r>
              <a:rPr lang="cs-CZ" dirty="0" err="1"/>
              <a:t>Quicksort</a:t>
            </a:r>
            <a:r>
              <a:rPr lang="cs-CZ" dirty="0"/>
              <a:t> tak, aby se po rozdělení pole dle </a:t>
            </a:r>
            <a:r>
              <a:rPr lang="cs-CZ" dirty="0" err="1"/>
              <a:t>pivota</a:t>
            </a:r>
            <a:r>
              <a:rPr lang="cs-CZ" dirty="0"/>
              <a:t> prohledávala pouze ta část, která obsahuje řešení - </a:t>
            </a:r>
            <a:r>
              <a:rPr lang="cs-CZ" dirty="0" err="1"/>
              <a:t>Quicksort</a:t>
            </a:r>
            <a:r>
              <a:rPr lang="cs-CZ" dirty="0"/>
              <a:t> v každém svém kroku umístí </a:t>
            </a:r>
            <a:r>
              <a:rPr lang="cs-CZ" dirty="0" err="1"/>
              <a:t>pivota</a:t>
            </a:r>
            <a:r>
              <a:rPr lang="cs-CZ" dirty="0"/>
              <a:t> na korektní místo v seřazeném poli, není proto problém rozhodnout, ve které části se nachází ono hledané číslo.</a:t>
            </a:r>
          </a:p>
        </p:txBody>
      </p:sp>
    </p:spTree>
    <p:extLst>
      <p:ext uri="{BB962C8B-B14F-4D97-AF65-F5344CB8AC3E}">
        <p14:creationId xmlns:p14="http://schemas.microsoft.com/office/powerpoint/2010/main" val="3267475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20094F-28DF-4A8A-96CD-AE1B57E02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Zdroje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EBFB7FF-8018-444B-BDC9-73ACCBCFE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>
                <a:hlinkClick r:id="rId2"/>
              </a:rPr>
              <a:t>https://www.itnetwork.cz/navrh/algoritmy/algoritmy-vyhledavani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https://www.algoritmy.net/article/21/Binarni-vyhledavani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http://javaalgoritmy.wz.cz/sekvence.htm</a:t>
            </a:r>
            <a:endParaRPr lang="en-US" dirty="0"/>
          </a:p>
          <a:p>
            <a:pPr marL="0" indent="0">
              <a:buNone/>
            </a:pPr>
            <a:r>
              <a:rPr lang="en-US">
                <a:hlinkClick r:id="rId5"/>
              </a:rPr>
              <a:t>http://javaalgoritmy.wz.cz/binary.htm</a:t>
            </a: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2424038"/>
      </p:ext>
    </p:extLst>
  </p:cSld>
  <p:clrMapOvr>
    <a:masterClrMapping/>
  </p:clrMapOvr>
</p:sld>
</file>

<file path=ppt/theme/theme1.xml><?xml version="1.0" encoding="utf-8"?>
<a:theme xmlns:a="http://schemas.openxmlformats.org/drawingml/2006/main" name="BlocksVTI">
  <a:themeElements>
    <a:clrScheme name="Blocks">
      <a:dk1>
        <a:sysClr val="windowText" lastClr="000000"/>
      </a:dk1>
      <a:lt1>
        <a:sysClr val="window" lastClr="FFFFFF"/>
      </a:lt1>
      <a:dk2>
        <a:srgbClr val="1B3843"/>
      </a:dk2>
      <a:lt2>
        <a:srgbClr val="F2F3F1"/>
      </a:lt2>
      <a:accent1>
        <a:srgbClr val="7A8592"/>
      </a:accent1>
      <a:accent2>
        <a:srgbClr val="8C8C96"/>
      </a:accent2>
      <a:accent3>
        <a:srgbClr val="7A6C76"/>
      </a:accent3>
      <a:accent4>
        <a:srgbClr val="A7AA9D"/>
      </a:accent4>
      <a:accent5>
        <a:srgbClr val="63787F"/>
      </a:accent5>
      <a:accent6>
        <a:srgbClr val="889DA5"/>
      </a:accent6>
      <a:hlink>
        <a:srgbClr val="71819B"/>
      </a:hlink>
      <a:folHlink>
        <a:srgbClr val="7E8B85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sVTI" id="{31656FE6-20D8-4105-85EA-706EC9332BE9}" vid="{039DFFC9-9B25-4063-9235-B287A446F5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1284</Words>
  <Application>Microsoft Office PowerPoint</Application>
  <PresentationFormat>Širokoúhlá obrazovka</PresentationFormat>
  <Paragraphs>94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8" baseType="lpstr">
      <vt:lpstr>Arial</vt:lpstr>
      <vt:lpstr>Arial Unicode MS</vt:lpstr>
      <vt:lpstr>Avenir Next LT Pro</vt:lpstr>
      <vt:lpstr>Avenir Next LT Pro Light</vt:lpstr>
      <vt:lpstr>Open Sans</vt:lpstr>
      <vt:lpstr>BlocksVTI</vt:lpstr>
      <vt:lpstr>Vyhledavací algoritmy</vt:lpstr>
      <vt:lpstr>Definice</vt:lpstr>
      <vt:lpstr>Lineární (sekvenční) vyhledávání</vt:lpstr>
      <vt:lpstr>Implementace lineárního vyhledávání</vt:lpstr>
      <vt:lpstr>Binární vyhledávání</vt:lpstr>
      <vt:lpstr>Kód binárního vyhledávání, bez rekuze</vt:lpstr>
      <vt:lpstr>Interpolační vyhledávání</vt:lpstr>
      <vt:lpstr>Kód interpolačního vyhledávaní, bez rekurze</vt:lpstr>
      <vt:lpstr>Vyhledávání řetězce v textu (KMP - Knuthův-Morrisův-Prattův)</vt:lpstr>
      <vt:lpstr>Kód vyhledávání řetězce v textu</vt:lpstr>
      <vt:lpstr>Prořezávej a hledej</vt:lpstr>
      <vt:lpstr>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ozzina32@outlook.com</dc:creator>
  <cp:lastModifiedBy>ozzina32@outlook.com</cp:lastModifiedBy>
  <cp:revision>14</cp:revision>
  <dcterms:created xsi:type="dcterms:W3CDTF">2021-04-28T15:58:58Z</dcterms:created>
  <dcterms:modified xsi:type="dcterms:W3CDTF">2021-04-28T18:56:05Z</dcterms:modified>
</cp:coreProperties>
</file>